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61" r:id="rId2"/>
    <p:sldId id="256" r:id="rId3"/>
    <p:sldId id="258" r:id="rId4"/>
    <p:sldId id="260" r:id="rId5"/>
    <p:sldId id="264" r:id="rId6"/>
    <p:sldId id="265" r:id="rId7"/>
    <p:sldId id="358" r:id="rId8"/>
    <p:sldId id="271" r:id="rId9"/>
    <p:sldId id="270" r:id="rId10"/>
    <p:sldId id="272" r:id="rId11"/>
    <p:sldId id="273" r:id="rId12"/>
    <p:sldId id="344" r:id="rId13"/>
    <p:sldId id="262" r:id="rId14"/>
    <p:sldId id="275" r:id="rId15"/>
    <p:sldId id="276" r:id="rId16"/>
    <p:sldId id="277" r:id="rId17"/>
    <p:sldId id="282" r:id="rId18"/>
    <p:sldId id="281" r:id="rId19"/>
    <p:sldId id="278" r:id="rId20"/>
    <p:sldId id="283" r:id="rId21"/>
    <p:sldId id="339" r:id="rId22"/>
    <p:sldId id="285" r:id="rId23"/>
    <p:sldId id="280" r:id="rId24"/>
    <p:sldId id="343" r:id="rId25"/>
    <p:sldId id="341" r:id="rId26"/>
    <p:sldId id="342" r:id="rId27"/>
    <p:sldId id="286" r:id="rId28"/>
    <p:sldId id="340" r:id="rId29"/>
    <p:sldId id="287" r:id="rId30"/>
    <p:sldId id="288" r:id="rId31"/>
    <p:sldId id="279" r:id="rId32"/>
    <p:sldId id="289" r:id="rId33"/>
    <p:sldId id="367" r:id="rId34"/>
    <p:sldId id="375" r:id="rId35"/>
    <p:sldId id="363" r:id="rId36"/>
    <p:sldId id="299" r:id="rId37"/>
    <p:sldId id="376" r:id="rId38"/>
    <p:sldId id="364" r:id="rId39"/>
    <p:sldId id="377" r:id="rId40"/>
    <p:sldId id="360" r:id="rId41"/>
    <p:sldId id="291" r:id="rId42"/>
    <p:sldId id="365" r:id="rId43"/>
    <p:sldId id="303" r:id="rId44"/>
    <p:sldId id="370" r:id="rId45"/>
    <p:sldId id="366" r:id="rId46"/>
    <p:sldId id="374" r:id="rId47"/>
    <p:sldId id="373" r:id="rId48"/>
    <p:sldId id="368" r:id="rId49"/>
    <p:sldId id="361" r:id="rId50"/>
    <p:sldId id="369" r:id="rId51"/>
    <p:sldId id="371" r:id="rId52"/>
    <p:sldId id="372" r:id="rId53"/>
    <p:sldId id="309" r:id="rId54"/>
    <p:sldId id="345" r:id="rId55"/>
    <p:sldId id="347" r:id="rId56"/>
    <p:sldId id="348" r:id="rId57"/>
    <p:sldId id="346" r:id="rId58"/>
    <p:sldId id="349" r:id="rId59"/>
    <p:sldId id="350" r:id="rId60"/>
    <p:sldId id="351" r:id="rId61"/>
    <p:sldId id="352" r:id="rId62"/>
    <p:sldId id="353" r:id="rId63"/>
    <p:sldId id="354" r:id="rId64"/>
    <p:sldId id="355" r:id="rId65"/>
    <p:sldId id="357" r:id="rId66"/>
    <p:sldId id="356" r:id="rId67"/>
    <p:sldId id="337" r:id="rId68"/>
    <p:sldId id="259" r:id="rId69"/>
  </p:sldIdLst>
  <p:sldSz cx="12190413" cy="6859588"/>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9570" algn="l" rtl="0" fontAlgn="base">
      <a:spcBef>
        <a:spcPct val="0"/>
      </a:spcBef>
      <a:spcAft>
        <a:spcPct val="0"/>
      </a:spcAft>
      <a:defRPr kern="1200">
        <a:solidFill>
          <a:schemeClr val="tx1"/>
        </a:solidFill>
        <a:latin typeface="Arial" charset="0"/>
        <a:ea typeface="+mn-ea"/>
        <a:cs typeface="+mn-cs"/>
      </a:defRPr>
    </a:lvl2pPr>
    <a:lvl3pPr marL="1219140" algn="l" rtl="0" fontAlgn="base">
      <a:spcBef>
        <a:spcPct val="0"/>
      </a:spcBef>
      <a:spcAft>
        <a:spcPct val="0"/>
      </a:spcAft>
      <a:defRPr kern="1200">
        <a:solidFill>
          <a:schemeClr val="tx1"/>
        </a:solidFill>
        <a:latin typeface="Arial" charset="0"/>
        <a:ea typeface="+mn-ea"/>
        <a:cs typeface="+mn-cs"/>
      </a:defRPr>
    </a:lvl3pPr>
    <a:lvl4pPr marL="1828709" algn="l" rtl="0" fontAlgn="base">
      <a:spcBef>
        <a:spcPct val="0"/>
      </a:spcBef>
      <a:spcAft>
        <a:spcPct val="0"/>
      </a:spcAft>
      <a:defRPr kern="1200">
        <a:solidFill>
          <a:schemeClr val="tx1"/>
        </a:solidFill>
        <a:latin typeface="Arial" charset="0"/>
        <a:ea typeface="+mn-ea"/>
        <a:cs typeface="+mn-cs"/>
      </a:defRPr>
    </a:lvl4pPr>
    <a:lvl5pPr marL="2438278" algn="l" rtl="0" fontAlgn="base">
      <a:spcBef>
        <a:spcPct val="0"/>
      </a:spcBef>
      <a:spcAft>
        <a:spcPct val="0"/>
      </a:spcAft>
      <a:defRPr kern="1200">
        <a:solidFill>
          <a:schemeClr val="tx1"/>
        </a:solidFill>
        <a:latin typeface="Arial" charset="0"/>
        <a:ea typeface="+mn-ea"/>
        <a:cs typeface="+mn-cs"/>
      </a:defRPr>
    </a:lvl5pPr>
    <a:lvl6pPr marL="3047848" algn="l" defTabSz="1219140" rtl="0" eaLnBrk="1" latinLnBrk="0" hangingPunct="1">
      <a:defRPr kern="1200">
        <a:solidFill>
          <a:schemeClr val="tx1"/>
        </a:solidFill>
        <a:latin typeface="Arial" charset="0"/>
        <a:ea typeface="+mn-ea"/>
        <a:cs typeface="+mn-cs"/>
      </a:defRPr>
    </a:lvl6pPr>
    <a:lvl7pPr marL="3657418" algn="l" defTabSz="1219140" rtl="0" eaLnBrk="1" latinLnBrk="0" hangingPunct="1">
      <a:defRPr kern="1200">
        <a:solidFill>
          <a:schemeClr val="tx1"/>
        </a:solidFill>
        <a:latin typeface="Arial" charset="0"/>
        <a:ea typeface="+mn-ea"/>
        <a:cs typeface="+mn-cs"/>
      </a:defRPr>
    </a:lvl7pPr>
    <a:lvl8pPr marL="4266987" algn="l" defTabSz="1219140" rtl="0" eaLnBrk="1" latinLnBrk="0" hangingPunct="1">
      <a:defRPr kern="1200">
        <a:solidFill>
          <a:schemeClr val="tx1"/>
        </a:solidFill>
        <a:latin typeface="Arial" charset="0"/>
        <a:ea typeface="+mn-ea"/>
        <a:cs typeface="+mn-cs"/>
      </a:defRPr>
    </a:lvl8pPr>
    <a:lvl9pPr marL="4876557" algn="l" defTabSz="121914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61">
          <p15:clr>
            <a:srgbClr val="A4A3A4"/>
          </p15:clr>
        </p15:guide>
        <p15:guide id="4"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Harlow" initials="GH" lastIdx="1" clrIdx="0">
    <p:extLst>
      <p:ext uri="{19B8F6BF-5375-455C-9EA6-DF929625EA0E}">
        <p15:presenceInfo xmlns:p15="http://schemas.microsoft.com/office/powerpoint/2012/main" userId="S-1-5-21-2572573523-26370252-3983543579-12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404040"/>
    <a:srgbClr val="969696"/>
    <a:srgbClr val="FCB7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2" autoAdjust="0"/>
    <p:restoredTop sz="90726" autoAdjust="0"/>
  </p:normalViewPr>
  <p:slideViewPr>
    <p:cSldViewPr>
      <p:cViewPr varScale="1">
        <p:scale>
          <a:sx n="103" d="100"/>
          <a:sy n="103" d="100"/>
        </p:scale>
        <p:origin x="882" y="114"/>
      </p:cViewPr>
      <p:guideLst>
        <p:guide orient="horz" pos="2160"/>
        <p:guide pos="2880"/>
        <p:guide orient="horz" pos="2161"/>
        <p:guide pos="3840"/>
      </p:guideLst>
    </p:cSldViewPr>
  </p:slideViewPr>
  <p:notesTextViewPr>
    <p:cViewPr>
      <p:scale>
        <a:sx n="100" d="100"/>
        <a:sy n="100" d="100"/>
      </p:scale>
      <p:origin x="0" y="0"/>
    </p:cViewPr>
  </p:notesTextViewPr>
  <p:sorterViewPr>
    <p:cViewPr varScale="1">
      <p:scale>
        <a:sx n="100" d="100"/>
        <a:sy n="100" d="100"/>
      </p:scale>
      <p:origin x="0" y="-10362"/>
    </p:cViewPr>
  </p:sorterViewPr>
  <p:notesViewPr>
    <p:cSldViewPr>
      <p:cViewPr>
        <p:scale>
          <a:sx n="87" d="100"/>
          <a:sy n="87" d="100"/>
        </p:scale>
        <p:origin x="-3612" y="-12"/>
      </p:cViewPr>
      <p:guideLst>
        <p:guide orient="horz" pos="2880"/>
        <p:guide pos="2160"/>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BF5840-534B-4809-9545-C4A5554A5EF1}" type="doc">
      <dgm:prSet loTypeId="urn:microsoft.com/office/officeart/2005/8/layout/venn1" loCatId="relationship" qsTypeId="urn:microsoft.com/office/officeart/2005/8/quickstyle/simple1" qsCatId="simple" csTypeId="urn:microsoft.com/office/officeart/2005/8/colors/colorful3" csCatId="colorful" phldr="1"/>
      <dgm:spPr/>
    </dgm:pt>
    <dgm:pt modelId="{3188E921-5735-478C-BA5B-5BF0C9212D52}">
      <dgm:prSet phldrT="[Text]" custT="1"/>
      <dgm:spPr>
        <a:xfrm>
          <a:off x="1775007" y="56054"/>
          <a:ext cx="2690611" cy="2690611"/>
        </a:xfrm>
        <a:solidFill>
          <a:srgbClr val="FFB15E">
            <a:alpha val="50000"/>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r>
            <a:rPr lang="en-CA" sz="16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Visual</a:t>
          </a:r>
        </a:p>
      </dgm:t>
    </dgm:pt>
    <dgm:pt modelId="{FF199F6D-FA3F-4474-A4E3-C6664E0C8B4D}" type="parTrans" cxnId="{150B1ECD-51E8-4A87-B640-EFA1597F2DB9}">
      <dgm:prSet/>
      <dgm:spPr/>
      <dgm:t>
        <a:bodyPr/>
        <a:lstStyle/>
        <a:p>
          <a:endParaRPr lang="en-CA" sz="1600"/>
        </a:p>
      </dgm:t>
    </dgm:pt>
    <dgm:pt modelId="{099AAEC6-060B-4A07-9184-58056491055E}" type="sibTrans" cxnId="{150B1ECD-51E8-4A87-B640-EFA1597F2DB9}">
      <dgm:prSet/>
      <dgm:spPr/>
      <dgm:t>
        <a:bodyPr/>
        <a:lstStyle/>
        <a:p>
          <a:endParaRPr lang="en-CA" sz="1600"/>
        </a:p>
      </dgm:t>
    </dgm:pt>
    <dgm:pt modelId="{206B6D33-051B-4A2B-8033-17D850C6314D}">
      <dgm:prSet phldrT="[Text]" custT="1"/>
      <dgm:spPr>
        <a:xfrm>
          <a:off x="2745870" y="1737686"/>
          <a:ext cx="2690611" cy="2690611"/>
        </a:xfrm>
        <a:solidFill>
          <a:srgbClr val="A5E6C1">
            <a:alpha val="49804"/>
          </a:srgbClr>
        </a:solidFill>
        <a:ln w="25400" cap="flat" cmpd="sng" algn="ctr">
          <a:solidFill>
            <a:srgbClr val="FFFFFF">
              <a:hueOff val="0"/>
              <a:satOff val="0"/>
              <a:lumOff val="0"/>
              <a:alphaOff val="0"/>
            </a:srgbClr>
          </a:solidFill>
          <a:prstDash val="solid"/>
        </a:ln>
        <a:effectLst/>
      </dgm:spPr>
      <dgm:t>
        <a:bodyPr/>
        <a:lstStyle/>
        <a:p>
          <a:r>
            <a:rPr lang="en-CA" sz="16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Emotional</a:t>
          </a:r>
        </a:p>
      </dgm:t>
    </dgm:pt>
    <dgm:pt modelId="{58AE79B7-68AC-4EB9-99EE-DFE6E7520307}" type="parTrans" cxnId="{12255C45-30F1-4A07-89FF-EA6890759E99}">
      <dgm:prSet/>
      <dgm:spPr/>
      <dgm:t>
        <a:bodyPr/>
        <a:lstStyle/>
        <a:p>
          <a:endParaRPr lang="en-CA" sz="1600"/>
        </a:p>
      </dgm:t>
    </dgm:pt>
    <dgm:pt modelId="{1EAD2FA9-0D2B-41A6-8EF2-D5A9528CE07F}" type="sibTrans" cxnId="{12255C45-30F1-4A07-89FF-EA6890759E99}">
      <dgm:prSet/>
      <dgm:spPr/>
      <dgm:t>
        <a:bodyPr/>
        <a:lstStyle/>
        <a:p>
          <a:endParaRPr lang="en-CA" sz="1600"/>
        </a:p>
      </dgm:t>
    </dgm:pt>
    <dgm:pt modelId="{EC8518D6-7263-48A2-A001-8D778CD0F63F}">
      <dgm:prSet phldrT="[Text]" custT="1"/>
      <dgm:spPr>
        <a:xfrm>
          <a:off x="804145" y="1737686"/>
          <a:ext cx="2690611" cy="2690611"/>
        </a:xfrm>
        <a:solidFill>
          <a:srgbClr val="DBD8E1">
            <a:alpha val="49804"/>
          </a:srgbClr>
        </a:solidFill>
        <a:ln w="25400" cap="flat" cmpd="sng" algn="ctr">
          <a:solidFill>
            <a:srgbClr val="FFFFFF">
              <a:hueOff val="0"/>
              <a:satOff val="0"/>
              <a:lumOff val="0"/>
              <a:alphaOff val="0"/>
            </a:srgbClr>
          </a:solidFill>
          <a:prstDash val="solid"/>
        </a:ln>
        <a:effectLst/>
      </dgm:spPr>
      <dgm:t>
        <a:bodyPr/>
        <a:lstStyle/>
        <a:p>
          <a:r>
            <a:rPr lang="en-CA" sz="16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Biological</a:t>
          </a:r>
        </a:p>
      </dgm:t>
    </dgm:pt>
    <dgm:pt modelId="{4791EEC5-B012-4830-A54B-0B7B272E7B9F}" type="parTrans" cxnId="{271AA0F8-F4E5-4D7E-B388-BC8AA91A09E1}">
      <dgm:prSet/>
      <dgm:spPr/>
      <dgm:t>
        <a:bodyPr/>
        <a:lstStyle/>
        <a:p>
          <a:endParaRPr lang="en-CA" sz="1600"/>
        </a:p>
      </dgm:t>
    </dgm:pt>
    <dgm:pt modelId="{31F24160-B6BD-477D-A36C-7DE78BFEEA46}" type="sibTrans" cxnId="{271AA0F8-F4E5-4D7E-B388-BC8AA91A09E1}">
      <dgm:prSet/>
      <dgm:spPr/>
      <dgm:t>
        <a:bodyPr/>
        <a:lstStyle/>
        <a:p>
          <a:endParaRPr lang="en-CA" sz="1600"/>
        </a:p>
      </dgm:t>
    </dgm:pt>
    <dgm:pt modelId="{5DF56B6F-3E13-4ECC-931C-852B3EEBB3D8}" type="pres">
      <dgm:prSet presAssocID="{0DBF5840-534B-4809-9545-C4A5554A5EF1}" presName="compositeShape" presStyleCnt="0">
        <dgm:presLayoutVars>
          <dgm:chMax val="7"/>
          <dgm:dir/>
          <dgm:resizeHandles val="exact"/>
        </dgm:presLayoutVars>
      </dgm:prSet>
      <dgm:spPr/>
    </dgm:pt>
    <dgm:pt modelId="{01C2A5EF-909D-4FE7-8F44-62942EA6F244}" type="pres">
      <dgm:prSet presAssocID="{3188E921-5735-478C-BA5B-5BF0C9212D52}" presName="circ1" presStyleLbl="vennNode1" presStyleIdx="0" presStyleCnt="3"/>
      <dgm:spPr>
        <a:prstGeom prst="ellipse">
          <a:avLst/>
        </a:prstGeom>
      </dgm:spPr>
    </dgm:pt>
    <dgm:pt modelId="{F35D53F0-5747-4BBD-B602-9C90461714B5}" type="pres">
      <dgm:prSet presAssocID="{3188E921-5735-478C-BA5B-5BF0C9212D52}" presName="circ1Tx" presStyleLbl="revTx" presStyleIdx="0" presStyleCnt="0">
        <dgm:presLayoutVars>
          <dgm:chMax val="0"/>
          <dgm:chPref val="0"/>
          <dgm:bulletEnabled val="1"/>
        </dgm:presLayoutVars>
      </dgm:prSet>
      <dgm:spPr/>
    </dgm:pt>
    <dgm:pt modelId="{BC2AC3D2-F117-40AF-A703-96A5761B25D8}" type="pres">
      <dgm:prSet presAssocID="{206B6D33-051B-4A2B-8033-17D850C6314D}" presName="circ2" presStyleLbl="vennNode1" presStyleIdx="1" presStyleCnt="3" custLinFactNeighborX="3376" custLinFactNeighborY="2826"/>
      <dgm:spPr>
        <a:prstGeom prst="ellipse">
          <a:avLst/>
        </a:prstGeom>
      </dgm:spPr>
    </dgm:pt>
    <dgm:pt modelId="{457185EB-E85E-42D7-81A3-1A070CEEC6C9}" type="pres">
      <dgm:prSet presAssocID="{206B6D33-051B-4A2B-8033-17D850C6314D}" presName="circ2Tx" presStyleLbl="revTx" presStyleIdx="0" presStyleCnt="0">
        <dgm:presLayoutVars>
          <dgm:chMax val="0"/>
          <dgm:chPref val="0"/>
          <dgm:bulletEnabled val="1"/>
        </dgm:presLayoutVars>
      </dgm:prSet>
      <dgm:spPr/>
    </dgm:pt>
    <dgm:pt modelId="{BFBD2BF8-7AE2-4A02-B3CC-F9DE680C8E95}" type="pres">
      <dgm:prSet presAssocID="{EC8518D6-7263-48A2-A001-8D778CD0F63F}" presName="circ3" presStyleLbl="vennNode1" presStyleIdx="2" presStyleCnt="3" custLinFactNeighborX="-4573" custLinFactNeighborY="2826"/>
      <dgm:spPr>
        <a:prstGeom prst="ellipse">
          <a:avLst/>
        </a:prstGeom>
      </dgm:spPr>
    </dgm:pt>
    <dgm:pt modelId="{76E5FF91-50F1-4327-89F2-8E4E0CABC4F1}" type="pres">
      <dgm:prSet presAssocID="{EC8518D6-7263-48A2-A001-8D778CD0F63F}" presName="circ3Tx" presStyleLbl="revTx" presStyleIdx="0" presStyleCnt="0">
        <dgm:presLayoutVars>
          <dgm:chMax val="0"/>
          <dgm:chPref val="0"/>
          <dgm:bulletEnabled val="1"/>
        </dgm:presLayoutVars>
      </dgm:prSet>
      <dgm:spPr/>
    </dgm:pt>
  </dgm:ptLst>
  <dgm:cxnLst>
    <dgm:cxn modelId="{7DC0991A-9394-4373-B36C-8F151DD62186}" type="presOf" srcId="{3188E921-5735-478C-BA5B-5BF0C9212D52}" destId="{F35D53F0-5747-4BBD-B602-9C90461714B5}" srcOrd="1" destOrd="0" presId="urn:microsoft.com/office/officeart/2005/8/layout/venn1"/>
    <dgm:cxn modelId="{A7AD5B30-976D-48FA-B56C-3196A5BB604E}" type="presOf" srcId="{EC8518D6-7263-48A2-A001-8D778CD0F63F}" destId="{BFBD2BF8-7AE2-4A02-B3CC-F9DE680C8E95}" srcOrd="0" destOrd="0" presId="urn:microsoft.com/office/officeart/2005/8/layout/venn1"/>
    <dgm:cxn modelId="{12255C45-30F1-4A07-89FF-EA6890759E99}" srcId="{0DBF5840-534B-4809-9545-C4A5554A5EF1}" destId="{206B6D33-051B-4A2B-8033-17D850C6314D}" srcOrd="1" destOrd="0" parTransId="{58AE79B7-68AC-4EB9-99EE-DFE6E7520307}" sibTransId="{1EAD2FA9-0D2B-41A6-8EF2-D5A9528CE07F}"/>
    <dgm:cxn modelId="{4F30A748-39AA-4284-9FEB-84431044FBB6}" type="presOf" srcId="{0DBF5840-534B-4809-9545-C4A5554A5EF1}" destId="{5DF56B6F-3E13-4ECC-931C-852B3EEBB3D8}" srcOrd="0" destOrd="0" presId="urn:microsoft.com/office/officeart/2005/8/layout/venn1"/>
    <dgm:cxn modelId="{4065C59E-A55A-4E0F-B1E1-8DD543080DCD}" type="presOf" srcId="{3188E921-5735-478C-BA5B-5BF0C9212D52}" destId="{01C2A5EF-909D-4FE7-8F44-62942EA6F244}" srcOrd="0" destOrd="0" presId="urn:microsoft.com/office/officeart/2005/8/layout/venn1"/>
    <dgm:cxn modelId="{5C5DA0A4-D297-4D04-9298-2FE23A0801D9}" type="presOf" srcId="{206B6D33-051B-4A2B-8033-17D850C6314D}" destId="{457185EB-E85E-42D7-81A3-1A070CEEC6C9}" srcOrd="1" destOrd="0" presId="urn:microsoft.com/office/officeart/2005/8/layout/venn1"/>
    <dgm:cxn modelId="{02E5EFA4-9816-49CA-9E50-F86F21467ACB}" type="presOf" srcId="{EC8518D6-7263-48A2-A001-8D778CD0F63F}" destId="{76E5FF91-50F1-4327-89F2-8E4E0CABC4F1}" srcOrd="1" destOrd="0" presId="urn:microsoft.com/office/officeart/2005/8/layout/venn1"/>
    <dgm:cxn modelId="{228C8CBD-A045-4DFC-B7D4-726CC4A71239}" type="presOf" srcId="{206B6D33-051B-4A2B-8033-17D850C6314D}" destId="{BC2AC3D2-F117-40AF-A703-96A5761B25D8}" srcOrd="0" destOrd="0" presId="urn:microsoft.com/office/officeart/2005/8/layout/venn1"/>
    <dgm:cxn modelId="{150B1ECD-51E8-4A87-B640-EFA1597F2DB9}" srcId="{0DBF5840-534B-4809-9545-C4A5554A5EF1}" destId="{3188E921-5735-478C-BA5B-5BF0C9212D52}" srcOrd="0" destOrd="0" parTransId="{FF199F6D-FA3F-4474-A4E3-C6664E0C8B4D}" sibTransId="{099AAEC6-060B-4A07-9184-58056491055E}"/>
    <dgm:cxn modelId="{271AA0F8-F4E5-4D7E-B388-BC8AA91A09E1}" srcId="{0DBF5840-534B-4809-9545-C4A5554A5EF1}" destId="{EC8518D6-7263-48A2-A001-8D778CD0F63F}" srcOrd="2" destOrd="0" parTransId="{4791EEC5-B012-4830-A54B-0B7B272E7B9F}" sibTransId="{31F24160-B6BD-477D-A36C-7DE78BFEEA46}"/>
    <dgm:cxn modelId="{559B2B3E-8FB7-4518-A0B3-62BE3DD6DAFA}" type="presParOf" srcId="{5DF56B6F-3E13-4ECC-931C-852B3EEBB3D8}" destId="{01C2A5EF-909D-4FE7-8F44-62942EA6F244}" srcOrd="0" destOrd="0" presId="urn:microsoft.com/office/officeart/2005/8/layout/venn1"/>
    <dgm:cxn modelId="{EA8BF019-F303-4538-B079-43EF88B602D6}" type="presParOf" srcId="{5DF56B6F-3E13-4ECC-931C-852B3EEBB3D8}" destId="{F35D53F0-5747-4BBD-B602-9C90461714B5}" srcOrd="1" destOrd="0" presId="urn:microsoft.com/office/officeart/2005/8/layout/venn1"/>
    <dgm:cxn modelId="{C573FE95-0884-4ED0-A552-62140B623B65}" type="presParOf" srcId="{5DF56B6F-3E13-4ECC-931C-852B3EEBB3D8}" destId="{BC2AC3D2-F117-40AF-A703-96A5761B25D8}" srcOrd="2" destOrd="0" presId="urn:microsoft.com/office/officeart/2005/8/layout/venn1"/>
    <dgm:cxn modelId="{C79BA5F9-A35E-4C05-B2FD-BD07C31C963D}" type="presParOf" srcId="{5DF56B6F-3E13-4ECC-931C-852B3EEBB3D8}" destId="{457185EB-E85E-42D7-81A3-1A070CEEC6C9}" srcOrd="3" destOrd="0" presId="urn:microsoft.com/office/officeart/2005/8/layout/venn1"/>
    <dgm:cxn modelId="{98D16FDE-7719-49F5-BCDC-37FF90AAC4B3}" type="presParOf" srcId="{5DF56B6F-3E13-4ECC-931C-852B3EEBB3D8}" destId="{BFBD2BF8-7AE2-4A02-B3CC-F9DE680C8E95}" srcOrd="4" destOrd="0" presId="urn:microsoft.com/office/officeart/2005/8/layout/venn1"/>
    <dgm:cxn modelId="{87C7108C-EFBA-4ABF-B56E-3A85E67EECCE}" type="presParOf" srcId="{5DF56B6F-3E13-4ECC-931C-852B3EEBB3D8}" destId="{76E5FF91-50F1-4327-89F2-8E4E0CABC4F1}"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C2A5EF-909D-4FE7-8F44-62942EA6F244}">
      <dsp:nvSpPr>
        <dsp:cNvPr id="0" name=""/>
        <dsp:cNvSpPr/>
      </dsp:nvSpPr>
      <dsp:spPr>
        <a:xfrm>
          <a:off x="1125128" y="35553"/>
          <a:ext cx="1706587" cy="1706587"/>
        </a:xfrm>
        <a:prstGeom prst="ellipse">
          <a:avLst/>
        </a:prstGeom>
        <a:solidFill>
          <a:srgbClr val="FFB15E">
            <a:alpha val="50000"/>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CA" sz="16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Visual</a:t>
          </a:r>
        </a:p>
      </dsp:txBody>
      <dsp:txXfrm>
        <a:off x="1352673" y="334206"/>
        <a:ext cx="1251497" cy="767964"/>
      </dsp:txXfrm>
    </dsp:sp>
    <dsp:sp modelId="{BC2AC3D2-F117-40AF-A703-96A5761B25D8}">
      <dsp:nvSpPr>
        <dsp:cNvPr id="0" name=""/>
        <dsp:cNvSpPr/>
      </dsp:nvSpPr>
      <dsp:spPr>
        <a:xfrm>
          <a:off x="1798536" y="1137725"/>
          <a:ext cx="1706587" cy="1706587"/>
        </a:xfrm>
        <a:prstGeom prst="ellipse">
          <a:avLst/>
        </a:prstGeom>
        <a:solidFill>
          <a:srgbClr val="A5E6C1">
            <a:alpha val="49804"/>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CA" sz="16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Emotional</a:t>
          </a:r>
        </a:p>
      </dsp:txBody>
      <dsp:txXfrm>
        <a:off x="2320467" y="1578593"/>
        <a:ext cx="1023952" cy="938623"/>
      </dsp:txXfrm>
    </dsp:sp>
    <dsp:sp modelId="{BFBD2BF8-7AE2-4A02-B3CC-F9DE680C8E95}">
      <dsp:nvSpPr>
        <dsp:cNvPr id="0" name=""/>
        <dsp:cNvSpPr/>
      </dsp:nvSpPr>
      <dsp:spPr>
        <a:xfrm>
          <a:off x="431292" y="1137725"/>
          <a:ext cx="1706587" cy="1706587"/>
        </a:xfrm>
        <a:prstGeom prst="ellipse">
          <a:avLst/>
        </a:prstGeom>
        <a:solidFill>
          <a:srgbClr val="DBD8E1">
            <a:alpha val="49804"/>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CA" sz="16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Biological</a:t>
          </a:r>
        </a:p>
      </dsp:txBody>
      <dsp:txXfrm>
        <a:off x="591995" y="1578593"/>
        <a:ext cx="1023952" cy="93862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charset="0"/>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charset="0"/>
              </a:defRPr>
            </a:lvl1pPr>
          </a:lstStyle>
          <a:p>
            <a:pPr>
              <a:defRPr/>
            </a:pPr>
            <a:fld id="{0A110517-D38F-4E04-88BF-D56FB28A3177}" type="datetimeFigureOut">
              <a:rPr lang="en-US"/>
              <a:pPr>
                <a:defRPr/>
              </a:pPr>
              <a:t>8/28/2019</a:t>
            </a:fld>
            <a:endParaRPr lang="en-US"/>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charset="0"/>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charset="0"/>
              </a:defRPr>
            </a:lvl1pPr>
          </a:lstStyle>
          <a:p>
            <a:pPr>
              <a:defRPr/>
            </a:pPr>
            <a:fld id="{9EC19330-E92C-4A3C-A763-AA921ABA7B78}" type="slidenum">
              <a:rPr lang="en-US"/>
              <a:pPr>
                <a:defRPr/>
              </a:pPr>
              <a:t>‹#›</a:t>
            </a:fld>
            <a:endParaRPr lang="en-US"/>
          </a:p>
        </p:txBody>
      </p:sp>
    </p:spTree>
    <p:extLst>
      <p:ext uri="{BB962C8B-B14F-4D97-AF65-F5344CB8AC3E}">
        <p14:creationId xmlns:p14="http://schemas.microsoft.com/office/powerpoint/2010/main" val="5011868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9570" algn="l" rtl="0" eaLnBrk="0" fontAlgn="base" hangingPunct="0">
      <a:spcBef>
        <a:spcPct val="30000"/>
      </a:spcBef>
      <a:spcAft>
        <a:spcPct val="0"/>
      </a:spcAft>
      <a:defRPr sz="1600" kern="1200">
        <a:solidFill>
          <a:schemeClr val="tx1"/>
        </a:solidFill>
        <a:latin typeface="+mn-lt"/>
        <a:ea typeface="+mn-ea"/>
        <a:cs typeface="+mn-cs"/>
      </a:defRPr>
    </a:lvl2pPr>
    <a:lvl3pPr marL="1219140" algn="l" rtl="0" eaLnBrk="0" fontAlgn="base" hangingPunct="0">
      <a:spcBef>
        <a:spcPct val="30000"/>
      </a:spcBef>
      <a:spcAft>
        <a:spcPct val="0"/>
      </a:spcAft>
      <a:defRPr sz="1600" kern="1200">
        <a:solidFill>
          <a:schemeClr val="tx1"/>
        </a:solidFill>
        <a:latin typeface="+mn-lt"/>
        <a:ea typeface="+mn-ea"/>
        <a:cs typeface="+mn-cs"/>
      </a:defRPr>
    </a:lvl3pPr>
    <a:lvl4pPr marL="1828709" algn="l" rtl="0" eaLnBrk="0" fontAlgn="base" hangingPunct="0">
      <a:spcBef>
        <a:spcPct val="30000"/>
      </a:spcBef>
      <a:spcAft>
        <a:spcPct val="0"/>
      </a:spcAft>
      <a:defRPr sz="1600" kern="1200">
        <a:solidFill>
          <a:schemeClr val="tx1"/>
        </a:solidFill>
        <a:latin typeface="+mn-lt"/>
        <a:ea typeface="+mn-ea"/>
        <a:cs typeface="+mn-cs"/>
      </a:defRPr>
    </a:lvl4pPr>
    <a:lvl5pPr marL="2438278" algn="l" rtl="0" eaLnBrk="0" fontAlgn="base" hangingPunct="0">
      <a:spcBef>
        <a:spcPct val="30000"/>
      </a:spcBef>
      <a:spcAft>
        <a:spcPct val="0"/>
      </a:spcAft>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spcBef>
                <a:spcPts val="0"/>
              </a:spcBef>
              <a:spcAft>
                <a:spcPts val="634"/>
              </a:spcAft>
              <a:defRPr/>
            </a:pPr>
            <a:r>
              <a:rPr lang="en-US" sz="1300" b="1" dirty="0">
                <a:solidFill>
                  <a:prstClr val="black"/>
                </a:solidFill>
                <a:ea typeface="+mj-ea"/>
                <a:cs typeface="+mj-cs"/>
                <a:sym typeface="Calibri"/>
              </a:rPr>
              <a:t>Speaker Notes:</a:t>
            </a:r>
            <a:endParaRPr lang="en-US" sz="1300" dirty="0">
              <a:solidFill>
                <a:prstClr val="black"/>
              </a:solidFill>
              <a:ea typeface="+mj-ea"/>
              <a:cs typeface="+mj-cs"/>
              <a:sym typeface="Calibri"/>
            </a:endParaRPr>
          </a:p>
          <a:p>
            <a:pPr marL="181240" indent="-181240" defTabSz="966467" eaLnBrk="1" fontAlgn="auto" hangingPunct="1">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By now, most of us have heard about circadian rhythms and their importance to human well-being. There have been a number of studies that show improvements in sleep patterns and alertness by ensuring proper lighting</a:t>
            </a:r>
          </a:p>
          <a:p>
            <a:pPr marL="181240" indent="-181240" defTabSz="966467" eaLnBrk="1" fontAlgn="auto" hangingPunct="1">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Other studies have indicated that improvements in productivity and memory can also be attributed to improvements in illumination. </a:t>
            </a:r>
          </a:p>
          <a:p>
            <a:pPr marL="181240" indent="-181240" defTabSz="966467" eaLnBrk="1" fontAlgn="auto" hangingPunct="1">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In the early 2000’s a new receptor within the eye was discovered and found to be responsible for non-visual responses to light – those that are related to  the physiological effects that impact human well-being.</a:t>
            </a:r>
          </a:p>
          <a:p>
            <a:pPr marL="181240" indent="-181240" defTabSz="966467" eaLnBrk="1" fontAlgn="auto" hangingPunct="1">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Unlike the rods &amp; cones that are narrowly distributed at a focal point within the eye to optimize visual tasks, these “</a:t>
            </a:r>
            <a:r>
              <a:rPr lang="en-US" sz="1300" dirty="0" err="1">
                <a:solidFill>
                  <a:prstClr val="black"/>
                </a:solidFill>
                <a:ea typeface="+mj-ea"/>
                <a:cs typeface="+mj-cs"/>
                <a:sym typeface="Calibri"/>
              </a:rPr>
              <a:t>ipRGC</a:t>
            </a:r>
            <a:r>
              <a:rPr lang="en-US" sz="1300" dirty="0">
                <a:solidFill>
                  <a:prstClr val="black"/>
                </a:solidFill>
                <a:ea typeface="+mj-ea"/>
                <a:cs typeface="+mj-cs"/>
                <a:sym typeface="Calibri"/>
              </a:rPr>
              <a:t>” receptors are distributed over a wider area and in the lower part of the lining of the eye, indicating that they are designed for receiving light from large areas. This makes sense when you consider that one very large area, the sky, was the primary source of illumination for most of human history.</a:t>
            </a:r>
          </a:p>
          <a:p>
            <a:pPr marL="181240" indent="-181240" defTabSz="966467" eaLnBrk="1" fontAlgn="auto" hangingPunct="1">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Although more study is needed to quantify the impact, the conclusion is most likely to be that large luminous surfaces are the best way to supply people with the biological benefits needed for their well-being. </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With the advent of new technologies in both lighting – with LEDs – and control systems, the ability to control one’s environment has become much simpler and more effective. </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Flicker free dimming and the ability to tune the color temperature are key attributes for creating environments that evoke positive emotions.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ea typeface="+mj-ea"/>
                <a:cs typeface="+mj-cs"/>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To summarize: illumination that is designed for human well-being must consider not only the visual performance but also the biological and emotional aspects.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Luminous surfaces offer an alternative way to provide the high quality light needed – especially visual comfort – but perhaps of equal importance the use of large surface areas have the potential to enhance the biological benefits and when combined with controls form the most compelling way to provide general illumination in architecture.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endParaRPr lang="en-US" sz="1300" dirty="0">
              <a:solidFill>
                <a:prstClr val="black"/>
              </a:solidFill>
              <a:ea typeface="+mj-ea"/>
              <a:cs typeface="+mj-cs"/>
              <a:sym typeface="Calibri"/>
            </a:endParaRPr>
          </a:p>
          <a:p>
            <a:pPr defTabSz="966467" eaLnBrk="1" fontAlgn="auto" hangingPunct="1">
              <a:lnSpc>
                <a:spcPct val="150000"/>
              </a:lnSpc>
              <a:spcBef>
                <a:spcPts val="0"/>
              </a:spcBef>
              <a:spcAft>
                <a:spcPts val="634"/>
              </a:spcAft>
              <a:defRPr/>
            </a:pPr>
            <a:r>
              <a:rPr lang="en-US" sz="1300" dirty="0">
                <a:solidFill>
                  <a:prstClr val="black"/>
                </a:solidFill>
                <a:ea typeface="+mj-ea"/>
                <a:cs typeface="+mj-cs"/>
                <a:sym typeface="Calibri"/>
              </a:rPr>
              <a:t>Cooledge Project: Mayer Brown Law – Chicago, IL</a:t>
            </a:r>
            <a:endParaRPr lang="en-US" sz="1300" kern="0" dirty="0">
              <a:solidFill>
                <a:sysClr val="windowText" lastClr="000000"/>
              </a:solidFill>
              <a:sym typeface="Calibri"/>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12</a:t>
            </a:fld>
            <a:endParaRPr lang="en-US"/>
          </a:p>
        </p:txBody>
      </p:sp>
    </p:spTree>
    <p:extLst>
      <p:ext uri="{BB962C8B-B14F-4D97-AF65-F5344CB8AC3E}">
        <p14:creationId xmlns:p14="http://schemas.microsoft.com/office/powerpoint/2010/main" val="1379854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rPr>
              <a:t>Speaker Notes:</a:t>
            </a:r>
          </a:p>
          <a:p>
            <a:pPr marL="181240" indent="-181240" defTabSz="966467" eaLnBrk="1" fontAlgn="auto" hangingPunct="1">
              <a:spcBef>
                <a:spcPts val="0"/>
              </a:spcBef>
              <a:spcAft>
                <a:spcPts val="0"/>
              </a:spcAft>
              <a:buFont typeface="Wingdings" panose="05000000000000000000" pitchFamily="2" charset="2"/>
              <a:buChar char="Ø"/>
              <a:defRPr/>
            </a:pPr>
            <a:r>
              <a:rPr lang="en-CA" sz="1300" dirty="0">
                <a:solidFill>
                  <a:prstClr val="black"/>
                </a:solidFill>
                <a:latin typeface="+mj-lt"/>
                <a:ea typeface="+mj-ea"/>
                <a:cs typeface="+mj-cs"/>
                <a:sym typeface="Calibri"/>
              </a:rPr>
              <a:t>The scientific understanding of the benefits of using luminous surfaces in architecture may be a more recent occurrence, however the idea has been with us for a long time.</a:t>
            </a:r>
            <a:endParaRPr lang="en-US" sz="1300" dirty="0"/>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13</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 Bringing Natural Light Inside</a:t>
            </a:r>
          </a:p>
          <a:p>
            <a:pPr marL="181240" indent="-181240" defTabSz="966467" eaLnBrk="1" fontAlgn="auto" hangingPunct="1">
              <a:spcBef>
                <a:spcPts val="0"/>
              </a:spcBef>
              <a:spcAft>
                <a:spcPts val="0"/>
              </a:spcAft>
              <a:buFont typeface="Wingdings" panose="05000000000000000000" pitchFamily="2" charset="2"/>
              <a:buChar char="Ø"/>
              <a:defRPr/>
            </a:pPr>
            <a:r>
              <a:rPr lang="en-CA" sz="1300" dirty="0">
                <a:solidFill>
                  <a:prstClr val="black"/>
                </a:solidFill>
                <a:sym typeface="Calibri"/>
              </a:rPr>
              <a:t>While not used strictly for illumination, stained glass in houses of worship brought natural light indoors.</a:t>
            </a:r>
            <a:endParaRPr lang="en-US" sz="1300" b="1" dirty="0">
              <a:solidFill>
                <a:prstClr val="black"/>
              </a:solidFill>
              <a:sym typeface="Calibri"/>
            </a:endParaRPr>
          </a:p>
          <a:p>
            <a:pPr marL="181240" indent="-181240" defTabSz="966467" eaLnBrk="1" fontAlgn="auto" hangingPunct="1">
              <a:spcBef>
                <a:spcPts val="0"/>
              </a:spcBef>
              <a:spcAft>
                <a:spcPts val="0"/>
              </a:spcAft>
              <a:buFont typeface="Wingdings" panose="05000000000000000000" pitchFamily="2" charset="2"/>
              <a:buChar char="Ø"/>
              <a:defRPr/>
            </a:pPr>
            <a:r>
              <a:rPr lang="en-CA" sz="1300" dirty="0">
                <a:solidFill>
                  <a:prstClr val="black"/>
                </a:solidFill>
                <a:sym typeface="Calibri"/>
              </a:rPr>
              <a:t>When used on a large scale the impact was stunning.</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sym typeface="Calibri"/>
              </a:rPr>
              <a:t>With the widespread adoption of electric lighting, the idea of bringing outdoor lighting indoors by creating luminous surfaces moved on to how it might be done with artificial sources as shown in this study from 1937.</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sym typeface="Calibri"/>
              </a:rPr>
              <a:t>By this time artificial skylights were already being deployed but mostly as a decorative element within the space.  In the introduction to the paper this Mr. Lyon states how he is attempting to solve the problems of heat, minimum plenum intrusion, uniformity, efficacy and delivered lumens in a 6 foot square luminous surface with a single 300 watt incandescent lamp.  Amazing how the problems of 1937 are not that different from today.</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t>In 1952, Richard Kelly considered by many to be the founder of modern lighting design defined his “three elemental kinds of light effect” or layers of light including the concept of ambient luminescence. In its ideal form ambient luminescence produces </a:t>
            </a:r>
            <a:r>
              <a:rPr lang="en-CA" sz="1300" dirty="0" err="1"/>
              <a:t>shadowless</a:t>
            </a:r>
            <a:r>
              <a:rPr lang="en-CA" sz="1300" dirty="0"/>
              <a:t> illumination and a sense of space in the same way nature’s luminous surface provides, in his words, “the uninterrupted light of a snowy morning in the open country.”</a:t>
            </a: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rPr>
              <a:t>A little later the idea of creating a luminous surface that replicates the ambient luminescence of the sky was adopted by General Motors for their design studios where the use of glare-free ambient lighting would ensure that the details of automobiles designed in the studio would be authentic when seen in their intended environment: daylight.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rPr>
              <a:t>This idea extended to the end of the design process in the Design Dome. Here the new models were displayed for the press in an environment designed to showcase vehicles as they would appear in the even, non-glare illumination of the sky.</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ea typeface="+mj-ea"/>
                <a:cs typeface="+mj-cs"/>
                <a:sym typeface="Calibri"/>
              </a:rPr>
              <a:t>Automobiles are still viewed in the context of large luminous surfaces that replicate the natural environment. Unfortunately, up until now, the lighting and technology options available to do this have remained essentially unchanged.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ea typeface="+mj-ea"/>
                <a:cs typeface="+mj-cs"/>
                <a:sym typeface="Calibri"/>
              </a:rPr>
              <a:t>The use of fluorescent tubes strung together was for a very long time the only practical way to achieve the scale and intensity required to emulate the sky.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ea typeface="+mj-ea"/>
                <a:cs typeface="+mj-cs"/>
                <a:sym typeface="Calibri"/>
              </a:rPr>
              <a:t>The constraints placed on design – particularly the need for deep setbacks to achieve uniformity - limited the use of luminous surfaces as the source of general illumination to specialty applications such as designing automobiles</a:t>
            </a:r>
            <a:endParaRPr lang="en-US" sz="1300" dirty="0">
              <a:solidFill>
                <a:prstClr val="black"/>
              </a:solidFill>
              <a:ea typeface="+mj-ea"/>
              <a:cs typeface="+mj-cs"/>
              <a:sym typeface="Calibri"/>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sym typeface="Calibri"/>
              </a:rPr>
              <a:t>LED Technology Enables a New Approach for Luminous Surfaces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sym typeface="Calibri"/>
              </a:rPr>
              <a:t>The limitations of fluorescent lighting technology are no longer relevant to this discussion. LEDs will be the primary source of light for the foreseeable future.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sym typeface="Calibri"/>
              </a:rPr>
              <a:t>And their incorporation into architecture in the form of luminous surfaces will overcome the restraints encountered by earlier technologies.</a:t>
            </a:r>
          </a:p>
          <a:p>
            <a:pPr marL="0" indent="0" defTabSz="966467" eaLnBrk="1" fontAlgn="auto" hangingPunct="1">
              <a:lnSpc>
                <a:spcPct val="150000"/>
              </a:lnSpc>
              <a:spcBef>
                <a:spcPts val="0"/>
              </a:spcBef>
              <a:spcAft>
                <a:spcPts val="634"/>
              </a:spcAft>
              <a:buFont typeface="Wingdings" panose="05000000000000000000" pitchFamily="2" charset="2"/>
              <a:buNone/>
              <a:defRPr/>
            </a:pPr>
            <a:r>
              <a:rPr lang="en-US" sz="1300" dirty="0">
                <a:solidFill>
                  <a:prstClr val="black"/>
                </a:solidFill>
                <a:sym typeface="Calibri"/>
              </a:rPr>
              <a:t>Cooledge Project = Ferrari Maserati of Alberta (Calgary)</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21</a:t>
            </a:fld>
            <a:endParaRPr lang="en-US"/>
          </a:p>
        </p:txBody>
      </p:sp>
    </p:spTree>
    <p:extLst>
      <p:ext uri="{BB962C8B-B14F-4D97-AF65-F5344CB8AC3E}">
        <p14:creationId xmlns:p14="http://schemas.microsoft.com/office/powerpoint/2010/main" val="1458667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LEDs have delivered on their promise of energy savings and long life – and more recently have caught up to or surpassed traditional sources for quality in most applications.</a:t>
            </a:r>
          </a:p>
          <a:p>
            <a:pPr marL="181240" indent="-181240">
              <a:lnSpc>
                <a:spcPct val="150000"/>
              </a:lnSpc>
              <a:spcAft>
                <a:spcPts val="634"/>
              </a:spcAft>
              <a:buFont typeface="Wingdings" panose="05000000000000000000" pitchFamily="2" charset="2"/>
              <a:buChar char="Ø"/>
            </a:pPr>
            <a:r>
              <a:rPr lang="en-US" sz="1300" dirty="0"/>
              <a:t>However, LEDs also arrived with the promise of creating new ways to deliver light to the environment. As of today, the technology inside has changed but the approach to lighting has not.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As architects you are being asked to create environments that are more natural, feel more open, and provide an experience that better matches human needs for well-being.</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New standards are rapidly evolving that go beyond energy efficiency by defining requirements to improve human well being.</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24</a:t>
            </a:fld>
            <a:endParaRPr lang="en-US"/>
          </a:p>
        </p:txBody>
      </p:sp>
    </p:spTree>
    <p:extLst>
      <p:ext uri="{BB962C8B-B14F-4D97-AF65-F5344CB8AC3E}">
        <p14:creationId xmlns:p14="http://schemas.microsoft.com/office/powerpoint/2010/main" val="4219893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Awareness of the impact of illumination on human well-being is a significant part of those emerging standards for creating environments that promote health and well-being</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Most of you have probably heard of the WELL standard. Version 2 was released in 2018 and includes lighting as one of its 11 primary “concepts”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Sound is also a concept and we’ll talk later on about how lighting and acoustics are becoming integrated</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25</a:t>
            </a:fld>
            <a:endParaRPr lang="en-US"/>
          </a:p>
        </p:txBody>
      </p:sp>
    </p:spTree>
    <p:extLst>
      <p:ext uri="{BB962C8B-B14F-4D97-AF65-F5344CB8AC3E}">
        <p14:creationId xmlns:p14="http://schemas.microsoft.com/office/powerpoint/2010/main" val="1529156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Within the lighting concept, the standard defines requirements for 8 characteristics of illumination, including the use of circadian lighting to replicate elements of the natural daylight cycle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In addition to addressing physiological aspects of illumination, the standard also defines minimum requirements for the quality of the light </a:t>
            </a:r>
            <a:endParaRPr lang="en-CA" sz="13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26</a:t>
            </a:fld>
            <a:endParaRPr lang="en-US"/>
          </a:p>
        </p:txBody>
      </p:sp>
    </p:spTree>
    <p:extLst>
      <p:ext uri="{BB962C8B-B14F-4D97-AF65-F5344CB8AC3E}">
        <p14:creationId xmlns:p14="http://schemas.microsoft.com/office/powerpoint/2010/main" val="41304504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ea typeface="+mj-ea"/>
                <a:cs typeface="+mj-cs"/>
                <a:sym typeface="Calibri"/>
              </a:rPr>
              <a:t>In order to keep up with architectural trends and building standards, the approach to lighting design and hence lighting products must change and do so rapidly.</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The lighting industry has embarked on an evolutionary path to incorporating new technology that ignores the inherent advantage LEDs bring to applications that make new form factors possible.</a:t>
            </a:r>
          </a:p>
          <a:p>
            <a:pPr marL="181240" indent="-181240">
              <a:lnSpc>
                <a:spcPct val="150000"/>
              </a:lnSpc>
              <a:spcAft>
                <a:spcPts val="634"/>
              </a:spcAft>
              <a:buFont typeface="Wingdings" panose="05000000000000000000" pitchFamily="2" charset="2"/>
              <a:buChar char="Ø"/>
            </a:pPr>
            <a:r>
              <a:rPr lang="en-US" sz="1300" dirty="0"/>
              <a:t>A revolution in thinking about design is required</a:t>
            </a:r>
          </a:p>
          <a:p>
            <a:pPr marL="0" indent="0">
              <a:lnSpc>
                <a:spcPct val="150000"/>
              </a:lnSpc>
              <a:spcAft>
                <a:spcPts val="634"/>
              </a:spcAft>
              <a:buFont typeface="Wingdings" panose="05000000000000000000" pitchFamily="2" charset="2"/>
              <a:buNone/>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28</a:t>
            </a:fld>
            <a:endParaRPr lang="en-US"/>
          </a:p>
        </p:txBody>
      </p:sp>
    </p:spTree>
    <p:extLst>
      <p:ext uri="{BB962C8B-B14F-4D97-AF65-F5344CB8AC3E}">
        <p14:creationId xmlns:p14="http://schemas.microsoft.com/office/powerpoint/2010/main" val="2823682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Fortunately, the tools required to create the luminous surfaces that enable this change are available and the new revolution in lighting is underway.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The luminous ceiling on the left is supplied by nature, the one on the right by the integration of LEDs with architectural materials into a single full illumination solution.</a:t>
            </a:r>
            <a:endParaRPr lang="en-US" sz="1300" dirty="0"/>
          </a:p>
          <a:p>
            <a:endParaRPr lang="en-US" sz="1300" dirty="0"/>
          </a:p>
          <a:p>
            <a:r>
              <a:rPr lang="en-US" sz="1300" dirty="0"/>
              <a:t>Projects: Left&gt; Atrium with skylight by Velux in London designed by Foster &amp; Partners; Right &gt; </a:t>
            </a:r>
            <a:r>
              <a:rPr lang="en-US" sz="1300" dirty="0" err="1"/>
              <a:t>Cooledge</a:t>
            </a:r>
            <a:r>
              <a:rPr lang="en-US" sz="1300" dirty="0"/>
              <a:t> Project – 500 W. Monroe, Chicago</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81240" indent="-181240" defTabSz="980384">
              <a:buFont typeface="Wingdings" panose="05000000000000000000" pitchFamily="2" charset="2"/>
              <a:buChar char="Ø"/>
              <a:defRPr/>
            </a:pPr>
            <a:r>
              <a:rPr lang="en-US" sz="1300" dirty="0"/>
              <a:t>There are three primary applications for luminous surfaces in architecture</a:t>
            </a:r>
          </a:p>
          <a:p>
            <a:pPr marL="790810" lvl="1" indent="-181240" defTabSz="980384">
              <a:buFont typeface="Wingdings" panose="05000000000000000000" pitchFamily="2" charset="2"/>
              <a:buChar char="Ø"/>
              <a:defRPr/>
            </a:pPr>
            <a:r>
              <a:rPr lang="en-US" sz="1300" dirty="0"/>
              <a:t>Luminous Ceilings to provide general illumination</a:t>
            </a:r>
          </a:p>
          <a:p>
            <a:pPr marL="790810" lvl="1" indent="-181240" defTabSz="980384">
              <a:buFont typeface="Wingdings" panose="05000000000000000000" pitchFamily="2" charset="2"/>
              <a:buChar char="Ø"/>
              <a:defRPr/>
            </a:pPr>
            <a:r>
              <a:rPr lang="en-US" sz="1300" dirty="0"/>
              <a:t>Luminous Walls that contribute to the illumination of a space but also act as a feature unto themselves</a:t>
            </a:r>
          </a:p>
          <a:p>
            <a:pPr marL="790810" lvl="1" indent="-181240" defTabSz="980384">
              <a:buFont typeface="Wingdings" panose="05000000000000000000" pitchFamily="2" charset="2"/>
              <a:buChar char="Ø"/>
              <a:defRPr/>
            </a:pPr>
            <a:r>
              <a:rPr lang="en-US" sz="1300" dirty="0"/>
              <a:t>Illuminated Features that provide a focal point within a space to draw your attention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92500"/>
          </a:bodyPr>
          <a:lstStyle/>
          <a:p>
            <a:pPr defTabSz="980384">
              <a:defRPr/>
            </a:pPr>
            <a:r>
              <a:rPr lang="en-US" sz="1300" b="1" dirty="0"/>
              <a:t>Speaker Notes</a:t>
            </a:r>
            <a:r>
              <a:rPr lang="en-US" sz="1300" dirty="0"/>
              <a:t>:</a:t>
            </a:r>
          </a:p>
          <a:p>
            <a:pPr marL="285750" indent="-285750" defTabSz="980384">
              <a:buFont typeface="Wingdings" panose="05000000000000000000" pitchFamily="2" charset="2"/>
              <a:buChar char="Ø"/>
              <a:defRPr/>
            </a:pPr>
            <a:r>
              <a:rPr lang="en-US" sz="1300" dirty="0"/>
              <a:t>Because illuminated features incorporate a huge variety of diffusion materials, it is almost always the case that the specifier will be required to take the lead to ensure a successful outcome.</a:t>
            </a:r>
          </a:p>
          <a:p>
            <a:pPr marL="285750" indent="-285750" defTabSz="980384">
              <a:buFont typeface="Wingdings" panose="05000000000000000000" pitchFamily="2" charset="2"/>
              <a:buChar char="Ø"/>
              <a:defRPr/>
            </a:pPr>
            <a:r>
              <a:rPr lang="en-US" sz="1300" dirty="0"/>
              <a:t>This entails choosing the material that meets the design intent along with the light source that will provide the best illumination.</a:t>
            </a:r>
          </a:p>
          <a:p>
            <a:pPr marL="285750" indent="-285750" defTabSz="980384">
              <a:buFont typeface="Wingdings" panose="05000000000000000000" pitchFamily="2" charset="2"/>
              <a:buChar char="Ø"/>
              <a:defRPr/>
            </a:pPr>
            <a:r>
              <a:rPr lang="en-US" sz="1300" dirty="0"/>
              <a:t>There are 3 key design considerations involved in this process</a:t>
            </a:r>
          </a:p>
          <a:p>
            <a:pPr marL="952470" lvl="1" indent="-342900" defTabSz="980384">
              <a:buFont typeface="+mj-lt"/>
              <a:buAutoNum type="arabicPeriod"/>
              <a:defRPr/>
            </a:pPr>
            <a:r>
              <a:rPr lang="en-US" sz="1300" dirty="0"/>
              <a:t>The setback is the distance between the light source and the diffusion material. It is usually desirable for the setback to be as small as possible to enable a low profile, however, there is a limit to how thin the profile can be that requires an understanding of the interaction between the light source and the material being illuminated</a:t>
            </a:r>
          </a:p>
          <a:p>
            <a:pPr marL="952470" lvl="1" indent="-342900" defTabSz="980384">
              <a:buFont typeface="+mj-lt"/>
              <a:buAutoNum type="arabicPeriod"/>
              <a:defRPr/>
            </a:pPr>
            <a:r>
              <a:rPr lang="en-US" sz="1300" dirty="0"/>
              <a:t>The optical properties of the material will dictate both the minimum setback and the amount of light needed to properly illuminate the feature</a:t>
            </a:r>
          </a:p>
          <a:p>
            <a:pPr marL="952470" lvl="1" indent="-342900" defTabSz="980384">
              <a:buFont typeface="+mj-lt"/>
              <a:buAutoNum type="arabicPeriod"/>
              <a:defRPr/>
            </a:pPr>
            <a:r>
              <a:rPr lang="en-US" sz="1300" dirty="0"/>
              <a:t>And of course, the type and quality of the light source itself are critical</a:t>
            </a:r>
          </a:p>
          <a:p>
            <a:pPr marL="285750" indent="-285750" defTabSz="980384">
              <a:buFont typeface="Wingdings" panose="05000000000000000000" pitchFamily="2" charset="2"/>
              <a:buChar char="Ø"/>
              <a:defRPr/>
            </a:pPr>
            <a:r>
              <a:rPr kumimoji="0" lang="en-US" sz="1300" b="0" i="0" u="none" strike="noStrike" kern="1200" cap="none" spc="0" normalizeH="0" baseline="0" noProof="0" dirty="0">
                <a:ln>
                  <a:noFill/>
                </a:ln>
                <a:solidFill>
                  <a:prstClr val="black"/>
                </a:solidFill>
                <a:effectLst/>
                <a:uLnTx/>
                <a:uFillTx/>
                <a:latin typeface="+mn-lt"/>
                <a:ea typeface="+mn-ea"/>
                <a:cs typeface="+mn-cs"/>
              </a:rPr>
              <a:t>For best results a mockup, if possible, will confirm the design</a:t>
            </a:r>
          </a:p>
          <a:p>
            <a:pPr defTabSz="980384">
              <a:defRPr/>
            </a:pPr>
            <a:endParaRPr lang="en-US" sz="1300" dirty="0"/>
          </a:p>
          <a:p>
            <a:pPr defTabSz="980384">
              <a:defRPr/>
            </a:pPr>
            <a:r>
              <a:rPr lang="en-US" sz="1300" dirty="0"/>
              <a:t>- Cooledge Project = </a:t>
            </a:r>
            <a:r>
              <a:rPr kumimoji="0" lang="en-CA" sz="1300" b="0" i="0" u="none" strike="noStrike" kern="1200" cap="all" spc="0" normalizeH="0" baseline="0" noProof="0" dirty="0" err="1">
                <a:ln>
                  <a:noFill/>
                </a:ln>
                <a:solidFill>
                  <a:srgbClr val="3F3F3F"/>
                </a:solidFill>
                <a:effectLst/>
                <a:uLnTx/>
                <a:uFillTx/>
                <a:latin typeface="+mn-lt"/>
              </a:rPr>
              <a:t>Sk</a:t>
            </a:r>
            <a:r>
              <a:rPr kumimoji="0" lang="en-CA" sz="1300" b="0" i="0" u="none" strike="noStrike" kern="1200" cap="all" spc="0" normalizeH="0" baseline="0" noProof="0" dirty="0">
                <a:ln>
                  <a:noFill/>
                </a:ln>
                <a:solidFill>
                  <a:srgbClr val="3F3F3F"/>
                </a:solidFill>
                <a:effectLst/>
                <a:uLnTx/>
                <a:uFillTx/>
                <a:latin typeface="+mn-lt"/>
              </a:rPr>
              <a:t>-ii cosmetics “Future X” Smart Store (shanghai, china)</a:t>
            </a:r>
            <a:r>
              <a:rPr lang="en-US" sz="1300" dirty="0">
                <a:solidFill>
                  <a:prstClr val="black"/>
                </a:solidFill>
                <a:latin typeface="+mn-lt"/>
                <a:ea typeface="+mj-ea"/>
                <a:cs typeface="+mj-cs"/>
                <a:sym typeface="Calibri"/>
              </a:rPr>
              <a:t>.</a:t>
            </a:r>
            <a:endParaRPr lang="en-US" sz="1300" dirty="0">
              <a:latin typeface="+mn-lt"/>
            </a:endParaRP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285750" indent="-285750">
              <a:buFont typeface="Wingdings" panose="05000000000000000000" pitchFamily="2" charset="2"/>
              <a:buChar char="Ø"/>
            </a:pPr>
            <a:r>
              <a:rPr lang="en-US" dirty="0"/>
              <a:t>The two important characteristics of diffusion materials for illuminated features are…</a:t>
            </a:r>
          </a:p>
          <a:p>
            <a:pPr marL="952470" lvl="1" indent="-342900">
              <a:buFont typeface="+mj-lt"/>
              <a:buAutoNum type="arabicPeriod"/>
            </a:pPr>
            <a:r>
              <a:rPr lang="en-US" dirty="0"/>
              <a:t>Transmission is a measurement of how much light will pass through a material</a:t>
            </a:r>
          </a:p>
          <a:p>
            <a:pPr marL="952470" lvl="1" indent="-342900">
              <a:buFont typeface="+mj-lt"/>
              <a:buAutoNum type="arabicPeriod"/>
            </a:pPr>
            <a:r>
              <a:rPr lang="en-US" dirty="0"/>
              <a:t>Masking is the degree to which the material diffuse the bright spots from LEDs used as the light source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33</a:t>
            </a:fld>
            <a:endParaRPr lang="en-US"/>
          </a:p>
        </p:txBody>
      </p:sp>
    </p:spTree>
    <p:extLst>
      <p:ext uri="{BB962C8B-B14F-4D97-AF65-F5344CB8AC3E}">
        <p14:creationId xmlns:p14="http://schemas.microsoft.com/office/powerpoint/2010/main" val="30037670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92500" lnSpcReduction="10000"/>
          </a:bodyPr>
          <a:lstStyle/>
          <a:p>
            <a:pPr defTabSz="980384">
              <a:defRPr/>
            </a:pPr>
            <a:r>
              <a:rPr lang="en-US" sz="1300" b="1" dirty="0"/>
              <a:t>Speaker Notes</a:t>
            </a:r>
            <a:r>
              <a:rPr lang="en-US" sz="1300" dirty="0"/>
              <a:t>:</a:t>
            </a:r>
          </a:p>
          <a:p>
            <a:pPr marL="285750" indent="-285750">
              <a:buFont typeface="Wingdings" panose="05000000000000000000" pitchFamily="2" charset="2"/>
              <a:buChar char="Ø"/>
            </a:pPr>
            <a:r>
              <a:rPr lang="en-US" dirty="0"/>
              <a:t>There are a number types of LED-based sources used to illuminate diffusion materials.</a:t>
            </a:r>
          </a:p>
          <a:p>
            <a:pPr marL="285750" indent="-285750">
              <a:buFont typeface="Wingdings" panose="05000000000000000000" pitchFamily="2" charset="2"/>
              <a:buChar char="Ø"/>
            </a:pPr>
            <a:r>
              <a:rPr lang="en-US" dirty="0"/>
              <a:t>Rope and tape light are relatively inexpensive but require figuring out the spacing between the modules or rows to prevent bright spots. To achieve a low profile the spacing has to be tight, meaning a lot of tape or rope is required. And when used for large area luminous surfaces the labor to install becomes impractical.</a:t>
            </a:r>
          </a:p>
          <a:p>
            <a:pPr marL="285750" indent="-285750">
              <a:buFont typeface="Wingdings" panose="05000000000000000000" pitchFamily="2" charset="2"/>
              <a:buChar char="Ø"/>
            </a:pPr>
            <a:r>
              <a:rPr lang="en-US" dirty="0"/>
              <a:t>Edge lit panels are also relatively inexpensive and good for small scale applications where a very low profile is required. However at a large scale, they become complex to install and wire up. Edge lit panels are also heavy compared to other options and not field adjustable .</a:t>
            </a:r>
          </a:p>
          <a:p>
            <a:pPr marL="285750" indent="-285750">
              <a:buFont typeface="Wingdings" panose="05000000000000000000" pitchFamily="2" charset="2"/>
              <a:buChar char="Ø"/>
            </a:pPr>
            <a:r>
              <a:rPr lang="en-US" dirty="0"/>
              <a:t>Rigid LED panels deliver the quality of light needed for architectural features and are uniform at a reasonable setback but are typically not designed for field installation.</a:t>
            </a:r>
          </a:p>
          <a:p>
            <a:pPr marL="285750" indent="-285750">
              <a:buFont typeface="Wingdings" panose="05000000000000000000" pitchFamily="2" charset="2"/>
              <a:buChar char="Ø"/>
            </a:pPr>
            <a:r>
              <a:rPr lang="en-US" dirty="0"/>
              <a:t>On the other hand, spec grade flexible LED panels provide both the quality of light and features designed to allow easy installation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34</a:t>
            </a:fld>
            <a:endParaRPr lang="en-US"/>
          </a:p>
        </p:txBody>
      </p:sp>
    </p:spTree>
    <p:extLst>
      <p:ext uri="{BB962C8B-B14F-4D97-AF65-F5344CB8AC3E}">
        <p14:creationId xmlns:p14="http://schemas.microsoft.com/office/powerpoint/2010/main" val="31693692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285750" indent="-285750">
              <a:buFont typeface="Wingdings" panose="05000000000000000000" pitchFamily="2" charset="2"/>
              <a:buChar char="Ø"/>
            </a:pPr>
            <a:r>
              <a:rPr lang="en-US" dirty="0"/>
              <a:t>Properly designed panels incorporate contractor friendly connections as opposed to the type that are used in factory assembly environments like a sign shop</a:t>
            </a:r>
          </a:p>
          <a:p>
            <a:pPr marL="285750" indent="-285750">
              <a:buFont typeface="Wingdings" panose="05000000000000000000" pitchFamily="2" charset="2"/>
              <a:buChar char="Ø"/>
            </a:pPr>
            <a:r>
              <a:rPr lang="en-US" dirty="0"/>
              <a:t>Since field conditions often don’t match the plans, panels should be field cuttable without impacting uniformity or light output</a:t>
            </a:r>
          </a:p>
          <a:p>
            <a:pPr marL="285750" indent="-285750">
              <a:buFont typeface="Wingdings" panose="05000000000000000000" pitchFamily="2" charset="2"/>
              <a:buChar char="Ø"/>
            </a:pPr>
            <a:r>
              <a:rPr lang="en-US" dirty="0"/>
              <a:t>Flexible panels are inherently light weight and therefore easy handle and install. They can also accommodate curves or round columns that are common in architectural features.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35</a:t>
            </a:fld>
            <a:endParaRPr lang="en-US"/>
          </a:p>
        </p:txBody>
      </p:sp>
    </p:spTree>
    <p:extLst>
      <p:ext uri="{BB962C8B-B14F-4D97-AF65-F5344CB8AC3E}">
        <p14:creationId xmlns:p14="http://schemas.microsoft.com/office/powerpoint/2010/main" val="3068499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1021652">
              <a:lnSpc>
                <a:spcPct val="150000"/>
              </a:lnSpc>
              <a:spcBef>
                <a:spcPts val="0"/>
              </a:spcBef>
              <a:spcAft>
                <a:spcPts val="670"/>
              </a:spcAft>
              <a:defRPr/>
            </a:pPr>
            <a:r>
              <a:rPr lang="en-US" sz="1300" b="1" dirty="0">
                <a:solidFill>
                  <a:prstClr val="black"/>
                </a:solidFill>
                <a:sym typeface="Calibri"/>
              </a:rPr>
              <a:t>Speaker Notes:</a:t>
            </a:r>
            <a:endParaRPr lang="en-US" sz="1300" dirty="0">
              <a:solidFill>
                <a:prstClr val="black"/>
              </a:solidFill>
              <a:sym typeface="Calibri"/>
            </a:endParaRPr>
          </a:p>
          <a:p>
            <a:pPr marL="191589" indent="-191589" defTabSz="1021652">
              <a:lnSpc>
                <a:spcPct val="150000"/>
              </a:lnSpc>
              <a:spcBef>
                <a:spcPts val="0"/>
              </a:spcBef>
              <a:spcAft>
                <a:spcPts val="670"/>
              </a:spcAft>
              <a:buFont typeface="Wingdings" panose="05000000000000000000" pitchFamily="2" charset="2"/>
              <a:buChar char="Ø"/>
              <a:defRPr/>
            </a:pPr>
            <a:r>
              <a:rPr lang="en-US" sz="1300" dirty="0">
                <a:solidFill>
                  <a:prstClr val="black"/>
                </a:solidFill>
                <a:sym typeface="Calibri"/>
              </a:rPr>
              <a:t>Here are some examples of where the design requirements of luminous surfaces were not met </a:t>
            </a:r>
          </a:p>
          <a:p>
            <a:pPr marL="191589" indent="-191589" defTabSz="1021652">
              <a:lnSpc>
                <a:spcPct val="150000"/>
              </a:lnSpc>
              <a:spcBef>
                <a:spcPts val="0"/>
              </a:spcBef>
              <a:spcAft>
                <a:spcPts val="670"/>
              </a:spcAft>
              <a:buFont typeface="Wingdings" panose="05000000000000000000" pitchFamily="2" charset="2"/>
              <a:buChar char="Ø"/>
              <a:defRPr/>
            </a:pPr>
            <a:r>
              <a:rPr lang="en-US" sz="1300" dirty="0">
                <a:solidFill>
                  <a:prstClr val="black"/>
                </a:solidFill>
                <a:sym typeface="Calibri"/>
              </a:rPr>
              <a:t>In the first example, the points of LEDs show through the surface material because the light source was not properly matched to the masking performance of the material</a:t>
            </a:r>
          </a:p>
          <a:p>
            <a:pPr marL="191589" indent="-191589" defTabSz="1021652">
              <a:lnSpc>
                <a:spcPct val="150000"/>
              </a:lnSpc>
              <a:spcBef>
                <a:spcPts val="0"/>
              </a:spcBef>
              <a:spcAft>
                <a:spcPts val="670"/>
              </a:spcAft>
              <a:buFont typeface="Wingdings" panose="05000000000000000000" pitchFamily="2" charset="2"/>
              <a:buChar char="Ø"/>
              <a:defRPr/>
            </a:pPr>
            <a:r>
              <a:rPr lang="en-US" sz="1300" dirty="0">
                <a:solidFill>
                  <a:prstClr val="black"/>
                </a:solidFill>
                <a:sym typeface="Calibri"/>
              </a:rPr>
              <a:t>The bottom photos show what happens when a linear source is used without proper spacing for the required setback to achieve uniformity, resulting in massive striping</a:t>
            </a:r>
          </a:p>
          <a:p>
            <a:pPr>
              <a:spcBef>
                <a:spcPts val="0"/>
              </a:spcBef>
            </a:pPr>
            <a:endParaRPr lang="en-US" sz="1300" dirty="0"/>
          </a:p>
          <a:p>
            <a:pPr>
              <a:spcBef>
                <a:spcPts val="0"/>
              </a:spcBef>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285750" indent="-285750" defTabSz="980384">
              <a:buFont typeface="Wingdings" panose="05000000000000000000" pitchFamily="2" charset="2"/>
              <a:buChar char="Ø"/>
              <a:defRPr/>
            </a:pPr>
            <a:r>
              <a:rPr lang="en-US" sz="1300" dirty="0"/>
              <a:t>Just as there is a wide variety of materials used for features, so to for luminous walls and therefore the same guidelines for choosing the materials and light source apply.</a:t>
            </a:r>
          </a:p>
          <a:p>
            <a:pPr marL="285750" indent="-285750" defTabSz="980384">
              <a:buFont typeface="Wingdings" panose="05000000000000000000" pitchFamily="2" charset="2"/>
              <a:buChar char="Ø"/>
              <a:defRPr/>
            </a:pPr>
            <a:r>
              <a:rPr lang="en-US" sz="1300" dirty="0"/>
              <a:t>In addition, luminous walls are often used to contribute to the illumination of the space and so an additional consideration for how much light is required becomes part of the design process</a:t>
            </a:r>
          </a:p>
          <a:p>
            <a:pPr marL="285750" indent="-285750" defTabSz="980384">
              <a:buFont typeface="Wingdings" panose="05000000000000000000" pitchFamily="2" charset="2"/>
              <a:buChar char="Ø"/>
              <a:defRPr/>
            </a:pPr>
            <a:r>
              <a:rPr lang="en-US" sz="1300" dirty="0"/>
              <a:t>Because of the sheer size of many luminous walls, light sources that may work on a feature scale are no longer feasible because they are not designed for integration into the building structure</a:t>
            </a:r>
          </a:p>
          <a:p>
            <a:pPr defTabSz="980384">
              <a:defRPr/>
            </a:pPr>
            <a:endParaRPr lang="en-US" sz="1300" dirty="0"/>
          </a:p>
          <a:p>
            <a:pPr defTabSz="980384">
              <a:defRPr/>
            </a:pPr>
            <a:r>
              <a:rPr lang="en-US" sz="1300" dirty="0"/>
              <a:t>- Cooledge Project = 550 </a:t>
            </a:r>
            <a:r>
              <a:rPr lang="en-US" sz="1300" dirty="0" err="1"/>
              <a:t>Washtington</a:t>
            </a:r>
            <a:r>
              <a:rPr lang="en-US" sz="1300" dirty="0"/>
              <a:t> – Chicago, IL</a:t>
            </a:r>
            <a:r>
              <a:rPr lang="en-US" sz="1300" dirty="0">
                <a:solidFill>
                  <a:prstClr val="black"/>
                </a:solidFill>
                <a:ea typeface="+mj-ea"/>
                <a:cs typeface="+mj-cs"/>
                <a:sym typeface="Calibri"/>
              </a:rPr>
              <a:t> &gt;&gt; Frosted Acrylic + Patterned Aluminum Sheet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37</a:t>
            </a:fld>
            <a:endParaRPr lang="en-US"/>
          </a:p>
        </p:txBody>
      </p:sp>
    </p:spTree>
    <p:extLst>
      <p:ext uri="{BB962C8B-B14F-4D97-AF65-F5344CB8AC3E}">
        <p14:creationId xmlns:p14="http://schemas.microsoft.com/office/powerpoint/2010/main" val="708954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1021652">
              <a:lnSpc>
                <a:spcPct val="150000"/>
              </a:lnSpc>
              <a:spcBef>
                <a:spcPts val="0"/>
              </a:spcBef>
              <a:spcAft>
                <a:spcPts val="670"/>
              </a:spcAft>
              <a:defRPr/>
            </a:pPr>
            <a:r>
              <a:rPr lang="en-US" sz="1300" b="1" dirty="0">
                <a:solidFill>
                  <a:prstClr val="black"/>
                </a:solidFill>
                <a:sym typeface="Calibri"/>
              </a:rPr>
              <a:t>Speaker Notes:</a:t>
            </a:r>
            <a:endParaRPr lang="en-US" sz="1300" dirty="0">
              <a:solidFill>
                <a:prstClr val="black"/>
              </a:solidFill>
              <a:sym typeface="Calibri"/>
            </a:endParaRPr>
          </a:p>
          <a:p>
            <a:pPr marL="191589" indent="-191589" defTabSz="1021652">
              <a:lnSpc>
                <a:spcPct val="150000"/>
              </a:lnSpc>
              <a:spcBef>
                <a:spcPts val="0"/>
              </a:spcBef>
              <a:spcAft>
                <a:spcPts val="670"/>
              </a:spcAft>
              <a:buFont typeface="Wingdings" panose="05000000000000000000" pitchFamily="2" charset="2"/>
              <a:buChar char="Ø"/>
              <a:defRPr/>
            </a:pPr>
            <a:r>
              <a:rPr lang="en-US" sz="1300" dirty="0">
                <a:solidFill>
                  <a:prstClr val="black"/>
                </a:solidFill>
                <a:sym typeface="Calibri"/>
              </a:rPr>
              <a:t>To address the need for high light output and simple installation, fluorescent lighting has often been used for illuminating walls</a:t>
            </a:r>
          </a:p>
          <a:p>
            <a:pPr marL="191589" indent="-191589" defTabSz="1021652">
              <a:lnSpc>
                <a:spcPct val="150000"/>
              </a:lnSpc>
              <a:spcBef>
                <a:spcPts val="0"/>
              </a:spcBef>
              <a:spcAft>
                <a:spcPts val="670"/>
              </a:spcAft>
              <a:buFont typeface="Wingdings" panose="05000000000000000000" pitchFamily="2" charset="2"/>
              <a:buChar char="Ø"/>
              <a:defRPr/>
            </a:pPr>
            <a:r>
              <a:rPr lang="en-US" sz="1300" dirty="0">
                <a:solidFill>
                  <a:prstClr val="black"/>
                </a:solidFill>
                <a:sym typeface="Calibri"/>
              </a:rPr>
              <a:t>Here is an example of a luminous wall that used an inexpensive fluorescent lighting solution in a high end retail environment. The spacing of the fluorescent sources was not designed correctly for the available setback distance with an unfortunate aesthetic result. </a:t>
            </a:r>
            <a:endParaRPr lang="en-US" sz="1300" dirty="0"/>
          </a:p>
          <a:p>
            <a:pPr>
              <a:spcBef>
                <a:spcPts val="0"/>
              </a:spcBef>
            </a:pPr>
            <a:endParaRPr lang="en-US" sz="1300" dirty="0"/>
          </a:p>
          <a:p>
            <a:pPr>
              <a:spcBef>
                <a:spcPts val="0"/>
              </a:spcBef>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38</a:t>
            </a:fld>
            <a:endParaRPr lang="en-US"/>
          </a:p>
        </p:txBody>
      </p:sp>
    </p:spTree>
    <p:extLst>
      <p:ext uri="{BB962C8B-B14F-4D97-AF65-F5344CB8AC3E}">
        <p14:creationId xmlns:p14="http://schemas.microsoft.com/office/powerpoint/2010/main" val="138640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1021652">
              <a:lnSpc>
                <a:spcPct val="150000"/>
              </a:lnSpc>
              <a:spcBef>
                <a:spcPts val="0"/>
              </a:spcBef>
              <a:spcAft>
                <a:spcPts val="670"/>
              </a:spcAft>
              <a:defRPr/>
            </a:pPr>
            <a:r>
              <a:rPr lang="en-US" sz="1300" b="1" dirty="0">
                <a:solidFill>
                  <a:prstClr val="black"/>
                </a:solidFill>
                <a:sym typeface="Calibri"/>
              </a:rPr>
              <a:t>Speaker Notes:</a:t>
            </a:r>
            <a:endParaRPr lang="en-US" sz="1300" dirty="0">
              <a:solidFill>
                <a:prstClr val="black"/>
              </a:solidFill>
              <a:sym typeface="Calibri"/>
            </a:endParaRPr>
          </a:p>
          <a:p>
            <a:pPr marL="285750" indent="-285750">
              <a:spcBef>
                <a:spcPts val="0"/>
              </a:spcBef>
              <a:buFont typeface="Wingdings" panose="05000000000000000000" pitchFamily="2" charset="2"/>
              <a:buChar char="Ø"/>
            </a:pPr>
            <a:r>
              <a:rPr lang="en-US" sz="1300" dirty="0"/>
              <a:t>The fluorescent sources were replaced with flexible LED panels resulting in a clean, uniform luminous wall that enhanced the high end furniture on display.</a:t>
            </a:r>
          </a:p>
          <a:p>
            <a:pPr>
              <a:spcBef>
                <a:spcPts val="0"/>
              </a:spcBef>
            </a:pPr>
            <a:endParaRPr lang="en-US" sz="1300" dirty="0"/>
          </a:p>
          <a:p>
            <a:pPr>
              <a:spcBef>
                <a:spcPts val="0"/>
              </a:spcBef>
            </a:pPr>
            <a:r>
              <a:rPr lang="en-US" sz="1300" dirty="0"/>
              <a:t>Cooledge Project: </a:t>
            </a:r>
            <a:r>
              <a:rPr lang="en-US" sz="1300" dirty="0" err="1"/>
              <a:t>Minotti</a:t>
            </a:r>
            <a:r>
              <a:rPr lang="en-US" sz="1300" dirty="0"/>
              <a:t> New York by DDC – New York</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39</a:t>
            </a:fld>
            <a:endParaRPr lang="en-US"/>
          </a:p>
        </p:txBody>
      </p:sp>
    </p:spTree>
    <p:extLst>
      <p:ext uri="{BB962C8B-B14F-4D97-AF65-F5344CB8AC3E}">
        <p14:creationId xmlns:p14="http://schemas.microsoft.com/office/powerpoint/2010/main" val="1598477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92500"/>
          </a:bodyPr>
          <a:lstStyle/>
          <a:p>
            <a:pPr defTabSz="980384">
              <a:defRPr/>
            </a:pPr>
            <a:r>
              <a:rPr lang="en-US" sz="1300" b="1" dirty="0"/>
              <a:t>Speaker Notes</a:t>
            </a:r>
            <a:r>
              <a:rPr lang="en-US" sz="1300" dirty="0"/>
              <a:t>:</a:t>
            </a:r>
          </a:p>
          <a:p>
            <a:pPr defTabSz="980384">
              <a:defRPr/>
            </a:pPr>
            <a:r>
              <a:rPr lang="en-US" sz="1300" dirty="0"/>
              <a:t>There are 3 types of luminous ceilings:</a:t>
            </a:r>
          </a:p>
          <a:p>
            <a:pPr marL="342900" indent="-342900" defTabSz="980384">
              <a:buFont typeface="+mj-lt"/>
              <a:buAutoNum type="arabicPeriod"/>
              <a:defRPr/>
            </a:pPr>
            <a:r>
              <a:rPr lang="en-US" sz="1300" dirty="0"/>
              <a:t>Those that use similar materials to those we have already looked at. In this case, the lighting element becomes even more critical because the luminous ceiling is the primary source of illumination and must fit into the requirements for good lighting design</a:t>
            </a:r>
          </a:p>
          <a:p>
            <a:pPr marL="342900" indent="-342900" defTabSz="980384">
              <a:buFont typeface="+mj-lt"/>
              <a:buAutoNum type="arabicPeriod"/>
              <a:defRPr/>
            </a:pPr>
            <a:r>
              <a:rPr lang="en-US" sz="1300" dirty="0"/>
              <a:t>Luminous stretch ceilings require specialty installers and have the ability to cover very large ceiling areas. Similarly, as the primary source of illumination, the quantity and quality of illumination is the fundamental design feature that needs to be addressed. Stretch ceilings can be specified separately from the lighting, but this approach requires the specifier to manage two separate suppliers operating in two separate construction divisions. A better alternative is to specify a full luminous ceiling solution from a single supplier who will take on responsibility for all of the materials and installation, and ideally will be experts in lighting.</a:t>
            </a:r>
          </a:p>
          <a:p>
            <a:pPr marL="342900" indent="-342900" defTabSz="980384">
              <a:buFont typeface="+mj-lt"/>
              <a:buAutoNum type="arabicPeriod"/>
              <a:defRPr/>
            </a:pPr>
            <a:r>
              <a:rPr lang="en-US" sz="1300" dirty="0"/>
              <a:t>A third approach that delivers the benefits of luminous ceilings but follows more traditional construction processes is to specify large area luminaires that have similar properties to full stretch ceilings but are supplied in a similar way to traditional lighting products.</a:t>
            </a:r>
          </a:p>
          <a:p>
            <a:pPr defTabSz="980384">
              <a:defRPr/>
            </a:pPr>
            <a:endParaRPr lang="en-US" sz="1300" dirty="0"/>
          </a:p>
          <a:p>
            <a:pPr defTabSz="980384">
              <a:defRPr/>
            </a:pPr>
            <a:r>
              <a:rPr lang="en-US" sz="1300" dirty="0"/>
              <a:t>- Cooledge Projects: Left &gt;&gt; Glass = Audrain Auto Museum (Newport, RI); Middle &gt;&gt; Stretch Ceiling = 500 W. Monroe, (Chicago, IL)</a:t>
            </a:r>
            <a:r>
              <a:rPr lang="en-US" sz="1300" dirty="0">
                <a:solidFill>
                  <a:prstClr val="black"/>
                </a:solidFill>
                <a:ea typeface="+mj-ea"/>
                <a:cs typeface="+mj-cs"/>
                <a:sym typeface="Calibri"/>
              </a:rPr>
              <a:t>; Modular = </a:t>
            </a:r>
            <a:r>
              <a:rPr lang="en-US" sz="1300" dirty="0" err="1">
                <a:solidFill>
                  <a:prstClr val="black"/>
                </a:solidFill>
                <a:ea typeface="+mj-ea"/>
                <a:cs typeface="+mj-cs"/>
                <a:sym typeface="Calibri"/>
              </a:rPr>
              <a:t>WeWork</a:t>
            </a:r>
            <a:r>
              <a:rPr lang="en-US" sz="1300" dirty="0">
                <a:solidFill>
                  <a:prstClr val="black"/>
                </a:solidFill>
                <a:ea typeface="+mj-ea"/>
                <a:cs typeface="+mj-cs"/>
                <a:sym typeface="Calibri"/>
              </a:rPr>
              <a:t> (Shanghai, China)</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40</a:t>
            </a:fld>
            <a:endParaRPr lang="en-US"/>
          </a:p>
        </p:txBody>
      </p:sp>
    </p:spTree>
    <p:extLst>
      <p:ext uri="{BB962C8B-B14F-4D97-AF65-F5344CB8AC3E}">
        <p14:creationId xmlns:p14="http://schemas.microsoft.com/office/powerpoint/2010/main" val="17312082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defTabSz="1036364">
              <a:lnSpc>
                <a:spcPct val="150000"/>
              </a:lnSpc>
              <a:defRPr/>
            </a:pPr>
            <a:r>
              <a:rPr lang="en-US" sz="1300" b="1" kern="0" dirty="0">
                <a:solidFill>
                  <a:sysClr val="windowText" lastClr="000000"/>
                </a:solidFill>
                <a:sym typeface="Calibri"/>
              </a:rPr>
              <a:t>Speaker Notes</a:t>
            </a:r>
            <a:r>
              <a:rPr lang="en-US" sz="1300" kern="0" dirty="0">
                <a:solidFill>
                  <a:sysClr val="windowText" lastClr="000000"/>
                </a:solidFill>
                <a:sym typeface="Calibri"/>
              </a:rPr>
              <a:t>:</a:t>
            </a:r>
          </a:p>
          <a:p>
            <a:pPr marL="285750" indent="-285750" defTabSz="1036364">
              <a:lnSpc>
                <a:spcPct val="150000"/>
              </a:lnSpc>
              <a:buFont typeface="Wingdings" panose="05000000000000000000" pitchFamily="2" charset="2"/>
              <a:buChar char="Ø"/>
              <a:defRPr/>
            </a:pPr>
            <a:r>
              <a:rPr lang="en-US" sz="1300" kern="0" dirty="0">
                <a:solidFill>
                  <a:sysClr val="windowText" lastClr="000000"/>
                </a:solidFill>
                <a:sym typeface="Calibri"/>
              </a:rPr>
              <a:t>There are two types of stretch ceiling that differ in texture and installation process: PVC or “hot stretch” and fabric or “cold stretch”. While they have some different characteristics, the same basic design considerations apply.</a:t>
            </a:r>
          </a:p>
          <a:p>
            <a:pPr marL="285750" indent="-285750" defTabSz="1036364">
              <a:lnSpc>
                <a:spcPct val="150000"/>
              </a:lnSpc>
              <a:buFont typeface="Wingdings" panose="05000000000000000000" pitchFamily="2" charset="2"/>
              <a:buChar char="Ø"/>
              <a:defRPr/>
            </a:pPr>
            <a:r>
              <a:rPr lang="en-US" sz="1300" kern="0" dirty="0">
                <a:solidFill>
                  <a:sysClr val="windowText" lastClr="000000"/>
                </a:solidFill>
                <a:sym typeface="Calibri"/>
              </a:rPr>
              <a:t>As possibly the only source of illumination in the space, it is critical that when working with a stretch ceiling supplier they have the expertise and documentation to confirm the quantity and quality of the light. This includes specifications for all of the lighting qualities including flux, power, IES files, and color quality, etc.</a:t>
            </a:r>
          </a:p>
          <a:p>
            <a:pPr marL="285750" indent="-285750" defTabSz="1036364">
              <a:lnSpc>
                <a:spcPct val="150000"/>
              </a:lnSpc>
              <a:buFont typeface="Wingdings" panose="05000000000000000000" pitchFamily="2" charset="2"/>
              <a:buChar char="Ø"/>
              <a:defRPr/>
            </a:pPr>
            <a:r>
              <a:rPr lang="en-US" sz="1300" kern="0" dirty="0">
                <a:solidFill>
                  <a:sysClr val="windowText" lastClr="000000"/>
                </a:solidFill>
                <a:sym typeface="Calibri"/>
              </a:rPr>
              <a:t>Suppliers of stretch ceilings include installation because it requires specific training and, in the case of PVC, specialty equipment. Installation is also dependent on the mounting type chosen.</a:t>
            </a:r>
          </a:p>
          <a:p>
            <a:pPr defTabSz="1036364">
              <a:lnSpc>
                <a:spcPct val="150000"/>
              </a:lnSpc>
              <a:defRPr/>
            </a:pPr>
            <a:endParaRPr lang="en-US" sz="1300" kern="0" dirty="0">
              <a:solidFill>
                <a:sysClr val="windowText" lastClr="000000"/>
              </a:solidFill>
              <a:sym typeface="Calibri"/>
            </a:endParaRPr>
          </a:p>
          <a:p>
            <a:pPr defTabSz="1036364">
              <a:lnSpc>
                <a:spcPct val="150000"/>
              </a:lnSpc>
              <a:defRPr/>
            </a:pPr>
            <a:r>
              <a:rPr lang="en-US" sz="1300" kern="0" dirty="0">
                <a:solidFill>
                  <a:sysClr val="windowText" lastClr="000000"/>
                </a:solidFill>
                <a:sym typeface="Calibri"/>
              </a:rPr>
              <a:t>- </a:t>
            </a:r>
            <a:r>
              <a:rPr lang="en-US" sz="1300" kern="0" dirty="0" err="1">
                <a:solidFill>
                  <a:sysClr val="windowText" lastClr="000000"/>
                </a:solidFill>
                <a:sym typeface="Calibri"/>
              </a:rPr>
              <a:t>Cooledge</a:t>
            </a:r>
            <a:r>
              <a:rPr lang="en-US" sz="1300" kern="0" dirty="0">
                <a:solidFill>
                  <a:sysClr val="windowText" lastClr="000000"/>
                </a:solidFill>
                <a:sym typeface="Calibri"/>
              </a:rPr>
              <a:t> Project = 500 West Monroe St. Chicago, IL</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defTabSz="980384">
              <a:defRPr/>
            </a:pPr>
            <a:r>
              <a:rPr lang="en-US" sz="1300" b="1" dirty="0"/>
              <a:t>Speaker Notes</a:t>
            </a:r>
            <a:r>
              <a:rPr lang="en-US" sz="1300" dirty="0"/>
              <a: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n-US" sz="1600" kern="0" dirty="0">
                <a:solidFill>
                  <a:sysClr val="windowText" lastClr="000000"/>
                </a:solidFill>
                <a:sym typeface="Calibri"/>
              </a:rPr>
              <a:t>Stretch ceilings can be mounted in 3 ways:</a:t>
            </a:r>
          </a:p>
          <a:p>
            <a:pPr marL="952470" marR="0" lvl="1" indent="-342900" algn="l" defTabSz="914400" rtl="0" eaLnBrk="0" fontAlgn="base" latinLnBrk="0" hangingPunct="0">
              <a:lnSpc>
                <a:spcPct val="100000"/>
              </a:lnSpc>
              <a:spcBef>
                <a:spcPct val="30000"/>
              </a:spcBef>
              <a:spcAft>
                <a:spcPct val="0"/>
              </a:spcAft>
              <a:buClrTx/>
              <a:buSzTx/>
              <a:buFont typeface="+mj-lt"/>
              <a:buAutoNum type="arabicPeriod"/>
              <a:tabLst/>
              <a:defRPr/>
            </a:pPr>
            <a:r>
              <a:rPr lang="en-US" sz="1600" kern="0" dirty="0">
                <a:solidFill>
                  <a:sysClr val="windowText" lastClr="000000"/>
                </a:solidFill>
                <a:sym typeface="Calibri"/>
              </a:rPr>
              <a:t>Flush mount, as the name would indicate, results in a luminous surface that is flush with the ceiling and may stretch across the entire ceiling area or fill a cavity within the ceiling</a:t>
            </a:r>
          </a:p>
          <a:p>
            <a:pPr marL="952470" marR="0" lvl="1" indent="-342900" algn="l" defTabSz="914400" rtl="0" eaLnBrk="0" fontAlgn="base" latinLnBrk="0" hangingPunct="0">
              <a:lnSpc>
                <a:spcPct val="100000"/>
              </a:lnSpc>
              <a:spcBef>
                <a:spcPct val="30000"/>
              </a:spcBef>
              <a:spcAft>
                <a:spcPct val="0"/>
              </a:spcAft>
              <a:buClrTx/>
              <a:buSzTx/>
              <a:buFont typeface="+mj-lt"/>
              <a:buAutoNum type="arabicPeriod"/>
              <a:tabLst/>
              <a:defRPr/>
            </a:pPr>
            <a:r>
              <a:rPr lang="en-US" sz="1600" kern="0" dirty="0">
                <a:solidFill>
                  <a:sysClr val="windowText" lastClr="000000"/>
                </a:solidFill>
                <a:sym typeface="Calibri"/>
              </a:rPr>
              <a:t>Suspended is similar to more traditional pendant mounted luminaires except that the size is generally considerably larger. These solutions are often referred to as clouds and can be as large as the equivalent T-bar ceiling clouds. These are often employed in open concept areas with exposed ceiling elements and can be even more effective if incorporated with acoustic capabilities</a:t>
            </a:r>
          </a:p>
          <a:p>
            <a:pPr marL="952470" marR="0" lvl="1" indent="-342900" algn="l" defTabSz="914400" rtl="0" eaLnBrk="0" fontAlgn="base" latinLnBrk="0" hangingPunct="0">
              <a:lnSpc>
                <a:spcPct val="100000"/>
              </a:lnSpc>
              <a:spcBef>
                <a:spcPct val="30000"/>
              </a:spcBef>
              <a:spcAft>
                <a:spcPct val="0"/>
              </a:spcAft>
              <a:buClrTx/>
              <a:buSzTx/>
              <a:buFont typeface="+mj-lt"/>
              <a:buAutoNum type="arabicPeriod"/>
              <a:tabLst/>
              <a:defRPr/>
            </a:pPr>
            <a:r>
              <a:rPr lang="en-US" sz="1600" kern="0" dirty="0">
                <a:solidFill>
                  <a:sysClr val="windowText" lastClr="000000"/>
                </a:solidFill>
                <a:sym typeface="Calibri"/>
              </a:rPr>
              <a:t>Similarly surface mount luminaires are much larger that traditional luminaires and good for maximizing a feeling of openness in spaces with lower ceiling heights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sz="1600" kern="0" dirty="0">
              <a:solidFill>
                <a:sysClr val="windowText" lastClr="000000"/>
              </a:solidFill>
              <a:sym typeface="Calibri"/>
            </a:endParaRP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42</a:t>
            </a:fld>
            <a:endParaRPr lang="en-US"/>
          </a:p>
        </p:txBody>
      </p:sp>
    </p:spTree>
    <p:extLst>
      <p:ext uri="{BB962C8B-B14F-4D97-AF65-F5344CB8AC3E}">
        <p14:creationId xmlns:p14="http://schemas.microsoft.com/office/powerpoint/2010/main" val="9888526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An important feature of stretch ceilings is the ability to accommodate the various other elements found in ceilings including supplementary lighting.</a:t>
            </a:r>
          </a:p>
          <a:p>
            <a:pPr marL="0" indent="0" defTabSz="966467" eaLnBrk="1" fontAlgn="auto" hangingPunct="1">
              <a:lnSpc>
                <a:spcPct val="150000"/>
              </a:lnSpc>
              <a:spcBef>
                <a:spcPts val="0"/>
              </a:spcBef>
              <a:spcAft>
                <a:spcPts val="634"/>
              </a:spcAft>
              <a:buFont typeface="Wingdings" panose="05000000000000000000" pitchFamily="2" charset="2"/>
              <a:buNone/>
              <a:defRPr/>
            </a:pPr>
            <a:endParaRPr lang="en-US" sz="1300" dirty="0">
              <a:solidFill>
                <a:prstClr val="black"/>
              </a:solidFill>
              <a:ea typeface="+mj-ea"/>
              <a:cs typeface="+mj-cs"/>
              <a:sym typeface="Calibri"/>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Fire suppression equipment can also be integrated into flush mount ceilings.</a:t>
            </a:r>
          </a:p>
          <a:p>
            <a:pPr marL="0" indent="0" defTabSz="966467" eaLnBrk="1" fontAlgn="auto" hangingPunct="1">
              <a:lnSpc>
                <a:spcPct val="150000"/>
              </a:lnSpc>
              <a:spcBef>
                <a:spcPts val="0"/>
              </a:spcBef>
              <a:spcAft>
                <a:spcPts val="634"/>
              </a:spcAft>
              <a:buFont typeface="Wingdings" panose="05000000000000000000" pitchFamily="2" charset="2"/>
              <a:buNone/>
              <a:defRPr/>
            </a:pPr>
            <a:endParaRPr lang="en-US" sz="1300" dirty="0">
              <a:solidFill>
                <a:prstClr val="black"/>
              </a:solidFill>
              <a:ea typeface="+mj-ea"/>
              <a:cs typeface="+mj-cs"/>
              <a:sym typeface="Calibri"/>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44</a:t>
            </a:fld>
            <a:endParaRPr lang="en-US"/>
          </a:p>
        </p:txBody>
      </p:sp>
    </p:spTree>
    <p:extLst>
      <p:ext uri="{BB962C8B-B14F-4D97-AF65-F5344CB8AC3E}">
        <p14:creationId xmlns:p14="http://schemas.microsoft.com/office/powerpoint/2010/main" val="24091260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285750" indent="-285750" defTabSz="980384">
              <a:buFont typeface="Wingdings" panose="05000000000000000000" pitchFamily="2" charset="2"/>
              <a:buChar char="Ø"/>
              <a:defRPr/>
            </a:pPr>
            <a:r>
              <a:rPr lang="en-US" sz="1300" dirty="0"/>
              <a:t>A recent trend in the market has been to adopt the characteristics of large scale stretch ceilings that make them a superior way to deliver illumination that brings the feeling of the outdoor environment but deliver them in a form factor that is more suited for the traditional construction process</a:t>
            </a:r>
          </a:p>
          <a:p>
            <a:pPr marL="285750" indent="-285750" defTabSz="980384">
              <a:buFont typeface="Wingdings" panose="05000000000000000000" pitchFamily="2" charset="2"/>
              <a:buChar char="Ø"/>
              <a:defRPr/>
            </a:pPr>
            <a:r>
              <a:rPr lang="en-US" sz="1300" dirty="0"/>
              <a:t>Luminaires are constructed using fabric for diffusion but are sized small enough that they can be shipped complete from the factory and installed by electrical contractors using the same methods as traditional luminaires</a:t>
            </a:r>
          </a:p>
          <a:p>
            <a:pPr marL="285750" indent="-285750" defTabSz="980384">
              <a:buFont typeface="Wingdings" panose="05000000000000000000" pitchFamily="2" charset="2"/>
              <a:buChar char="Ø"/>
              <a:defRPr/>
            </a:pPr>
            <a:r>
              <a:rPr lang="en-US" sz="1300" dirty="0"/>
              <a:t>As with stretch ceilings, the modular versions enable environments that have the open, natural feel so important to creating a sense of well-being and capitalizing on the emotional and physiological responses that are a fundamental part of our experience</a:t>
            </a:r>
          </a:p>
          <a:p>
            <a:pPr defTabSz="980384">
              <a:defRPr/>
            </a:pPr>
            <a:endParaRPr lang="en-US" sz="1300" dirty="0"/>
          </a:p>
          <a:p>
            <a:pPr defTabSz="980384">
              <a:defRPr/>
            </a:pPr>
            <a:r>
              <a:rPr lang="en-US" sz="1300" dirty="0"/>
              <a:t>- Cooledge Projects = Top = Bank of America Center – Orlando; Bottom = </a:t>
            </a:r>
            <a:r>
              <a:rPr lang="en-US" sz="1300" dirty="0" err="1"/>
              <a:t>WeWork</a:t>
            </a:r>
            <a:r>
              <a:rPr lang="en-US" sz="1300" dirty="0"/>
              <a:t> - Shanghai</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45</a:t>
            </a:fld>
            <a:endParaRPr lang="en-US"/>
          </a:p>
        </p:txBody>
      </p:sp>
    </p:spTree>
    <p:extLst>
      <p:ext uri="{BB962C8B-B14F-4D97-AF65-F5344CB8AC3E}">
        <p14:creationId xmlns:p14="http://schemas.microsoft.com/office/powerpoint/2010/main" val="4683719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To summarize: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Luminous ceilings are best specified as holistic solutions supplied from a single manufacturer that understands both ceiling installation and more importantly the properties of light that result in high quality illumination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ea typeface="+mj-ea"/>
                <a:cs typeface="+mj-cs"/>
                <a:sym typeface="Calibri"/>
              </a:rPr>
              <a:t>Luminous walls and illuminated features are dependent on the properties of the diffusion materials in combination with the light source. Flexible LED array panels are the best suited light sources for large architectural features and walls.</a:t>
            </a:r>
          </a:p>
          <a:p>
            <a:pPr marL="0" indent="0" defTabSz="966467" eaLnBrk="1" fontAlgn="auto" hangingPunct="1">
              <a:lnSpc>
                <a:spcPct val="150000"/>
              </a:lnSpc>
              <a:spcBef>
                <a:spcPts val="0"/>
              </a:spcBef>
              <a:spcAft>
                <a:spcPts val="634"/>
              </a:spcAft>
              <a:buFont typeface="Wingdings" panose="05000000000000000000" pitchFamily="2" charset="2"/>
              <a:buNone/>
              <a:defRPr/>
            </a:pPr>
            <a:endParaRPr lang="en-US" sz="1300" dirty="0">
              <a:solidFill>
                <a:prstClr val="black"/>
              </a:solidFill>
              <a:ea typeface="+mj-ea"/>
              <a:cs typeface="+mj-cs"/>
              <a:sym typeface="Calibri"/>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46</a:t>
            </a:fld>
            <a:endParaRPr lang="en-US"/>
          </a:p>
        </p:txBody>
      </p:sp>
    </p:spTree>
    <p:extLst>
      <p:ext uri="{BB962C8B-B14F-4D97-AF65-F5344CB8AC3E}">
        <p14:creationId xmlns:p14="http://schemas.microsoft.com/office/powerpoint/2010/main" val="40932481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600" b="1" dirty="0">
                <a:solidFill>
                  <a:prstClr val="black"/>
                </a:solidFill>
                <a:sym typeface="Calibri"/>
              </a:rPr>
              <a:t>Speaker Notes:</a:t>
            </a:r>
            <a:endParaRPr lang="en-US" sz="1600" kern="1200" dirty="0">
              <a:solidFill>
                <a:prstClr val="black"/>
              </a:solidFill>
              <a:latin typeface="+mn-lt"/>
              <a:ea typeface="+mn-ea"/>
              <a:cs typeface="+mn-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600" kern="1200" dirty="0">
                <a:solidFill>
                  <a:prstClr val="black"/>
                </a:solidFill>
                <a:latin typeface="+mn-lt"/>
                <a:ea typeface="+mn-ea"/>
                <a:cs typeface="+mn-cs"/>
                <a:sym typeface="Calibri"/>
              </a:rPr>
              <a:t>We’ve talked about the impact of illumination on the human experience and how luminous surfaces, in particular luminous ceilings, are ideal for optimizing that experience. But they also can be used to address another aspect of well-being: acoustic design</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47</a:t>
            </a:fld>
            <a:endParaRPr lang="en-US"/>
          </a:p>
        </p:txBody>
      </p:sp>
    </p:spTree>
    <p:extLst>
      <p:ext uri="{BB962C8B-B14F-4D97-AF65-F5344CB8AC3E}">
        <p14:creationId xmlns:p14="http://schemas.microsoft.com/office/powerpoint/2010/main" val="19232772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81240" indent="-181240" defTabSz="980384">
              <a:buFont typeface="Wingdings" panose="05000000000000000000" pitchFamily="2" charset="2"/>
              <a:buChar char="Ø"/>
              <a:defRPr/>
            </a:pPr>
            <a:r>
              <a:rPr lang="en-US" sz="1300" dirty="0"/>
              <a:t>Whether full stretch ceilings or large area fabric luminaires, luminous ceilings can solve an increasingly important and difficult design problem</a:t>
            </a:r>
          </a:p>
          <a:p>
            <a:pPr marL="181240" indent="-181240" defTabSz="980384">
              <a:buFont typeface="Wingdings" panose="05000000000000000000" pitchFamily="2" charset="2"/>
              <a:buChar char="Ø"/>
              <a:defRPr/>
            </a:pPr>
            <a:r>
              <a:rPr lang="en-US" sz="1300" dirty="0"/>
              <a:t>Multiple studies have concluded that ambient noise and sound privacy are the two biggest sources of frustration and reduced productivity for office workers.</a:t>
            </a:r>
          </a:p>
          <a:p>
            <a:pPr marL="181240" indent="-181240" defTabSz="980384">
              <a:buFont typeface="Wingdings" panose="05000000000000000000" pitchFamily="2" charset="2"/>
              <a:buChar char="Ø"/>
              <a:defRPr/>
            </a:pPr>
            <a:r>
              <a:rPr lang="en-US" sz="1300" dirty="0"/>
              <a:t>It is not a stretch to assume that this feeling applies many other public environments.</a:t>
            </a:r>
            <a:r>
              <a:rPr lang="en-US" sz="1300" dirty="0">
                <a:solidFill>
                  <a:prstClr val="black"/>
                </a:solidFill>
                <a:ea typeface="+mj-ea"/>
                <a:cs typeface="+mj-cs"/>
                <a:sym typeface="Calibri"/>
              </a:rPr>
              <a: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48</a:t>
            </a:fld>
            <a:endParaRPr lang="en-US"/>
          </a:p>
        </p:txBody>
      </p:sp>
    </p:spTree>
    <p:extLst>
      <p:ext uri="{BB962C8B-B14F-4D97-AF65-F5344CB8AC3E}">
        <p14:creationId xmlns:p14="http://schemas.microsoft.com/office/powerpoint/2010/main" val="31481996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81240" indent="-181240" defTabSz="980384">
              <a:buFont typeface="Wingdings" panose="05000000000000000000" pitchFamily="2" charset="2"/>
              <a:buChar char="Ø"/>
              <a:defRPr/>
            </a:pPr>
            <a:r>
              <a:rPr lang="en-US" sz="1300" dirty="0"/>
              <a:t>There are 3 type of noise problems in a given space with corresponding metrics to describe the effectiveness of materials to deal with them</a:t>
            </a:r>
          </a:p>
          <a:p>
            <a:pPr marL="181240" indent="-181240" defTabSz="980384">
              <a:buFont typeface="Wingdings" panose="05000000000000000000" pitchFamily="2" charset="2"/>
              <a:buChar char="Ø"/>
              <a:defRPr/>
            </a:pPr>
            <a:r>
              <a:rPr lang="en-US" sz="1300" dirty="0"/>
              <a:t>Lighting can help with the problem of reflected ceiling noise that in traditional designs has been addressed by installing acoustic ceiling tile (ACT) ceilings. The relevant material property for this problem is the Noise Reduction Coefficient (NRC) value – a measure of how well a given material absorbs sound</a:t>
            </a:r>
          </a:p>
          <a:p>
            <a:pPr marL="181240" indent="-181240" defTabSz="980384">
              <a:buFont typeface="Wingdings" panose="05000000000000000000" pitchFamily="2" charset="2"/>
              <a:buChar char="Ø"/>
              <a:defRPr/>
            </a:pPr>
            <a:r>
              <a:rPr lang="en-US" sz="1300" dirty="0"/>
              <a:t>As design moves increasingly toward to open concept spaces, addressing noise issues in other ways than ACT ceilings has become much more important</a:t>
            </a:r>
          </a:p>
          <a:p>
            <a:pPr marL="181240" indent="-181240" defTabSz="980384">
              <a:buFont typeface="Wingdings" panose="05000000000000000000" pitchFamily="2" charset="2"/>
              <a:buChar char="Ø"/>
              <a:defRPr/>
            </a:pPr>
            <a:r>
              <a:rPr lang="en-US" sz="1300" dirty="0"/>
              <a:t>In open spaces, the trend in design has been to use more durable materials for flooring, however, these materials reflect almost all of the noise back into the space. And by definition, there are very few walls to act as sound absorbers. That leaves the ceiling as the only place to introduce measures to reduce the amount of ambient noise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49</a:t>
            </a:fld>
            <a:endParaRPr lang="en-US"/>
          </a:p>
        </p:txBody>
      </p:sp>
    </p:spTree>
    <p:extLst>
      <p:ext uri="{BB962C8B-B14F-4D97-AF65-F5344CB8AC3E}">
        <p14:creationId xmlns:p14="http://schemas.microsoft.com/office/powerpoint/2010/main" val="1482272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cs typeface="Helvetica"/>
                <a:sym typeface="Calibri"/>
              </a:rPr>
              <a:t>What do we mean when we say “luminous surface”? A luminous surface is one that emits light. The focus of this presentation will be on those luminous surfaces that are built for the purpose of providing illumination as opposed to decoration. Inherently, large surfaces that emit enough light to illuminate a space may also be used to attract attention – particularly in retail environments.</a:t>
            </a:r>
          </a:p>
          <a:p>
            <a:pPr defTabSz="966467" eaLnBrk="1" fontAlgn="auto" hangingPunct="1">
              <a:lnSpc>
                <a:spcPct val="150000"/>
              </a:lnSpc>
              <a:spcBef>
                <a:spcPts val="0"/>
              </a:spcBef>
              <a:spcAft>
                <a:spcPts val="634"/>
              </a:spcAft>
              <a:defRPr/>
            </a:pPr>
            <a:endParaRPr lang="en-US" sz="1300" dirty="0">
              <a:solidFill>
                <a:prstClr val="black"/>
              </a:solidFill>
              <a:cs typeface="Helvetica"/>
              <a:sym typeface="Calibri"/>
            </a:endParaRPr>
          </a:p>
          <a:p>
            <a:pPr defTabSz="966467" eaLnBrk="1" fontAlgn="auto" hangingPunct="1">
              <a:lnSpc>
                <a:spcPct val="150000"/>
              </a:lnSpc>
              <a:spcBef>
                <a:spcPts val="0"/>
              </a:spcBef>
              <a:spcAft>
                <a:spcPts val="634"/>
              </a:spcAft>
              <a:defRPr/>
            </a:pPr>
            <a:r>
              <a:rPr lang="en-US" sz="1300" dirty="0">
                <a:solidFill>
                  <a:prstClr val="black"/>
                </a:solidFill>
                <a:cs typeface="Helvetica"/>
                <a:sym typeface="Calibri"/>
              </a:rPr>
              <a:t>- The Shop at Japan House (London, UK)</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5</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71450" indent="-171450">
              <a:buFont typeface="Wingdings" panose="05000000000000000000" pitchFamily="2" charset="2"/>
              <a:buChar char="Ø"/>
            </a:pPr>
            <a:r>
              <a:rPr lang="en-US" dirty="0"/>
              <a:t>Acoustic panels, baffles, and clouds have typically been used to address this problem</a:t>
            </a:r>
          </a:p>
          <a:p>
            <a:pPr marL="171450" indent="-171450">
              <a:buFont typeface="Wingdings" panose="05000000000000000000" pitchFamily="2" charset="2"/>
              <a:buChar char="Ø"/>
            </a:pPr>
            <a:r>
              <a:rPr lang="en-US" dirty="0"/>
              <a:t>But those solutions occupy the same space needed for lighting</a:t>
            </a:r>
          </a:p>
          <a:p>
            <a:pPr marL="171450" indent="-171450">
              <a:buFont typeface="Wingdings" panose="05000000000000000000" pitchFamily="2" charset="2"/>
              <a:buChar char="Ø"/>
            </a:pPr>
            <a:r>
              <a:rPr lang="en-US" dirty="0"/>
              <a:t>The result is usually not pretty and it is often the quality of the illumination that gets sacrificed</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50</a:t>
            </a:fld>
            <a:endParaRPr lang="en-US"/>
          </a:p>
        </p:txBody>
      </p:sp>
    </p:spTree>
    <p:extLst>
      <p:ext uri="{BB962C8B-B14F-4D97-AF65-F5344CB8AC3E}">
        <p14:creationId xmlns:p14="http://schemas.microsoft.com/office/powerpoint/2010/main" val="36384599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71450" indent="-171450">
              <a:buFont typeface="Wingdings" panose="05000000000000000000" pitchFamily="2" charset="2"/>
              <a:buChar char="Ø"/>
            </a:pPr>
            <a:r>
              <a:rPr lang="en-US" dirty="0"/>
              <a:t>One characteristic of stretch ceilings is that most manufacturers typically offer versions that have been designed to absorb sound, sometimes with performance similar to acoustic ceiling tiles</a:t>
            </a:r>
          </a:p>
          <a:p>
            <a:pPr marL="171450" indent="-171450">
              <a:buFont typeface="Wingdings" panose="05000000000000000000" pitchFamily="2" charset="2"/>
              <a:buChar char="Ø"/>
            </a:pPr>
            <a:r>
              <a:rPr lang="en-US" dirty="0"/>
              <a:t>The challenge is that these acoustic solutions typically don’t provide illumination or, once again, sacrifice the quality of illumination to deliver acoustic performance</a:t>
            </a:r>
          </a:p>
          <a:p>
            <a:pPr marL="171450" indent="-171450">
              <a:buFont typeface="Wingdings" panose="05000000000000000000" pitchFamily="2" charset="2"/>
              <a:buChar char="Ø"/>
            </a:pPr>
            <a:r>
              <a:rPr lang="en-US" dirty="0"/>
              <a:t>What has been needed is a lighting solution that provides high quality illumination and simultaneously delivers the sound absorbing properties needed to reduce noise in open spaces</a:t>
            </a:r>
          </a:p>
          <a:p>
            <a:pPr marL="171450" indent="-171450">
              <a:buFont typeface="Wingdings" panose="05000000000000000000" pitchFamily="2" charset="2"/>
              <a:buChar char="Ø"/>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51</a:t>
            </a:fld>
            <a:endParaRPr lang="en-US"/>
          </a:p>
        </p:txBody>
      </p:sp>
    </p:spTree>
    <p:extLst>
      <p:ext uri="{BB962C8B-B14F-4D97-AF65-F5344CB8AC3E}">
        <p14:creationId xmlns:p14="http://schemas.microsoft.com/office/powerpoint/2010/main" val="41196166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defTabSz="980384">
              <a:defRPr/>
            </a:pPr>
            <a:r>
              <a:rPr lang="en-US" sz="1300" b="1" dirty="0"/>
              <a:t>Speaker Notes</a:t>
            </a:r>
            <a:r>
              <a:rPr lang="en-US" sz="1300" dirty="0"/>
              <a:t>:</a:t>
            </a:r>
          </a:p>
          <a:p>
            <a:pPr marL="171450" indent="-171450">
              <a:buFont typeface="Wingdings" panose="05000000000000000000" pitchFamily="2" charset="2"/>
              <a:buChar char="Ø"/>
            </a:pPr>
            <a:r>
              <a:rPr lang="en-US" dirty="0"/>
              <a:t>Traditional troffer and pendant luminaires that provide the primary layer of illumination contribute nothing to improving noise &gt; the Noise Reduction Coefficient (NRC) value is typically = 0, indicating no sound is absorbed by the luminaire.</a:t>
            </a:r>
          </a:p>
          <a:p>
            <a:pPr marL="171450" indent="-171450">
              <a:buFont typeface="Wingdings" panose="05000000000000000000" pitchFamily="2" charset="2"/>
              <a:buChar char="Ø"/>
            </a:pPr>
            <a:r>
              <a:rPr lang="en-US" dirty="0"/>
              <a:t>Both lighting and baffle manufacturers have recognized the need for combining acoustics and lighting but they suffer from the same fundamental problem we started with at the beginning of this presentation: the limitation of using traditional form factors.</a:t>
            </a:r>
          </a:p>
          <a:p>
            <a:pPr marL="171450" indent="-171450">
              <a:buFont typeface="Wingdings" panose="05000000000000000000" pitchFamily="2" charset="2"/>
              <a:buChar char="Ø"/>
            </a:pPr>
            <a:r>
              <a:rPr lang="en-US" dirty="0"/>
              <a:t>The absorption of sound depends on not just one characteristic – sound absorption of the material as measured by NRC – but a second equally important factor: size</a:t>
            </a:r>
          </a:p>
          <a:p>
            <a:pPr marL="171450" indent="-171450">
              <a:buFont typeface="Wingdings" panose="05000000000000000000" pitchFamily="2" charset="2"/>
              <a:buChar char="Ø"/>
            </a:pPr>
            <a:r>
              <a:rPr lang="en-US" dirty="0"/>
              <a:t>It is the combination of having both high sound absorption properties and large size that make luminous ceilings and large scale modular luminaires the ideal solution for combining light and acoustics to create environments that are good for your eyes… and your ears.</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52</a:t>
            </a:fld>
            <a:endParaRPr lang="en-US"/>
          </a:p>
        </p:txBody>
      </p:sp>
    </p:spTree>
    <p:extLst>
      <p:ext uri="{BB962C8B-B14F-4D97-AF65-F5344CB8AC3E}">
        <p14:creationId xmlns:p14="http://schemas.microsoft.com/office/powerpoint/2010/main" val="6130751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stretch ceiling delivers a canopy of light to this retail area of the cultural center</a:t>
            </a:r>
          </a:p>
          <a:p>
            <a:pPr>
              <a:lnSpc>
                <a:spcPct val="150000"/>
              </a:lnSpc>
            </a:pPr>
            <a:endParaRPr lang="en-CA" dirty="0"/>
          </a:p>
        </p:txBody>
      </p:sp>
    </p:spTree>
    <p:extLst>
      <p:ext uri="{BB962C8B-B14F-4D97-AF65-F5344CB8AC3E}">
        <p14:creationId xmlns:p14="http://schemas.microsoft.com/office/powerpoint/2010/main" val="23693566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continuous stretch ceiling continues the flow of natural light from windows at the edge of the atrium into the interior of the space</a:t>
            </a:r>
          </a:p>
          <a:p>
            <a:pPr>
              <a:lnSpc>
                <a:spcPct val="150000"/>
              </a:lnSpc>
            </a:pPr>
            <a:endParaRPr lang="en-CA" dirty="0"/>
          </a:p>
        </p:txBody>
      </p:sp>
    </p:spTree>
    <p:extLst>
      <p:ext uri="{BB962C8B-B14F-4D97-AF65-F5344CB8AC3E}">
        <p14:creationId xmlns:p14="http://schemas.microsoft.com/office/powerpoint/2010/main" val="35432016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luminous ceiling acts as the centerpiece of this boardroom giving it the look of a futuristic command center.</a:t>
            </a:r>
          </a:p>
          <a:p>
            <a:pPr>
              <a:lnSpc>
                <a:spcPct val="150000"/>
              </a:lnSpc>
            </a:pPr>
            <a:endParaRPr lang="en-CA" dirty="0"/>
          </a:p>
        </p:txBody>
      </p:sp>
    </p:spTree>
    <p:extLst>
      <p:ext uri="{BB962C8B-B14F-4D97-AF65-F5344CB8AC3E}">
        <p14:creationId xmlns:p14="http://schemas.microsoft.com/office/powerpoint/2010/main" val="41669535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series of large flush mount luminous ceiling elements encompasses the corridors of this medical building with high levels of comfortable illumination</a:t>
            </a:r>
          </a:p>
          <a:p>
            <a:pPr>
              <a:lnSpc>
                <a:spcPct val="150000"/>
              </a:lnSpc>
            </a:pPr>
            <a:endParaRPr lang="en-CA" dirty="0"/>
          </a:p>
        </p:txBody>
      </p:sp>
    </p:spTree>
    <p:extLst>
      <p:ext uri="{BB962C8B-B14F-4D97-AF65-F5344CB8AC3E}">
        <p14:creationId xmlns:p14="http://schemas.microsoft.com/office/powerpoint/2010/main" val="6297622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large surface mounted luminaire brings the feel of the outdoors to this retail space.</a:t>
            </a:r>
          </a:p>
          <a:p>
            <a:pPr>
              <a:lnSpc>
                <a:spcPct val="150000"/>
              </a:lnSpc>
            </a:pPr>
            <a:endParaRPr lang="en-CA" dirty="0"/>
          </a:p>
        </p:txBody>
      </p:sp>
    </p:spTree>
    <p:extLst>
      <p:ext uri="{BB962C8B-B14F-4D97-AF65-F5344CB8AC3E}">
        <p14:creationId xmlns:p14="http://schemas.microsoft.com/office/powerpoint/2010/main" val="3411913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This modular luminous ceiling incorporates acoustic performance and tunable white to change the mood of the space depending on its use</a:t>
            </a:r>
          </a:p>
          <a:p>
            <a:pPr>
              <a:lnSpc>
                <a:spcPct val="150000"/>
              </a:lnSpc>
            </a:pPr>
            <a:endParaRPr lang="en-CA" dirty="0"/>
          </a:p>
        </p:txBody>
      </p:sp>
    </p:spTree>
    <p:extLst>
      <p:ext uri="{BB962C8B-B14F-4D97-AF65-F5344CB8AC3E}">
        <p14:creationId xmlns:p14="http://schemas.microsoft.com/office/powerpoint/2010/main" val="3286683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ea typeface="+mj-ea"/>
                <a:cs typeface="+mj-cs"/>
                <a:sym typeface="Calibri"/>
              </a:rPr>
              <a:t>Speaker Notes:</a:t>
            </a:r>
          </a:p>
          <a:p>
            <a:pPr marL="181240" indent="-181240" defTabSz="966467" eaLnBrk="1" fontAlgn="auto" hangingPunct="1">
              <a:spcBef>
                <a:spcPts val="0"/>
              </a:spcBef>
              <a:spcAft>
                <a:spcPts val="0"/>
              </a:spcAft>
              <a:buFont typeface="Wingdings" panose="05000000000000000000" pitchFamily="2" charset="2"/>
              <a:buChar char="Ø"/>
              <a:defRPr/>
            </a:pPr>
            <a:r>
              <a:rPr lang="en-CA" sz="1300" dirty="0">
                <a:solidFill>
                  <a:prstClr val="black"/>
                </a:solidFill>
                <a:ea typeface="+mj-ea"/>
                <a:cs typeface="+mj-cs"/>
                <a:sym typeface="Calibri"/>
              </a:rPr>
              <a:t>Our starting point should be the space where people first lived and which has influenced how we experience light. Nature has not only shaped how we see the world but also human physiology and our emotional responses to the environment. Recent understanding of this second point has led to a new way think about the role of illumination in our lives and how that illumination is delivered.</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6</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US" dirty="0"/>
              <a:t>Large scale luminaires are utilized throughout the lobby to provide a signature look for the entire space and to maintain the feeling of natural light in the transition from the outer lobby to the interior elevator and security areas.</a:t>
            </a:r>
            <a:endParaRPr lang="en-CA" dirty="0"/>
          </a:p>
        </p:txBody>
      </p:sp>
    </p:spTree>
    <p:extLst>
      <p:ext uri="{BB962C8B-B14F-4D97-AF65-F5344CB8AC3E}">
        <p14:creationId xmlns:p14="http://schemas.microsoft.com/office/powerpoint/2010/main" val="37930515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 luminous wall of white fluted glass creates a natural, open experience for people in the lobby of this recently refurbished 1930’s art deco building</a:t>
            </a:r>
          </a:p>
          <a:p>
            <a:pPr>
              <a:lnSpc>
                <a:spcPct val="150000"/>
              </a:lnSpc>
            </a:pPr>
            <a:endParaRPr lang="en-CA" dirty="0"/>
          </a:p>
        </p:txBody>
      </p:sp>
    </p:spTree>
    <p:extLst>
      <p:ext uri="{BB962C8B-B14F-4D97-AF65-F5344CB8AC3E}">
        <p14:creationId xmlns:p14="http://schemas.microsoft.com/office/powerpoint/2010/main" val="19582385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This massive white onyx luminous wall is a focal point of the lobby area of this office tower</a:t>
            </a:r>
          </a:p>
          <a:p>
            <a:pPr>
              <a:lnSpc>
                <a:spcPct val="150000"/>
              </a:lnSpc>
            </a:pPr>
            <a:endParaRPr lang="en-CA" dirty="0"/>
          </a:p>
        </p:txBody>
      </p:sp>
    </p:spTree>
    <p:extLst>
      <p:ext uri="{BB962C8B-B14F-4D97-AF65-F5344CB8AC3E}">
        <p14:creationId xmlns:p14="http://schemas.microsoft.com/office/powerpoint/2010/main" val="1503550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An enormous luminous wall contributes to the illumination of this hall and provides a stunning backdrop for speakers</a:t>
            </a:r>
          </a:p>
          <a:p>
            <a:pPr>
              <a:lnSpc>
                <a:spcPct val="150000"/>
              </a:lnSpc>
            </a:pPr>
            <a:endParaRPr lang="en-CA" dirty="0"/>
          </a:p>
        </p:txBody>
      </p:sp>
    </p:spTree>
    <p:extLst>
      <p:ext uri="{BB962C8B-B14F-4D97-AF65-F5344CB8AC3E}">
        <p14:creationId xmlns:p14="http://schemas.microsoft.com/office/powerpoint/2010/main" val="12485224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Illumination is used to draw attention to the eclectic design of this lobby bar</a:t>
            </a:r>
          </a:p>
          <a:p>
            <a:pPr>
              <a:lnSpc>
                <a:spcPct val="150000"/>
              </a:lnSpc>
            </a:pPr>
            <a:endParaRPr lang="en-CA" dirty="0"/>
          </a:p>
        </p:txBody>
      </p:sp>
    </p:spTree>
    <p:extLst>
      <p:ext uri="{BB962C8B-B14F-4D97-AF65-F5344CB8AC3E}">
        <p14:creationId xmlns:p14="http://schemas.microsoft.com/office/powerpoint/2010/main" val="23115331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CA" dirty="0"/>
              <a:t>Large scale perforated features add visual interest to an otherwise plain element above the escalators in a high end department store</a:t>
            </a:r>
          </a:p>
          <a:p>
            <a:pPr>
              <a:lnSpc>
                <a:spcPct val="150000"/>
              </a:lnSpc>
            </a:pPr>
            <a:endParaRPr lang="en-CA" dirty="0"/>
          </a:p>
        </p:txBody>
      </p:sp>
    </p:spTree>
    <p:extLst>
      <p:ext uri="{BB962C8B-B14F-4D97-AF65-F5344CB8AC3E}">
        <p14:creationId xmlns:p14="http://schemas.microsoft.com/office/powerpoint/2010/main" val="20167109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pPr>
            <a:r>
              <a:rPr lang="en-CA" b="1" dirty="0"/>
              <a:t>Speaker Notes:</a:t>
            </a:r>
          </a:p>
          <a:p>
            <a:pPr marL="171435" indent="-171435">
              <a:lnSpc>
                <a:spcPct val="150000"/>
              </a:lnSpc>
              <a:buFont typeface="Wingdings" panose="05000000000000000000" pitchFamily="2" charset="2"/>
              <a:buChar char="Ø"/>
            </a:pPr>
            <a:r>
              <a:rPr lang="en-US" dirty="0"/>
              <a:t>Luminous surfaces are not restricted for interior use</a:t>
            </a:r>
          </a:p>
          <a:p>
            <a:pPr marL="171435" indent="-171435">
              <a:lnSpc>
                <a:spcPct val="150000"/>
              </a:lnSpc>
              <a:buFont typeface="Wingdings" panose="05000000000000000000" pitchFamily="2" charset="2"/>
              <a:buChar char="Ø"/>
            </a:pPr>
            <a:r>
              <a:rPr lang="en-US" dirty="0"/>
              <a:t>The store occupies a six-</a:t>
            </a:r>
            <a:r>
              <a:rPr lang="en-US" dirty="0" err="1"/>
              <a:t>storey</a:t>
            </a:r>
            <a:r>
              <a:rPr lang="en-US" dirty="0"/>
              <a:t> building with a façade clad in 900 sqm. (9,688 </a:t>
            </a:r>
            <a:r>
              <a:rPr lang="en-US" dirty="0" err="1"/>
              <a:t>sq.ft</a:t>
            </a:r>
            <a:r>
              <a:rPr lang="en-US" dirty="0"/>
              <a:t>.) of silver panels that collectively mimic Bottega Veneta‘s trademark </a:t>
            </a:r>
            <a:r>
              <a:rPr lang="en-US" dirty="0" err="1"/>
              <a:t>intrecciato</a:t>
            </a:r>
            <a:r>
              <a:rPr lang="en-US" dirty="0"/>
              <a:t> technique of interweaving leather punctuated with illuminated highlights to compete with the surroundings</a:t>
            </a:r>
          </a:p>
        </p:txBody>
      </p:sp>
    </p:spTree>
    <p:extLst>
      <p:ext uri="{BB962C8B-B14F-4D97-AF65-F5344CB8AC3E}">
        <p14:creationId xmlns:p14="http://schemas.microsoft.com/office/powerpoint/2010/main" val="35271585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a:lnSpc>
                <a:spcPct val="150000"/>
              </a:lnSpc>
              <a:spcAft>
                <a:spcPts val="634"/>
              </a:spcAft>
            </a:pPr>
            <a:r>
              <a:rPr lang="en-US" b="1" dirty="0"/>
              <a:t>Speaker Notes:</a:t>
            </a:r>
          </a:p>
          <a:p>
            <a:pPr marL="181224" indent="-181224">
              <a:lnSpc>
                <a:spcPct val="150000"/>
              </a:lnSpc>
              <a:spcAft>
                <a:spcPts val="634"/>
              </a:spcAft>
              <a:buFont typeface="Wingdings" panose="05000000000000000000" pitchFamily="2" charset="2"/>
              <a:buChar char="Ø"/>
            </a:pPr>
            <a:r>
              <a:rPr lang="en-US" b="0" baseline="0" dirty="0"/>
              <a:t>In conclusion: spaces no longer have to suffer from the limitations of traditional form factors that that have restricted us to points and lines of light.</a:t>
            </a:r>
          </a:p>
          <a:p>
            <a:pPr marL="181224" indent="-181224">
              <a:lnSpc>
                <a:spcPct val="150000"/>
              </a:lnSpc>
              <a:spcAft>
                <a:spcPts val="634"/>
              </a:spcAft>
              <a:buFont typeface="Wingdings" panose="05000000000000000000" pitchFamily="2" charset="2"/>
              <a:buChar char="Ø"/>
            </a:pPr>
            <a:r>
              <a:rPr lang="en-US" b="0" baseline="0" dirty="0"/>
              <a:t>Light will become integral to the structure in the form of the surfaces that define the space.</a:t>
            </a:r>
            <a:endParaRPr lang="en-US" baseline="0" dirty="0"/>
          </a:p>
        </p:txBody>
      </p:sp>
      <p:sp>
        <p:nvSpPr>
          <p:cNvPr id="4" name="Slide Number Placeholder 3"/>
          <p:cNvSpPr>
            <a:spLocks noGrp="1"/>
          </p:cNvSpPr>
          <p:nvPr>
            <p:ph type="sldNum" sz="quarter" idx="10"/>
          </p:nvPr>
        </p:nvSpPr>
        <p:spPr>
          <a:xfrm>
            <a:off x="4143604" y="9118533"/>
            <a:ext cx="3170339" cy="480496"/>
          </a:xfrm>
          <a:prstGeom prst="rect">
            <a:avLst/>
          </a:prstGeom>
        </p:spPr>
        <p:txBody>
          <a:bodyPr/>
          <a:lstStyle/>
          <a:p>
            <a:fld id="{30939C7F-D3D4-4B57-ACC4-7474F6E4524D}" type="slidenum">
              <a:rPr lang="en-US" smtClean="0">
                <a:solidFill>
                  <a:prstClr val="black"/>
                </a:solidFill>
                <a:latin typeface="Calibri"/>
              </a:rPr>
              <a:pPr/>
              <a:t>67</a:t>
            </a:fld>
            <a:endParaRPr lang="en-US">
              <a:solidFill>
                <a:prstClr val="black"/>
              </a:solidFill>
              <a:latin typeface="Calibri"/>
            </a:endParaRPr>
          </a:p>
        </p:txBody>
      </p:sp>
    </p:spTree>
    <p:extLst>
      <p:ext uri="{BB962C8B-B14F-4D97-AF65-F5344CB8AC3E}">
        <p14:creationId xmlns:p14="http://schemas.microsoft.com/office/powerpoint/2010/main" val="13998785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68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ea typeface="+mj-ea"/>
                <a:cs typeface="+mj-cs"/>
                <a:sym typeface="Calibri"/>
              </a:rPr>
              <a:t>Speaker Notes:</a:t>
            </a:r>
            <a:endParaRPr lang="en-US" sz="1300" dirty="0">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Research that started in the early 2000’s has led to a more detailed understanding of the impact that light has on the human experience. In addition, to being the critical factor in allowing us to see, there is a growing body of evidence that demonstrates that light is important for physiological and emotional well-being.</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ym typeface="Calibri"/>
              </a:rPr>
              <a:t>“Human centric”, “</a:t>
            </a:r>
            <a:r>
              <a:rPr lang="en-US" sz="1300" dirty="0" err="1">
                <a:sym typeface="Calibri"/>
              </a:rPr>
              <a:t>biophiliac</a:t>
            </a:r>
            <a:r>
              <a:rPr lang="en-US" sz="1300" dirty="0">
                <a:sym typeface="Calibri"/>
              </a:rPr>
              <a:t>”, or “integrative” lighting is rapidly becoming more understood and its role in design becoming increasingly important.</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t>The impact of light on the human experience is a driving force for a fundamental change in the approach to lighting for architectural spaces  - one that applies a more holistic approach to designing with light by factoring in Visual, Biological and Emotional needs of a space and it’s occupants. </a:t>
            </a:r>
            <a:endParaRPr lang="en-CA" sz="1300" dirty="0">
              <a:sym typeface="Proxima Nova Light"/>
            </a:endParaRP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7</a:t>
            </a:fld>
            <a:endParaRPr lang="en-US"/>
          </a:p>
        </p:txBody>
      </p:sp>
    </p:spTree>
    <p:extLst>
      <p:ext uri="{BB962C8B-B14F-4D97-AF65-F5344CB8AC3E}">
        <p14:creationId xmlns:p14="http://schemas.microsoft.com/office/powerpoint/2010/main" val="212973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sym typeface="Calibri"/>
              </a:rPr>
              <a:t>Most of our waking hours are spent in offices, schools, hospitals, and public spaces that have been designed by a team of creative professionals </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sym typeface="Calibri"/>
              </a:rPr>
              <a:t>And yet lighting is often treated as an engineering exercise in ensuring certain basic technical criteria is met instead of a fundamental component of the how people will experience the space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sym typeface="Calibri"/>
              </a:rPr>
              <a:t>By their nature, luminous surfaces embody both the technical and human experience aspects of design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endParaRPr lang="en-CA" sz="1300" dirty="0">
              <a:solidFill>
                <a:schemeClr val="accent5">
                  <a:lumMod val="75000"/>
                </a:schemeClr>
              </a:solidFill>
              <a:sym typeface="Proxima Nova Light"/>
            </a:endParaRPr>
          </a:p>
          <a:p>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sym typeface="Calibri"/>
              </a:rPr>
              <a:t>The most obvious requirement of light is for visual performance. The attributes of quality illumination are well known and apply equally when luminous surfaces are used for illumination.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300" dirty="0">
                <a:solidFill>
                  <a:prstClr val="black"/>
                </a:solidFill>
                <a:sym typeface="Calibri"/>
              </a:rPr>
              <a:t>Visual comfort is one of the key attributes and luminous surfaces inherently offer this feature when applied correctly.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300" dirty="0">
                <a:solidFill>
                  <a:prstClr val="black"/>
                </a:solidFill>
              </a:rPr>
              <a:t>Large luminous surfaces can deliver the right quantity of illumination without the glare that may be present with more concentrated sources or the visual clutter created by suspending indirect luminaires</a:t>
            </a:r>
          </a:p>
          <a:p>
            <a:pPr defTabSz="966467" eaLnBrk="1" fontAlgn="auto" hangingPunct="1">
              <a:lnSpc>
                <a:spcPct val="150000"/>
              </a:lnSpc>
              <a:spcBef>
                <a:spcPts val="0"/>
              </a:spcBef>
              <a:spcAft>
                <a:spcPts val="634"/>
              </a:spcAft>
              <a:defRPr/>
            </a:pPr>
            <a:endParaRPr lang="en-CA" sz="1300" dirty="0">
              <a:solidFill>
                <a:prstClr val="black"/>
              </a:solidFill>
            </a:endParaRPr>
          </a:p>
          <a:p>
            <a:pPr defTabSz="966467" eaLnBrk="1" fontAlgn="auto" hangingPunct="1">
              <a:lnSpc>
                <a:spcPct val="150000"/>
              </a:lnSpc>
              <a:spcBef>
                <a:spcPts val="0"/>
              </a:spcBef>
              <a:spcAft>
                <a:spcPts val="634"/>
              </a:spcAft>
              <a:defRPr/>
            </a:pPr>
            <a:r>
              <a:rPr lang="en-CA" sz="1300" dirty="0">
                <a:solidFill>
                  <a:prstClr val="black"/>
                </a:solidFill>
              </a:rPr>
              <a:t>- </a:t>
            </a:r>
            <a:r>
              <a:rPr lang="en-CA" sz="1300" dirty="0" err="1">
                <a:solidFill>
                  <a:prstClr val="black"/>
                </a:solidFill>
              </a:rPr>
              <a:t>Cooledge</a:t>
            </a:r>
            <a:r>
              <a:rPr lang="en-CA" sz="1300" dirty="0">
                <a:solidFill>
                  <a:prstClr val="black"/>
                </a:solidFill>
              </a:rPr>
              <a:t> Project: McGuire Woods – Richmond, VA</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6"/>
          </a:xfrm>
        </p:spPr>
        <p:txBody>
          <a:bodyPr/>
          <a:lstStyle/>
          <a:p>
            <a:r>
              <a:rPr lang="en-US"/>
              <a:t>Click to edit Master title style</a:t>
            </a:r>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pPr>
                <a:defRPr/>
              </a:pPr>
              <a:t>‹#›</a:t>
            </a:fld>
            <a:endParaRPr lang="en-US"/>
          </a:p>
        </p:txBody>
      </p:sp>
    </p:spTree>
    <p:extLst>
      <p:ext uri="{BB962C8B-B14F-4D97-AF65-F5344CB8AC3E}">
        <p14:creationId xmlns:p14="http://schemas.microsoft.com/office/powerpoint/2010/main" val="3958418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pPr>
                <a:defRPr/>
              </a:pPr>
              <a:t>‹#›</a:t>
            </a:fld>
            <a:endParaRPr lang="en-US"/>
          </a:p>
        </p:txBody>
      </p:sp>
    </p:spTree>
    <p:extLst>
      <p:ext uri="{BB962C8B-B14F-4D97-AF65-F5344CB8AC3E}">
        <p14:creationId xmlns:p14="http://schemas.microsoft.com/office/powerpoint/2010/main" val="1241416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2"/>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pPr>
                <a:defRPr/>
              </a:pPr>
              <a:t>‹#›</a:t>
            </a:fld>
            <a:endParaRPr lang="en-US"/>
          </a:p>
        </p:txBody>
      </p:sp>
    </p:spTree>
    <p:extLst>
      <p:ext uri="{BB962C8B-B14F-4D97-AF65-F5344CB8AC3E}">
        <p14:creationId xmlns:p14="http://schemas.microsoft.com/office/powerpoint/2010/main" val="2120811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521" y="274702"/>
            <a:ext cx="10971372" cy="5852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pPr>
                <a:defRPr/>
              </a:pPr>
              <a:t>‹#›</a:t>
            </a:fld>
            <a:endParaRPr lang="en-US"/>
          </a:p>
        </p:txBody>
      </p:sp>
    </p:spTree>
    <p:extLst>
      <p:ext uri="{BB962C8B-B14F-4D97-AF65-F5344CB8AC3E}">
        <p14:creationId xmlns:p14="http://schemas.microsoft.com/office/powerpoint/2010/main" val="3321388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Opening Slide">
    <p:spTree>
      <p:nvGrpSpPr>
        <p:cNvPr id="1" name=""/>
        <p:cNvGrpSpPr/>
        <p:nvPr/>
      </p:nvGrpSpPr>
      <p:grpSpPr>
        <a:xfrm>
          <a:off x="0" y="0"/>
          <a:ext cx="0" cy="0"/>
          <a:chOff x="0" y="0"/>
          <a:chExt cx="0" cy="0"/>
        </a:xfrm>
      </p:grpSpPr>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9276528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pPr>
                <a:defRPr/>
              </a:pPr>
              <a:t>‹#›</a:t>
            </a:fld>
            <a:endParaRPr lang="en-US"/>
          </a:p>
        </p:txBody>
      </p:sp>
    </p:spTree>
    <p:extLst>
      <p:ext uri="{BB962C8B-B14F-4D97-AF65-F5344CB8AC3E}">
        <p14:creationId xmlns:p14="http://schemas.microsoft.com/office/powerpoint/2010/main" val="3488223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2"/>
            <a:ext cx="10361851" cy="1362390"/>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960" y="2907386"/>
            <a:ext cx="10361851" cy="1500534"/>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pPr>
                <a:defRPr/>
              </a:pPr>
              <a:t>‹#›</a:t>
            </a:fld>
            <a:endParaRPr lang="en-US"/>
          </a:p>
        </p:txBody>
      </p:sp>
    </p:spTree>
    <p:extLst>
      <p:ext uri="{BB962C8B-B14F-4D97-AF65-F5344CB8AC3E}">
        <p14:creationId xmlns:p14="http://schemas.microsoft.com/office/powerpoint/2010/main" val="2148047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pPr>
                <a:defRPr/>
              </a:pPr>
              <a:t>‹#›</a:t>
            </a:fld>
            <a:endParaRPr lang="en-US"/>
          </a:p>
        </p:txBody>
      </p:sp>
    </p:spTree>
    <p:extLst>
      <p:ext uri="{BB962C8B-B14F-4D97-AF65-F5344CB8AC3E}">
        <p14:creationId xmlns:p14="http://schemas.microsoft.com/office/powerpoint/2010/main" val="1582920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35470"/>
            <a:ext cx="5386216"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5" y="1535470"/>
            <a:ext cx="5388332"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5"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pPr>
                <a:defRPr/>
              </a:pPr>
              <a:t>‹#›</a:t>
            </a:fld>
            <a:endParaRPr lang="en-US"/>
          </a:p>
        </p:txBody>
      </p:sp>
    </p:spTree>
    <p:extLst>
      <p:ext uri="{BB962C8B-B14F-4D97-AF65-F5344CB8AC3E}">
        <p14:creationId xmlns:p14="http://schemas.microsoft.com/office/powerpoint/2010/main" val="36950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pPr>
                <a:defRPr/>
              </a:pPr>
              <a:t>‹#›</a:t>
            </a:fld>
            <a:endParaRPr lang="en-US"/>
          </a:p>
        </p:txBody>
      </p:sp>
    </p:spTree>
    <p:extLst>
      <p:ext uri="{BB962C8B-B14F-4D97-AF65-F5344CB8AC3E}">
        <p14:creationId xmlns:p14="http://schemas.microsoft.com/office/powerpoint/2010/main" val="4146015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pPr>
                <a:defRPr/>
              </a:pPr>
              <a:t>‹#›</a:t>
            </a:fld>
            <a:endParaRPr lang="en-US"/>
          </a:p>
        </p:txBody>
      </p:sp>
    </p:spTree>
    <p:extLst>
      <p:ext uri="{BB962C8B-B14F-4D97-AF65-F5344CB8AC3E}">
        <p14:creationId xmlns:p14="http://schemas.microsoft.com/office/powerpoint/2010/main" val="232750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5" y="273112"/>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5" y="1435437"/>
            <a:ext cx="4010562" cy="46921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pPr>
                <a:defRPr/>
              </a:pPr>
              <a:t>‹#›</a:t>
            </a:fld>
            <a:endParaRPr lang="en-US"/>
          </a:p>
        </p:txBody>
      </p:sp>
    </p:spTree>
    <p:extLst>
      <p:ext uri="{BB962C8B-B14F-4D97-AF65-F5344CB8AC3E}">
        <p14:creationId xmlns:p14="http://schemas.microsoft.com/office/powerpoint/2010/main" val="212206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3"/>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6"/>
            <a:ext cx="7314248" cy="4115753"/>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pPr>
                <a:defRPr/>
              </a:pPr>
              <a:t>‹#›</a:t>
            </a:fld>
            <a:endParaRPr lang="en-US"/>
          </a:p>
        </p:txBody>
      </p:sp>
    </p:spTree>
    <p:extLst>
      <p:ext uri="{BB962C8B-B14F-4D97-AF65-F5344CB8AC3E}">
        <p14:creationId xmlns:p14="http://schemas.microsoft.com/office/powerpoint/2010/main" val="2077220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2"/>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521" y="1600573"/>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520"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defRPr sz="19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058" y="6246671"/>
            <a:ext cx="3860297"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ctr">
              <a:defRPr sz="19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6463"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r">
              <a:defRPr sz="1900">
                <a:latin typeface="Arial" charset="0"/>
              </a:defRPr>
            </a:lvl1pPr>
          </a:lstStyle>
          <a:p>
            <a:pPr>
              <a:defRPr/>
            </a:pPr>
            <a:fld id="{870DA244-6813-410B-97EE-73E8726CAF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defRPr>
      </a:lvl2pPr>
      <a:lvl3pPr algn="ctr" rtl="0" eaLnBrk="0" fontAlgn="base" hangingPunct="0">
        <a:spcBef>
          <a:spcPct val="0"/>
        </a:spcBef>
        <a:spcAft>
          <a:spcPct val="0"/>
        </a:spcAft>
        <a:defRPr sz="5900">
          <a:solidFill>
            <a:schemeClr val="tx2"/>
          </a:solidFill>
          <a:latin typeface="Arial" charset="0"/>
        </a:defRPr>
      </a:lvl3pPr>
      <a:lvl4pPr algn="ctr" rtl="0" eaLnBrk="0" fontAlgn="base" hangingPunct="0">
        <a:spcBef>
          <a:spcPct val="0"/>
        </a:spcBef>
        <a:spcAft>
          <a:spcPct val="0"/>
        </a:spcAft>
        <a:defRPr sz="5900">
          <a:solidFill>
            <a:schemeClr val="tx2"/>
          </a:solidFill>
          <a:latin typeface="Arial" charset="0"/>
        </a:defRPr>
      </a:lvl4pPr>
      <a:lvl5pPr algn="ctr" rtl="0" eaLnBrk="0" fontAlgn="base" hangingPunct="0">
        <a:spcBef>
          <a:spcPct val="0"/>
        </a:spcBef>
        <a:spcAft>
          <a:spcPct val="0"/>
        </a:spcAft>
        <a:defRPr sz="5900">
          <a:solidFill>
            <a:schemeClr val="tx2"/>
          </a:solidFill>
          <a:latin typeface="Arial" charset="0"/>
        </a:defRPr>
      </a:lvl5pPr>
      <a:lvl6pPr marL="609570" algn="ctr" rtl="0" fontAlgn="base">
        <a:spcBef>
          <a:spcPct val="0"/>
        </a:spcBef>
        <a:spcAft>
          <a:spcPct val="0"/>
        </a:spcAft>
        <a:defRPr sz="5900">
          <a:solidFill>
            <a:schemeClr val="tx2"/>
          </a:solidFill>
          <a:latin typeface="Arial" charset="0"/>
        </a:defRPr>
      </a:lvl6pPr>
      <a:lvl7pPr marL="1219140" algn="ctr" rtl="0" fontAlgn="base">
        <a:spcBef>
          <a:spcPct val="0"/>
        </a:spcBef>
        <a:spcAft>
          <a:spcPct val="0"/>
        </a:spcAft>
        <a:defRPr sz="5900">
          <a:solidFill>
            <a:schemeClr val="tx2"/>
          </a:solidFill>
          <a:latin typeface="Arial" charset="0"/>
        </a:defRPr>
      </a:lvl7pPr>
      <a:lvl8pPr marL="1828709" algn="ctr" rtl="0" fontAlgn="base">
        <a:spcBef>
          <a:spcPct val="0"/>
        </a:spcBef>
        <a:spcAft>
          <a:spcPct val="0"/>
        </a:spcAft>
        <a:defRPr sz="5900">
          <a:solidFill>
            <a:schemeClr val="tx2"/>
          </a:solidFill>
          <a:latin typeface="Arial" charset="0"/>
        </a:defRPr>
      </a:lvl8pPr>
      <a:lvl9pPr marL="2438278" algn="ctr" rtl="0" fontAlgn="base">
        <a:spcBef>
          <a:spcPct val="0"/>
        </a:spcBef>
        <a:spcAft>
          <a:spcPct val="0"/>
        </a:spcAft>
        <a:defRPr sz="5900">
          <a:solidFill>
            <a:schemeClr val="tx2"/>
          </a:solidFill>
          <a:latin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e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jpeg"/><Relationship Id="rId18" Type="http://schemas.openxmlformats.org/officeDocument/2006/relationships/image" Target="../media/image45.png"/><Relationship Id="rId26" Type="http://schemas.openxmlformats.org/officeDocument/2006/relationships/image" Target="../media/image52.png"/><Relationship Id="rId3" Type="http://schemas.openxmlformats.org/officeDocument/2006/relationships/image" Target="../media/image30.png"/><Relationship Id="rId21" Type="http://schemas.openxmlformats.org/officeDocument/2006/relationships/image" Target="../media/image47.jpe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5" Type="http://schemas.openxmlformats.org/officeDocument/2006/relationships/image" Target="../media/image51.jpeg"/><Relationship Id="rId2" Type="http://schemas.openxmlformats.org/officeDocument/2006/relationships/notesSlide" Target="../notesSlides/notesSlide22.xml"/><Relationship Id="rId16" Type="http://schemas.openxmlformats.org/officeDocument/2006/relationships/image" Target="../media/image43.png"/><Relationship Id="rId20"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33.png"/><Relationship Id="rId11" Type="http://schemas.openxmlformats.org/officeDocument/2006/relationships/image" Target="../media/image38.png"/><Relationship Id="rId24" Type="http://schemas.openxmlformats.org/officeDocument/2006/relationships/image" Target="../media/image50.jpeg"/><Relationship Id="rId5" Type="http://schemas.openxmlformats.org/officeDocument/2006/relationships/image" Target="../media/image32.png"/><Relationship Id="rId15" Type="http://schemas.openxmlformats.org/officeDocument/2006/relationships/image" Target="../media/image42.png"/><Relationship Id="rId23" Type="http://schemas.openxmlformats.org/officeDocument/2006/relationships/image" Target="../media/image49.jpe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8.jpeg"/><Relationship Id="rId27"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4.png"/><Relationship Id="rId7" Type="http://schemas.openxmlformats.org/officeDocument/2006/relationships/image" Target="../media/image68.jpeg"/><Relationship Id="rId12" Type="http://schemas.openxmlformats.org/officeDocument/2006/relationships/image" Target="../media/image71.jpe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67.jpeg"/><Relationship Id="rId11" Type="http://schemas.openxmlformats.org/officeDocument/2006/relationships/image" Target="../media/image70.jpeg"/><Relationship Id="rId5" Type="http://schemas.openxmlformats.org/officeDocument/2006/relationships/image" Target="../media/image66.jpeg"/><Relationship Id="rId10" Type="http://schemas.microsoft.com/office/2007/relationships/hdphoto" Target="../media/hdphoto4.wdp"/><Relationship Id="rId4" Type="http://schemas.openxmlformats.org/officeDocument/2006/relationships/image" Target="../media/image65.jpeg"/><Relationship Id="rId9"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76.jpeg"/><Relationship Id="rId4" Type="http://schemas.openxmlformats.org/officeDocument/2006/relationships/image" Target="../media/image75.jpeg"/></Relationships>
</file>

<file path=ppt/slides/_rels/slide3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8.jpeg"/></Relationships>
</file>

<file path=ppt/slides/_rels/slide33.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g"/></Relationships>
</file>

<file path=ppt/slides/_rels/slide34.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89.jpeg"/><Relationship Id="rId5" Type="http://schemas.openxmlformats.org/officeDocument/2006/relationships/image" Target="../media/image92.jpeg"/><Relationship Id="rId4" Type="http://schemas.openxmlformats.org/officeDocument/2006/relationships/image" Target="../media/image91.jpeg"/></Relationships>
</file>

<file path=ppt/slides/_rels/slide3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95.jpeg"/><Relationship Id="rId4" Type="http://schemas.openxmlformats.org/officeDocument/2006/relationships/image" Target="../media/image94.jpeg"/></Relationships>
</file>

<file path=ppt/slides/_rels/slide3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97.jpeg"/></Relationships>
</file>

<file path=ppt/slides/_rels/slide3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102.jpeg"/><Relationship Id="rId4" Type="http://schemas.openxmlformats.org/officeDocument/2006/relationships/image" Target="../media/image101.jpeg"/></Relationships>
</file>

<file path=ppt/slides/_rels/slide4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04.jpeg"/></Relationships>
</file>

<file path=ppt/slides/_rels/slide4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jpeg"/><Relationship Id="rId7" Type="http://schemas.openxmlformats.org/officeDocument/2006/relationships/image" Target="../media/image109.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image" Target="../media/image106.jpeg"/></Relationships>
</file>

<file path=ppt/slides/_rels/slide4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jpeg"/></Relationships>
</file>

<file path=ppt/slides/_rels/slide44.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 Id="rId9" Type="http://schemas.openxmlformats.org/officeDocument/2006/relationships/image" Target="../media/image121.png"/></Relationships>
</file>

<file path=ppt/slides/_rels/slide45.xml.rels><?xml version="1.0" encoding="UTF-8" standalone="yes"?>
<Relationships xmlns="http://schemas.openxmlformats.org/package/2006/relationships"><Relationship Id="rId8" Type="http://schemas.openxmlformats.org/officeDocument/2006/relationships/image" Target="../media/image126.jpeg"/><Relationship Id="rId3" Type="http://schemas.openxmlformats.org/officeDocument/2006/relationships/image" Target="../media/image102.jpeg"/><Relationship Id="rId7" Type="http://schemas.openxmlformats.org/officeDocument/2006/relationships/image" Target="../media/image125.jpe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JPG"/></Relationships>
</file>

<file path=ppt/slides/_rels/slide4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76.jpeg"/><Relationship Id="rId4" Type="http://schemas.openxmlformats.org/officeDocument/2006/relationships/image" Target="../media/image75.jpeg"/></Relationships>
</file>

<file path=ppt/slides/_rels/slide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128.jpeg"/></Relationships>
</file>

<file path=ppt/slides/_rels/slide4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130.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134.jpeg"/><Relationship Id="rId5" Type="http://schemas.openxmlformats.org/officeDocument/2006/relationships/image" Target="../media/image133.jpeg"/><Relationship Id="rId4" Type="http://schemas.openxmlformats.org/officeDocument/2006/relationships/image" Target="../media/image132.jpeg"/></Relationships>
</file>

<file path=ppt/slides/_rels/slide51.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image" Target="../media/image138.jpeg"/><Relationship Id="rId11" Type="http://schemas.openxmlformats.org/officeDocument/2006/relationships/image" Target="../media/image143.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jpeg"/></Relationships>
</file>

<file path=ppt/slides/_rels/slide5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image" Target="../media/image146.jpeg"/><Relationship Id="rId4" Type="http://schemas.openxmlformats.org/officeDocument/2006/relationships/image" Target="../media/image145.png"/></Relationships>
</file>

<file path=ppt/slides/_rels/slide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48.jpeg"/></Relationships>
</file>

<file path=ppt/slides/_rels/slide55.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50.jpeg"/></Relationships>
</file>

<file path=ppt/slides/_rels/slide56.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152.jpeg"/></Relationships>
</file>

<file path=ppt/slides/_rels/slide57.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54.jpeg"/></Relationships>
</file>

<file path=ppt/slides/_rels/slide58.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56.jpeg"/></Relationships>
</file>

<file path=ppt/slides/_rels/slide59.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58.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60.xml"/><Relationship Id="rId1" Type="http://schemas.openxmlformats.org/officeDocument/2006/relationships/slideLayout" Target="../slideLayouts/slideLayout7.xml"/><Relationship Id="rId5" Type="http://schemas.openxmlformats.org/officeDocument/2006/relationships/image" Target="../media/image160.jpeg"/><Relationship Id="rId4" Type="http://schemas.openxmlformats.org/officeDocument/2006/relationships/image" Target="../media/image122.JPG"/></Relationships>
</file>

<file path=ppt/slides/_rels/slide61.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162.jpeg"/></Relationships>
</file>

<file path=ppt/slides/_rels/slide62.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164.jpeg"/></Relationships>
</file>

<file path=ppt/slides/_rels/slide63.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166.jpeg"/></Relationships>
</file>

<file path=ppt/slides/_rels/slide64.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168.jpeg"/></Relationships>
</file>

<file path=ppt/slides/_rels/slide6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170.jpeg"/></Relationships>
</file>

<file path=ppt/slides/_rels/slide6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172.jpeg"/></Relationships>
</file>

<file path=ppt/slides/_rels/slide67.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IA resource guide_text_graphic_v2.pdf"/>
          <p:cNvPicPr>
            <a:picLocks noChangeAspect="1"/>
          </p:cNvPicPr>
          <p:nvPr/>
        </p:nvPicPr>
        <p:blipFill rotWithShape="1">
          <a:blip r:embed="rId3" cstate="print">
            <a:extLst>
              <a:ext uri="{28A0092B-C50C-407E-A947-70E740481C1C}">
                <a14:useLocalDpi xmlns:a14="http://schemas.microsoft.com/office/drawing/2010/main" val="0"/>
              </a:ext>
            </a:extLst>
          </a:blip>
          <a:srcRect l="7768" r="14621"/>
          <a:stretch/>
        </p:blipFill>
        <p:spPr>
          <a:xfrm rot="5400000">
            <a:off x="2653633" y="-2653633"/>
            <a:ext cx="6883144" cy="12190414"/>
          </a:xfrm>
          <a:prstGeom prst="rect">
            <a:avLst/>
          </a:prstGeom>
        </p:spPr>
      </p:pic>
      <p:sp>
        <p:nvSpPr>
          <p:cNvPr id="12" name="Rectangle 11"/>
          <p:cNvSpPr/>
          <p:nvPr/>
        </p:nvSpPr>
        <p:spPr>
          <a:xfrm>
            <a:off x="3386226" y="1325640"/>
            <a:ext cx="7923768" cy="3861694"/>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2540" y="4069475"/>
            <a:ext cx="897350" cy="914612"/>
          </a:xfrm>
          <a:prstGeom prst="rect">
            <a:avLst/>
          </a:prstGeom>
        </p:spPr>
      </p:pic>
      <p:sp>
        <p:nvSpPr>
          <p:cNvPr id="14" name="Rectangle 4"/>
          <p:cNvSpPr>
            <a:spLocks noChangeArrowheads="1"/>
          </p:cNvSpPr>
          <p:nvPr/>
        </p:nvSpPr>
        <p:spPr bwMode="auto">
          <a:xfrm>
            <a:off x="3690986" y="1644097"/>
            <a:ext cx="7619008" cy="3200147"/>
          </a:xfrm>
          <a:prstGeom prst="rect">
            <a:avLst/>
          </a:prstGeom>
          <a:noFill/>
          <a:ln w="9525">
            <a:noFill/>
            <a:miter lim="800000"/>
            <a:headEnd/>
            <a:tailEnd/>
          </a:ln>
          <a:effectLst/>
        </p:spPr>
        <p:txBody>
          <a:bodyPr wrap="square" lIns="121898" tIns="60948" rIns="121898" bIns="60948" numCol="1" spcCol="243795" anchor="ctr">
            <a:spAutoFit/>
          </a:bodyPr>
          <a:lstStyle/>
          <a:p>
            <a:endParaRPr lang="en-US" sz="3700" dirty="0">
              <a:solidFill>
                <a:schemeClr val="tx1">
                  <a:lumMod val="75000"/>
                  <a:lumOff val="25000"/>
                </a:schemeClr>
              </a:solidFill>
            </a:endParaRPr>
          </a:p>
          <a:p>
            <a:r>
              <a:rPr lang="en-US" sz="3200" dirty="0">
                <a:solidFill>
                  <a:schemeClr val="tx1">
                    <a:lumMod val="75000"/>
                    <a:lumOff val="25000"/>
                  </a:schemeClr>
                </a:solidFill>
              </a:rPr>
              <a:t>Cooledge</a:t>
            </a:r>
            <a:endParaRPr lang="en-US" sz="3200" baseline="30000" dirty="0">
              <a:solidFill>
                <a:schemeClr val="tx1">
                  <a:lumMod val="75000"/>
                  <a:lumOff val="25000"/>
                </a:schemeClr>
              </a:solidFill>
            </a:endParaRPr>
          </a:p>
          <a:p>
            <a:pPr>
              <a:lnSpc>
                <a:spcPct val="140000"/>
              </a:lnSpc>
            </a:pPr>
            <a:r>
              <a:rPr lang="en-US" sz="2700" baseline="30000" dirty="0">
                <a:solidFill>
                  <a:schemeClr val="tx1">
                    <a:lumMod val="75000"/>
                    <a:lumOff val="25000"/>
                  </a:schemeClr>
                </a:solidFill>
              </a:rPr>
              <a:t>404190206</a:t>
            </a:r>
          </a:p>
          <a:p>
            <a:r>
              <a:rPr lang="en-US" sz="2400" dirty="0">
                <a:solidFill>
                  <a:schemeClr val="tx1">
                    <a:lumMod val="75000"/>
                    <a:lumOff val="25000"/>
                  </a:schemeClr>
                </a:solidFill>
              </a:rPr>
              <a:t>Luminous Surfaces in Architecture</a:t>
            </a:r>
            <a:endParaRPr lang="en-US" sz="2400" baseline="30000" dirty="0">
              <a:solidFill>
                <a:schemeClr val="tx1">
                  <a:lumMod val="75000"/>
                  <a:lumOff val="25000"/>
                </a:schemeClr>
              </a:solidFill>
            </a:endParaRPr>
          </a:p>
          <a:p>
            <a:pPr>
              <a:lnSpc>
                <a:spcPct val="140000"/>
              </a:lnSpc>
            </a:pPr>
            <a:r>
              <a:rPr lang="en-US" sz="2700" baseline="30000" dirty="0">
                <a:solidFill>
                  <a:schemeClr val="tx1">
                    <a:lumMod val="75000"/>
                    <a:lumOff val="25000"/>
                  </a:schemeClr>
                </a:solidFill>
              </a:rPr>
              <a:t>Cool 300</a:t>
            </a:r>
          </a:p>
          <a:p>
            <a:pPr>
              <a:lnSpc>
                <a:spcPct val="140000"/>
              </a:lnSpc>
            </a:pPr>
            <a:r>
              <a:rPr lang="en-US" sz="2100" baseline="30000" dirty="0">
                <a:solidFill>
                  <a:schemeClr val="tx1">
                    <a:lumMod val="75000"/>
                    <a:lumOff val="25000"/>
                  </a:schemeClr>
                </a:solidFill>
              </a:rPr>
              <a:t>LU/HSW Credit = 1 hour</a:t>
            </a:r>
          </a:p>
          <a:p>
            <a:pPr>
              <a:lnSpc>
                <a:spcPct val="140000"/>
              </a:lnSpc>
            </a:pPr>
            <a:r>
              <a:rPr lang="en-US" sz="2100" baseline="30000" dirty="0">
                <a:solidFill>
                  <a:schemeClr val="tx1">
                    <a:lumMod val="75000"/>
                    <a:lumOff val="25000"/>
                  </a:schemeClr>
                </a:solidFill>
                <a:latin typeface="+mn-lt"/>
              </a:rPr>
              <a:t>Presented by </a:t>
            </a:r>
            <a:r>
              <a:rPr lang="en-US" sz="2100" baseline="30000" dirty="0">
                <a:solidFill>
                  <a:srgbClr val="0066FF"/>
                </a:solidFill>
                <a:latin typeface="+mn-lt"/>
              </a:rPr>
              <a:t>Your Name Here</a:t>
            </a:r>
          </a:p>
          <a:p>
            <a:pPr>
              <a:lnSpc>
                <a:spcPct val="140000"/>
              </a:lnSpc>
            </a:pPr>
            <a:r>
              <a:rPr lang="en-US" sz="2100" baseline="30000" dirty="0">
                <a:solidFill>
                  <a:schemeClr val="tx1">
                    <a:lumMod val="75000"/>
                    <a:lumOff val="25000"/>
                  </a:schemeClr>
                </a:solidFill>
                <a:latin typeface="+mn-lt"/>
                <a:cs typeface="65 Helvetica Medium"/>
              </a:rPr>
              <a:t>Date: July 25, 2019</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1122393"/>
            <a:ext cx="3894160" cy="203247"/>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5187334"/>
            <a:ext cx="3894160" cy="203247"/>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92680" y="1545062"/>
            <a:ext cx="814143" cy="898439"/>
          </a:xfrm>
          <a:prstGeom prst="rect">
            <a:avLst/>
          </a:prstGeom>
        </p:spPr>
      </p:pic>
    </p:spTree>
    <p:extLst>
      <p:ext uri="{BB962C8B-B14F-4D97-AF65-F5344CB8AC3E}">
        <p14:creationId xmlns:p14="http://schemas.microsoft.com/office/powerpoint/2010/main" val="140083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What’s Different About a Luminous Surface?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12" name="Group 11"/>
          <p:cNvGrpSpPr>
            <a:grpSpLocks noChangeAspect="1"/>
          </p:cNvGrpSpPr>
          <p:nvPr/>
        </p:nvGrpSpPr>
        <p:grpSpPr>
          <a:xfrm>
            <a:off x="9752806" y="1171301"/>
            <a:ext cx="1440000" cy="1440000"/>
            <a:chOff x="806679" y="1539267"/>
            <a:chExt cx="2484600" cy="2484600"/>
          </a:xfrm>
        </p:grpSpPr>
        <p:sp>
          <p:nvSpPr>
            <p:cNvPr id="13" name="Oval 12"/>
            <p:cNvSpPr/>
            <p:nvPr/>
          </p:nvSpPr>
          <p:spPr>
            <a:xfrm>
              <a:off x="806679" y="1539267"/>
              <a:ext cx="2484600" cy="2484600"/>
            </a:xfrm>
            <a:prstGeom prst="ellipse">
              <a:avLst/>
            </a:prstGeom>
            <a:solidFill>
              <a:srgbClr val="DBD8E1">
                <a:alpha val="49804"/>
              </a:srgbClr>
            </a:solidFill>
            <a:ln w="25400" cap="flat" cmpd="sng" algn="ctr">
              <a:solidFill>
                <a:srgbClr val="FFFFFF">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tx1"/>
            </a:fontRef>
          </p:style>
          <p:txBody>
            <a:bodyPr/>
            <a:lstStyle/>
            <a:p>
              <a:endParaRPr lang="en-CA"/>
            </a:p>
          </p:txBody>
        </p:sp>
        <p:sp>
          <p:nvSpPr>
            <p:cNvPr id="14" name="Oval 4"/>
            <p:cNvSpPr/>
            <p:nvPr/>
          </p:nvSpPr>
          <p:spPr>
            <a:xfrm>
              <a:off x="1303599" y="2151436"/>
              <a:ext cx="1490760" cy="136653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CA" sz="14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Biological</a:t>
              </a:r>
            </a:p>
          </p:txBody>
        </p:sp>
      </p:grpSp>
      <p:sp>
        <p:nvSpPr>
          <p:cNvPr id="33" name="TextBox 32"/>
          <p:cNvSpPr txBox="1"/>
          <p:nvPr/>
        </p:nvSpPr>
        <p:spPr>
          <a:xfrm>
            <a:off x="4459578" y="4108256"/>
            <a:ext cx="7423938" cy="2215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indent="-285750" fontAlgn="auto" hangingPunct="0">
              <a:spcBef>
                <a:spcPts val="0"/>
              </a:spcBef>
              <a:spcAft>
                <a:spcPts val="600"/>
              </a:spcAft>
              <a:buFont typeface="Arial" panose="020B0604020202020204" pitchFamily="34" charset="0"/>
              <a:buChar char="•"/>
            </a:pPr>
            <a:r>
              <a:rPr lang="en-CA" dirty="0">
                <a:solidFill>
                  <a:schemeClr val="tx1">
                    <a:lumMod val="75000"/>
                    <a:lumOff val="25000"/>
                  </a:schemeClr>
                </a:solidFill>
              </a:rPr>
              <a:t>For most of human history, we lived outdoors under a large luminous surface …the sky</a:t>
            </a:r>
          </a:p>
          <a:p>
            <a:pPr marL="285750" indent="-285750" fontAlgn="auto" hangingPunct="0">
              <a:spcBef>
                <a:spcPts val="0"/>
              </a:spcBef>
              <a:spcAft>
                <a:spcPts val="600"/>
              </a:spcAft>
              <a:buFont typeface="Arial" panose="020B0604020202020204" pitchFamily="34" charset="0"/>
              <a:buChar char="•"/>
            </a:pPr>
            <a:r>
              <a:rPr lang="en-CA" dirty="0">
                <a:solidFill>
                  <a:schemeClr val="tx1">
                    <a:lumMod val="75000"/>
                    <a:lumOff val="25000"/>
                  </a:schemeClr>
                </a:solidFill>
              </a:rPr>
              <a:t>Our eyes are optimized for this type of illumination</a:t>
            </a:r>
          </a:p>
          <a:p>
            <a:pPr marL="895320" lvl="1" indent="-285750" fontAlgn="auto" hangingPunct="0">
              <a:spcBef>
                <a:spcPts val="0"/>
              </a:spcBef>
              <a:spcAft>
                <a:spcPts val="600"/>
              </a:spcAft>
              <a:buFont typeface="Arial" panose="020B0604020202020204" pitchFamily="34" charset="0"/>
              <a:buChar char="•"/>
            </a:pPr>
            <a:r>
              <a:rPr lang="en-CA" sz="1600" dirty="0" err="1">
                <a:solidFill>
                  <a:schemeClr val="tx1">
                    <a:lumMod val="75000"/>
                    <a:lumOff val="25000"/>
                  </a:schemeClr>
                </a:solidFill>
              </a:rPr>
              <a:t>ipRGC</a:t>
            </a:r>
            <a:r>
              <a:rPr lang="en-CA" sz="1600" dirty="0">
                <a:solidFill>
                  <a:schemeClr val="tx1">
                    <a:lumMod val="75000"/>
                    <a:lumOff val="25000"/>
                  </a:schemeClr>
                </a:solidFill>
              </a:rPr>
              <a:t> receptors in the human eye largely responsible for the health benefits of light are widely distributed and located in the lower eye</a:t>
            </a:r>
          </a:p>
          <a:p>
            <a:pPr marL="895320" lvl="1" indent="-285750" fontAlgn="auto" hangingPunct="0">
              <a:spcBef>
                <a:spcPts val="0"/>
              </a:spcBef>
              <a:spcAft>
                <a:spcPts val="600"/>
              </a:spcAft>
              <a:buFont typeface="Arial" panose="020B0604020202020204" pitchFamily="34" charset="0"/>
              <a:buChar char="•"/>
            </a:pPr>
            <a:r>
              <a:rPr lang="en-CA" sz="1600" dirty="0">
                <a:solidFill>
                  <a:schemeClr val="tx1">
                    <a:lumMod val="75000"/>
                    <a:lumOff val="25000"/>
                  </a:schemeClr>
                </a:solidFill>
              </a:rPr>
              <a:t>For this reason, they respond better to large luminous surfaces – especially located above (</a:t>
            </a:r>
            <a:r>
              <a:rPr lang="en-CA" sz="1600" dirty="0" err="1">
                <a:solidFill>
                  <a:schemeClr val="tx1">
                    <a:lumMod val="75000"/>
                    <a:lumOff val="25000"/>
                  </a:schemeClr>
                </a:solidFill>
              </a:rPr>
              <a:t>eg</a:t>
            </a:r>
            <a:r>
              <a:rPr lang="en-CA" sz="1600" dirty="0">
                <a:solidFill>
                  <a:schemeClr val="tx1">
                    <a:lumMod val="75000"/>
                    <a:lumOff val="25000"/>
                  </a:schemeClr>
                </a:solidFill>
              </a:rPr>
              <a:t>. luminous ceilings)</a:t>
            </a:r>
          </a:p>
        </p:txBody>
      </p:sp>
      <p:pic>
        <p:nvPicPr>
          <p:cNvPr id="3" name="Picture 2">
            <a:extLst>
              <a:ext uri="{FF2B5EF4-FFF2-40B4-BE49-F238E27FC236}">
                <a16:creationId xmlns:a16="http://schemas.microsoft.com/office/drawing/2014/main" id="{AB8E9004-A835-46FF-B51C-51A8F55A920B}"/>
              </a:ext>
            </a:extLst>
          </p:cNvPr>
          <p:cNvPicPr>
            <a:picLocks noChangeAspect="1"/>
          </p:cNvPicPr>
          <p:nvPr/>
        </p:nvPicPr>
        <p:blipFill>
          <a:blip r:embed="rId3"/>
          <a:stretch>
            <a:fillRect/>
          </a:stretch>
        </p:blipFill>
        <p:spPr>
          <a:xfrm>
            <a:off x="1294606" y="3805000"/>
            <a:ext cx="2954183" cy="2822503"/>
          </a:xfrm>
          <a:prstGeom prst="rect">
            <a:avLst/>
          </a:prstGeom>
        </p:spPr>
      </p:pic>
      <p:pic>
        <p:nvPicPr>
          <p:cNvPr id="4" name="Picture 3">
            <a:extLst>
              <a:ext uri="{FF2B5EF4-FFF2-40B4-BE49-F238E27FC236}">
                <a16:creationId xmlns:a16="http://schemas.microsoft.com/office/drawing/2014/main" id="{A3BCFA07-505C-4E80-8E3B-824DC89D87DA}"/>
              </a:ext>
            </a:extLst>
          </p:cNvPr>
          <p:cNvPicPr>
            <a:picLocks noChangeAspect="1"/>
          </p:cNvPicPr>
          <p:nvPr/>
        </p:nvPicPr>
        <p:blipFill>
          <a:blip r:embed="rId4"/>
          <a:stretch>
            <a:fillRect/>
          </a:stretch>
        </p:blipFill>
        <p:spPr>
          <a:xfrm>
            <a:off x="304760" y="770501"/>
            <a:ext cx="8309637" cy="2659271"/>
          </a:xfrm>
          <a:prstGeom prst="rect">
            <a:avLst/>
          </a:prstGeom>
        </p:spPr>
      </p:pic>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281007" y="176277"/>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How You Feel Can Depend on the Illumination You Experience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6" name="Group 5"/>
          <p:cNvGrpSpPr>
            <a:grpSpLocks noChangeAspect="1"/>
          </p:cNvGrpSpPr>
          <p:nvPr/>
        </p:nvGrpSpPr>
        <p:grpSpPr>
          <a:xfrm>
            <a:off x="10591006" y="5374923"/>
            <a:ext cx="1336998" cy="1336998"/>
            <a:chOff x="2534586" y="1604637"/>
            <a:chExt cx="2484600" cy="2484600"/>
          </a:xfrm>
        </p:grpSpPr>
        <p:sp>
          <p:nvSpPr>
            <p:cNvPr id="7" name="Oval 6"/>
            <p:cNvSpPr/>
            <p:nvPr/>
          </p:nvSpPr>
          <p:spPr>
            <a:xfrm>
              <a:off x="2534586" y="1604637"/>
              <a:ext cx="2484600" cy="2484600"/>
            </a:xfrm>
            <a:prstGeom prst="ellipse">
              <a:avLst/>
            </a:prstGeom>
            <a:solidFill>
              <a:srgbClr val="A5E6C1">
                <a:alpha val="49804"/>
              </a:srgbClr>
            </a:solidFill>
            <a:ln w="25400" cap="flat" cmpd="sng" algn="ctr">
              <a:solidFill>
                <a:srgbClr val="FFFFFF">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tx1"/>
            </a:fontRef>
          </p:style>
          <p:txBody>
            <a:bodyPr/>
            <a:lstStyle/>
            <a:p>
              <a:endParaRPr lang="en-CA"/>
            </a:p>
          </p:txBody>
        </p:sp>
        <p:sp>
          <p:nvSpPr>
            <p:cNvPr id="8" name="Oval 4"/>
            <p:cNvSpPr/>
            <p:nvPr/>
          </p:nvSpPr>
          <p:spPr>
            <a:xfrm>
              <a:off x="3053033" y="2465936"/>
              <a:ext cx="1490760" cy="762001"/>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CA" sz="14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Emotional</a:t>
              </a:r>
            </a:p>
          </p:txBody>
        </p:sp>
      </p:grpSp>
      <p:pic>
        <p:nvPicPr>
          <p:cNvPr id="2056" name="Picture 8" descr="https://www.glumac.com/content/uploads/2016/05/Circadian-sun-progression-RGB.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642612"/>
            <a:ext cx="12185958" cy="45727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60972" y="5373274"/>
            <a:ext cx="10430034" cy="13234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600"/>
              </a:spcAft>
              <a:buClrTx/>
              <a:buSzTx/>
              <a:buFontTx/>
              <a:buNone/>
              <a:tabLst/>
            </a:pPr>
            <a:r>
              <a:rPr kumimoji="0" lang="en-CA" sz="1600" b="1" i="0" u="none" strike="noStrike" cap="none" spc="0" normalizeH="0" baseline="0" dirty="0">
                <a:ln>
                  <a:noFill/>
                </a:ln>
                <a:solidFill>
                  <a:schemeClr val="tx1">
                    <a:lumMod val="75000"/>
                    <a:lumOff val="25000"/>
                  </a:schemeClr>
                </a:solidFill>
                <a:effectLst/>
                <a:uFillTx/>
                <a:sym typeface="Proxima Nova Light"/>
              </a:rPr>
              <a:t>CONTROL</a:t>
            </a:r>
          </a:p>
          <a:p>
            <a:pPr marL="0" marR="0" indent="0" algn="l" defTabSz="914400" rtl="0" fontAlgn="auto" latinLnBrk="0" hangingPunct="0">
              <a:lnSpc>
                <a:spcPct val="100000"/>
              </a:lnSpc>
              <a:spcBef>
                <a:spcPts val="0"/>
              </a:spcBef>
              <a:spcAft>
                <a:spcPts val="600"/>
              </a:spcAft>
              <a:buClrTx/>
              <a:buSzTx/>
              <a:buFontTx/>
              <a:buNone/>
              <a:tabLst/>
            </a:pPr>
            <a:r>
              <a:rPr lang="en-CA" sz="1600" dirty="0">
                <a:solidFill>
                  <a:schemeClr val="tx1">
                    <a:lumMod val="75000"/>
                    <a:lumOff val="25000"/>
                  </a:schemeClr>
                </a:solidFill>
              </a:rPr>
              <a:t>Controlling the environment by adjusting the lighting is the most important aspect of delivering emotional benefits </a:t>
            </a:r>
          </a:p>
          <a:p>
            <a:pPr marL="781020" lvl="2" indent="-171450">
              <a:spcAft>
                <a:spcPts val="600"/>
              </a:spcAft>
              <a:buFont typeface="Arial" panose="020B0604020202020204" pitchFamily="34" charset="0"/>
              <a:buChar char="•"/>
            </a:pPr>
            <a:r>
              <a:rPr lang="en-CA" sz="1400" dirty="0">
                <a:solidFill>
                  <a:schemeClr val="tx1">
                    <a:lumMod val="75000"/>
                    <a:lumOff val="25000"/>
                  </a:schemeClr>
                </a:solidFill>
              </a:rPr>
              <a:t>Dimming – control over the intensity of illumination</a:t>
            </a:r>
          </a:p>
          <a:p>
            <a:pPr marL="781020" lvl="2" indent="-171450">
              <a:spcAft>
                <a:spcPts val="600"/>
              </a:spcAft>
              <a:buFont typeface="Arial" panose="020B0604020202020204" pitchFamily="34" charset="0"/>
              <a:buChar char="•"/>
            </a:pPr>
            <a:r>
              <a:rPr kumimoji="0" lang="en-CA" sz="1400" b="0" i="0" u="none" strike="noStrike" cap="none" spc="0" normalizeH="0" baseline="0" dirty="0">
                <a:ln>
                  <a:noFill/>
                </a:ln>
                <a:solidFill>
                  <a:schemeClr val="tx1">
                    <a:lumMod val="75000"/>
                    <a:lumOff val="25000"/>
                  </a:schemeClr>
                </a:solidFill>
                <a:effectLst/>
                <a:uFillTx/>
                <a:sym typeface="Proxima Nova Light"/>
              </a:rPr>
              <a:t>Tunable</a:t>
            </a:r>
            <a:r>
              <a:rPr kumimoji="0" lang="en-CA" sz="1400" b="0" i="0" u="none" strike="noStrike" cap="none" spc="0" normalizeH="0" dirty="0">
                <a:ln>
                  <a:noFill/>
                </a:ln>
                <a:solidFill>
                  <a:schemeClr val="tx1">
                    <a:lumMod val="75000"/>
                    <a:lumOff val="25000"/>
                  </a:schemeClr>
                </a:solidFill>
                <a:effectLst/>
                <a:uFillTx/>
                <a:sym typeface="Proxima Nova Light"/>
              </a:rPr>
              <a:t> White – control over the color temperature of the light </a:t>
            </a:r>
            <a:endParaRPr lang="en-CA" sz="1400" dirty="0">
              <a:solidFill>
                <a:schemeClr val="tx1">
                  <a:lumMod val="75000"/>
                  <a:lumOff val="25000"/>
                </a:schemeClr>
              </a:solidFill>
            </a:endParaRPr>
          </a:p>
        </p:txBody>
      </p:sp>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54A2700-4B84-47DC-BCEE-E826960E69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8789"/>
          <a:stretch/>
        </p:blipFill>
        <p:spPr>
          <a:xfrm>
            <a:off x="5444727" y="770502"/>
            <a:ext cx="5699729" cy="6089077"/>
          </a:xfrm>
          <a:prstGeom prst="rect">
            <a:avLst/>
          </a:prstGeom>
        </p:spPr>
      </p:pic>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Luminous Surfaces Light the Way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444278" y="2743994"/>
            <a:ext cx="4431727" cy="11541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300"/>
              </a:spcAft>
              <a:buClrTx/>
              <a:buSzTx/>
              <a:buFontTx/>
              <a:buNone/>
              <a:tabLst/>
            </a:pPr>
            <a:r>
              <a:rPr kumimoji="0" lang="en-CA" sz="1600" b="1" i="0" u="none" strike="noStrike" cap="none" spc="0" normalizeH="0" baseline="0" dirty="0">
                <a:ln>
                  <a:noFill/>
                </a:ln>
                <a:solidFill>
                  <a:schemeClr val="tx1">
                    <a:lumMod val="75000"/>
                    <a:lumOff val="25000"/>
                  </a:schemeClr>
                </a:solidFill>
                <a:effectLst/>
                <a:uFillTx/>
                <a:sym typeface="Proxima Nova Light"/>
              </a:rPr>
              <a:t>SURFACE AREA</a:t>
            </a:r>
          </a:p>
          <a:p>
            <a:pPr marL="171450" marR="0" indent="-171450" algn="l" defTabSz="914400" rtl="0" fontAlgn="auto" latinLnBrk="0" hangingPunct="0">
              <a:lnSpc>
                <a:spcPct val="100000"/>
              </a:lnSpc>
              <a:spcBef>
                <a:spcPts val="0"/>
              </a:spcBef>
              <a:spcAft>
                <a:spcPts val="300"/>
              </a:spcAft>
              <a:buClrTx/>
              <a:buSzTx/>
              <a:buFont typeface="Arial" panose="020B0604020202020204" pitchFamily="34" charset="0"/>
              <a:buChar char="•"/>
              <a:tabLst/>
            </a:pPr>
            <a:r>
              <a:rPr lang="en-CA" sz="1600" dirty="0">
                <a:solidFill>
                  <a:schemeClr val="tx1">
                    <a:lumMod val="75000"/>
                    <a:lumOff val="25000"/>
                  </a:schemeClr>
                </a:solidFill>
              </a:rPr>
              <a:t>Luminous surfaces offer the optimal way to deliver the physiological benefits of light, if other attributes are present</a:t>
            </a:r>
          </a:p>
        </p:txBody>
      </p:sp>
      <p:sp>
        <p:nvSpPr>
          <p:cNvPr id="7" name="TextBox 6"/>
          <p:cNvSpPr txBox="1"/>
          <p:nvPr/>
        </p:nvSpPr>
        <p:spPr>
          <a:xfrm>
            <a:off x="454843" y="4496594"/>
            <a:ext cx="4405340" cy="11541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300"/>
              </a:spcAft>
              <a:buClrTx/>
              <a:buSzTx/>
              <a:buFontTx/>
              <a:buNone/>
              <a:tabLst/>
            </a:pPr>
            <a:r>
              <a:rPr kumimoji="0" lang="en-CA" sz="1600" b="1" i="0" u="none" strike="noStrike" cap="none" spc="0" normalizeH="0" baseline="0" dirty="0">
                <a:ln>
                  <a:noFill/>
                </a:ln>
                <a:solidFill>
                  <a:schemeClr val="tx1">
                    <a:lumMod val="75000"/>
                    <a:lumOff val="25000"/>
                  </a:schemeClr>
                </a:solidFill>
                <a:effectLst/>
                <a:uFillTx/>
                <a:sym typeface="Proxima Nova Light"/>
              </a:rPr>
              <a:t>CONTROL</a:t>
            </a:r>
          </a:p>
          <a:p>
            <a:pPr marL="171450" marR="0" indent="-171450" algn="l" defTabSz="914400" rtl="0" fontAlgn="auto" latinLnBrk="0" hangingPunct="0">
              <a:lnSpc>
                <a:spcPct val="100000"/>
              </a:lnSpc>
              <a:spcBef>
                <a:spcPts val="0"/>
              </a:spcBef>
              <a:spcAft>
                <a:spcPts val="300"/>
              </a:spcAft>
              <a:buClrTx/>
              <a:buSzTx/>
              <a:buFont typeface="Arial" panose="020B0604020202020204" pitchFamily="34" charset="0"/>
              <a:buChar char="•"/>
              <a:tabLst/>
            </a:pPr>
            <a:r>
              <a:rPr lang="en-CA" sz="1600" dirty="0">
                <a:solidFill>
                  <a:schemeClr val="tx1">
                    <a:lumMod val="75000"/>
                    <a:lumOff val="25000"/>
                  </a:schemeClr>
                </a:solidFill>
              </a:rPr>
              <a:t>Flicker free dimming and color temperature control means light is adaptable to user needs, enhancing well being</a:t>
            </a:r>
          </a:p>
        </p:txBody>
      </p:sp>
      <p:sp>
        <p:nvSpPr>
          <p:cNvPr id="8" name="TextBox 7"/>
          <p:cNvSpPr txBox="1"/>
          <p:nvPr/>
        </p:nvSpPr>
        <p:spPr>
          <a:xfrm>
            <a:off x="486536" y="1067594"/>
            <a:ext cx="4464633" cy="11541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300"/>
              </a:spcAft>
              <a:buClrTx/>
              <a:buSzTx/>
              <a:buFontTx/>
              <a:buNone/>
              <a:tabLst/>
            </a:pPr>
            <a:r>
              <a:rPr kumimoji="0" lang="en-CA" sz="1600" b="1" i="0" u="none" strike="noStrike" cap="none" spc="0" normalizeH="0" baseline="0" dirty="0">
                <a:ln>
                  <a:noFill/>
                </a:ln>
                <a:solidFill>
                  <a:schemeClr val="tx1">
                    <a:lumMod val="75000"/>
                    <a:lumOff val="25000"/>
                  </a:schemeClr>
                </a:solidFill>
                <a:effectLst/>
                <a:uFillTx/>
                <a:sym typeface="Proxima Nova Light"/>
              </a:rPr>
              <a:t>QUALITY ILLUMINATION</a:t>
            </a:r>
          </a:p>
          <a:p>
            <a:pPr marL="171450" marR="0" indent="-171450" algn="l" defTabSz="914400" rtl="0" fontAlgn="auto" latinLnBrk="0" hangingPunct="0">
              <a:lnSpc>
                <a:spcPct val="100000"/>
              </a:lnSpc>
              <a:spcBef>
                <a:spcPts val="0"/>
              </a:spcBef>
              <a:spcAft>
                <a:spcPts val="300"/>
              </a:spcAft>
              <a:buClrTx/>
              <a:buSzTx/>
              <a:buFont typeface="Arial" panose="020B0604020202020204" pitchFamily="34" charset="0"/>
              <a:buChar char="•"/>
              <a:tabLst/>
            </a:pPr>
            <a:r>
              <a:rPr lang="en-CA" sz="1600" dirty="0">
                <a:solidFill>
                  <a:schemeClr val="tx1">
                    <a:lumMod val="75000"/>
                    <a:lumOff val="25000"/>
                  </a:schemeClr>
                </a:solidFill>
              </a:rPr>
              <a:t>Luminous surfaces may improve visual comfort, as long as all of the requirements for quality illumination are present</a:t>
            </a:r>
          </a:p>
        </p:txBody>
      </p:sp>
      <p:graphicFrame>
        <p:nvGraphicFramePr>
          <p:cNvPr id="9" name="Diagram 8"/>
          <p:cNvGraphicFramePr>
            <a:graphicFrameLocks noChangeAspect="1"/>
          </p:cNvGraphicFramePr>
          <p:nvPr>
            <p:extLst>
              <p:ext uri="{D42A27DB-BD31-4B8C-83A1-F6EECF244321}">
                <p14:modId xmlns:p14="http://schemas.microsoft.com/office/powerpoint/2010/main" val="1058488307"/>
              </p:ext>
            </p:extLst>
          </p:nvPr>
        </p:nvGraphicFramePr>
        <p:xfrm>
          <a:off x="6247606" y="1143794"/>
          <a:ext cx="3956844" cy="28443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21220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585" y="1"/>
            <a:ext cx="12192001" cy="6859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424451" y="5803184"/>
            <a:ext cx="3658077" cy="584910"/>
          </a:xfrm>
          <a:prstGeom prst="rect">
            <a:avLst/>
          </a:prstGeom>
        </p:spPr>
        <p:txBody>
          <a:bodyPr wrap="square" lIns="91484" tIns="45743" rIns="91484" bIns="45743">
            <a:spAutoFit/>
          </a:bodyPr>
          <a:lstStyle/>
          <a:p>
            <a:r>
              <a:rPr lang="en-US" sz="1600" dirty="0">
                <a:solidFill>
                  <a:schemeClr val="bg1"/>
                </a:solidFill>
                <a:latin typeface="Helvetica Light"/>
                <a:ea typeface="Verdana" panose="020B0604030504040204" pitchFamily="34" charset="0"/>
                <a:cs typeface="Verdana" panose="020B0604030504040204" pitchFamily="34" charset="0"/>
              </a:rPr>
              <a:t>“Just think, that a man can claim a slice of the sun.” – Louis Kahn</a:t>
            </a:r>
          </a:p>
        </p:txBody>
      </p:sp>
      <p:sp>
        <p:nvSpPr>
          <p:cNvPr id="5" name="Rectangle 4"/>
          <p:cNvSpPr/>
          <p:nvPr/>
        </p:nvSpPr>
        <p:spPr>
          <a:xfrm>
            <a:off x="-1585" y="6572706"/>
            <a:ext cx="1017453" cy="215555"/>
          </a:xfrm>
          <a:prstGeom prst="rect">
            <a:avLst/>
          </a:prstGeom>
        </p:spPr>
        <p:txBody>
          <a:bodyPr wrap="square" lIns="91484" tIns="45743" rIns="91484" bIns="45743">
            <a:spAutoFit/>
          </a:bodyPr>
          <a:lstStyle/>
          <a:p>
            <a:r>
              <a:rPr lang="en-US" sz="800" i="1" dirty="0">
                <a:solidFill>
                  <a:schemeClr val="bg1"/>
                </a:solidFill>
                <a:latin typeface="+mn-lt"/>
                <a:ea typeface="Verdana" panose="020B0604030504040204" pitchFamily="34" charset="0"/>
                <a:cs typeface="Verdana" panose="020B0604030504040204" pitchFamily="34" charset="0"/>
              </a:rPr>
              <a:t>Getty Images</a:t>
            </a:r>
          </a:p>
        </p:txBody>
      </p:sp>
    </p:spTree>
    <p:extLst>
      <p:ext uri="{BB962C8B-B14F-4D97-AF65-F5344CB8AC3E}">
        <p14:creationId xmlns:p14="http://schemas.microsoft.com/office/powerpoint/2010/main" val="3059476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imgur.com/itzzcdm.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0"/>
            <a:ext cx="121792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 y="6605062"/>
            <a:ext cx="4418806" cy="215444"/>
          </a:xfrm>
          <a:prstGeom prst="rect">
            <a:avLst/>
          </a:prstGeom>
        </p:spPr>
        <p:txBody>
          <a:bodyPr wrap="square">
            <a:spAutoFit/>
          </a:bodyPr>
          <a:lstStyle/>
          <a:p>
            <a:pPr fontAlgn="auto" hangingPunct="0">
              <a:spcBef>
                <a:spcPts val="0"/>
              </a:spcBef>
              <a:spcAft>
                <a:spcPts val="0"/>
              </a:spcAft>
            </a:pPr>
            <a:r>
              <a:rPr lang="en-US" sz="800" i="1" kern="0" dirty="0">
                <a:solidFill>
                  <a:srgbClr val="FFFFFF"/>
                </a:solidFill>
                <a:latin typeface="+mn-lt"/>
                <a:sym typeface="Proxima Nova Light"/>
              </a:rPr>
              <a:t>http://wqhdwall.blogspot.com/2015/01/the-most-beautiful-medieval-stained.html</a:t>
            </a:r>
          </a:p>
        </p:txBody>
      </p:sp>
    </p:spTree>
    <p:extLst>
      <p:ext uri="{BB962C8B-B14F-4D97-AF65-F5344CB8AC3E}">
        <p14:creationId xmlns:p14="http://schemas.microsoft.com/office/powerpoint/2010/main" val="74139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Luminous Surfaces In Architecture Circa 1937</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rotWithShape="1">
          <a:blip r:embed="rId3"/>
          <a:srcRect l="9292"/>
          <a:stretch/>
        </p:blipFill>
        <p:spPr>
          <a:xfrm>
            <a:off x="482369" y="1091488"/>
            <a:ext cx="5993717" cy="1570133"/>
          </a:xfrm>
          <a:prstGeom prst="rect">
            <a:avLst/>
          </a:prstGeom>
        </p:spPr>
      </p:pic>
      <p:pic>
        <p:nvPicPr>
          <p:cNvPr id="5" name="Picture 4"/>
          <p:cNvPicPr>
            <a:picLocks noChangeAspect="1"/>
          </p:cNvPicPr>
          <p:nvPr/>
        </p:nvPicPr>
        <p:blipFill>
          <a:blip r:embed="rId4"/>
          <a:stretch>
            <a:fillRect/>
          </a:stretch>
        </p:blipFill>
        <p:spPr>
          <a:xfrm>
            <a:off x="50106" y="2877389"/>
            <a:ext cx="6383368" cy="3410852"/>
          </a:xfrm>
          <a:prstGeom prst="rect">
            <a:avLst/>
          </a:prstGeom>
        </p:spPr>
      </p:pic>
      <p:pic>
        <p:nvPicPr>
          <p:cNvPr id="6" name="Picture 5"/>
          <p:cNvPicPr>
            <a:picLocks noChangeAspect="1"/>
          </p:cNvPicPr>
          <p:nvPr/>
        </p:nvPicPr>
        <p:blipFill>
          <a:blip r:embed="rId5"/>
          <a:stretch>
            <a:fillRect/>
          </a:stretch>
        </p:blipFill>
        <p:spPr>
          <a:xfrm>
            <a:off x="6247605" y="2104649"/>
            <a:ext cx="5705705" cy="1963271"/>
          </a:xfrm>
          <a:prstGeom prst="rect">
            <a:avLst/>
          </a:prstGeom>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80207" y="232085"/>
            <a:ext cx="11548498"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Ambient Luminescence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914400"/>
            <a:ext cx="4809398" cy="5334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333206" y="914400"/>
            <a:ext cx="6092825" cy="2308324"/>
          </a:xfrm>
          <a:prstGeom prst="rect">
            <a:avLst/>
          </a:prstGeom>
        </p:spPr>
        <p:txBody>
          <a:bodyPr>
            <a:spAutoFit/>
          </a:bodyPr>
          <a:lstStyle/>
          <a:p>
            <a:r>
              <a:rPr lang="en-CA" sz="2400" dirty="0">
                <a:latin typeface="Bell MT" panose="02020503060305020303" pitchFamily="18" charset="0"/>
              </a:rPr>
              <a:t>" Ambient luminescence produces </a:t>
            </a:r>
            <a:r>
              <a:rPr lang="en-CA" sz="2400" dirty="0" err="1">
                <a:latin typeface="Bell MT" panose="02020503060305020303" pitchFamily="18" charset="0"/>
              </a:rPr>
              <a:t>shadowless</a:t>
            </a:r>
            <a:r>
              <a:rPr lang="en-CA" sz="2400" dirty="0">
                <a:latin typeface="Bell MT" panose="02020503060305020303" pitchFamily="18" charset="0"/>
              </a:rPr>
              <a:t> illumination. It minimizes form and bulk. It minimizes the importance of all things and people. It suggests the freedom of space and can suggest infinity. It is usually reassuring. It quiets the nerves and is restful” </a:t>
            </a:r>
          </a:p>
        </p:txBody>
      </p:sp>
      <p:sp>
        <p:nvSpPr>
          <p:cNvPr id="3" name="TextBox 2"/>
          <p:cNvSpPr txBox="1"/>
          <p:nvPr/>
        </p:nvSpPr>
        <p:spPr>
          <a:xfrm>
            <a:off x="304761" y="6249194"/>
            <a:ext cx="4809398" cy="276999"/>
          </a:xfrm>
          <a:prstGeom prst="rect">
            <a:avLst/>
          </a:prstGeom>
          <a:noFill/>
        </p:spPr>
        <p:txBody>
          <a:bodyPr wrap="square" rtlCol="0">
            <a:spAutoFit/>
          </a:bodyPr>
          <a:lstStyle/>
          <a:p>
            <a:pPr algn="ctr"/>
            <a:r>
              <a:rPr lang="en-CA" sz="1200" dirty="0"/>
              <a:t>Richard Kelly</a:t>
            </a:r>
          </a:p>
        </p:txBody>
      </p:sp>
      <p:pic>
        <p:nvPicPr>
          <p:cNvPr id="7" name="Picture 2" descr="Related image">
            <a:extLst>
              <a:ext uri="{FF2B5EF4-FFF2-40B4-BE49-F238E27FC236}">
                <a16:creationId xmlns:a16="http://schemas.microsoft.com/office/drawing/2014/main" id="{598FD934-AFFC-4321-A138-060B962B33F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144302" y="3370697"/>
            <a:ext cx="4470632" cy="2574491"/>
          </a:xfrm>
          <a:prstGeom prst="rect">
            <a:avLst/>
          </a:prstGeom>
          <a:noFill/>
          <a:ln w="63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2.jpe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3797" y="0"/>
            <a:ext cx="12951118" cy="6858000"/>
          </a:xfrm>
          <a:prstGeom prst="rect">
            <a:avLst/>
          </a:prstGeom>
          <a:ln w="12700">
            <a:miter lim="400000"/>
          </a:ln>
        </p:spPr>
      </p:pic>
    </p:spTree>
    <p:extLst>
      <p:ext uri="{BB962C8B-B14F-4D97-AF65-F5344CB8AC3E}">
        <p14:creationId xmlns:p14="http://schemas.microsoft.com/office/powerpoint/2010/main" val="100333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4.jpeg"/>
          <p:cNvPicPr>
            <a:picLocks noChangeAspect="1"/>
          </p:cNvPicPr>
          <p:nvPr/>
        </p:nvPicPr>
        <p:blipFill rotWithShape="1">
          <a:blip r:embed="rId3" cstate="screen">
            <a:extLst>
              <a:ext uri="{28A0092B-C50C-407E-A947-70E740481C1C}">
                <a14:useLocalDpi xmlns:a14="http://schemas.microsoft.com/office/drawing/2010/main"/>
              </a:ext>
            </a:extLst>
          </a:blip>
          <a:srcRect l="-64"/>
          <a:stretch/>
        </p:blipFill>
        <p:spPr>
          <a:xfrm>
            <a:off x="-750797" y="0"/>
            <a:ext cx="13657856" cy="6858000"/>
          </a:xfrm>
          <a:prstGeom prst="rect">
            <a:avLst/>
          </a:prstGeom>
          <a:ln w="12700">
            <a:miter lim="400000"/>
          </a:ln>
        </p:spPr>
      </p:pic>
    </p:spTree>
    <p:extLst>
      <p:ext uri="{BB962C8B-B14F-4D97-AF65-F5344CB8AC3E}">
        <p14:creationId xmlns:p14="http://schemas.microsoft.com/office/powerpoint/2010/main" val="100333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800" y="0"/>
            <a:ext cx="12233819" cy="6859588"/>
          </a:xfrm>
          <a:prstGeom prst="rect">
            <a:avLst/>
          </a:prstGeom>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124" y="1905441"/>
            <a:ext cx="7923768" cy="2896270"/>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sp>
        <p:nvSpPr>
          <p:cNvPr id="10" name="Rectangle 4"/>
          <p:cNvSpPr>
            <a:spLocks noChangeArrowheads="1"/>
          </p:cNvSpPr>
          <p:nvPr/>
        </p:nvSpPr>
        <p:spPr bwMode="auto">
          <a:xfrm>
            <a:off x="262433" y="268951"/>
            <a:ext cx="10768198" cy="6290929"/>
          </a:xfrm>
          <a:prstGeom prst="rect">
            <a:avLst/>
          </a:prstGeom>
          <a:noFill/>
          <a:ln w="9525">
            <a:noFill/>
            <a:miter lim="800000"/>
            <a:headEnd/>
            <a:tailEnd/>
          </a:ln>
          <a:effectLst/>
        </p:spPr>
        <p:txBody>
          <a:bodyPr lIns="121898" tIns="60948" rIns="121898" bIns="60948" numCol="2" spcCol="243795" anchor="ctr">
            <a:spAutoFit/>
          </a:bodyPr>
          <a:lstStyle/>
          <a:p>
            <a:pPr>
              <a:spcBef>
                <a:spcPct val="20000"/>
              </a:spcBef>
              <a:defRPr/>
            </a:pPr>
            <a:r>
              <a:rPr lang="en-US" sz="2000" dirty="0">
                <a:solidFill>
                  <a:schemeClr val="tx1">
                    <a:lumMod val="75000"/>
                    <a:lumOff val="25000"/>
                  </a:schemeClr>
                </a:solidFill>
                <a:latin typeface="+mn-lt"/>
                <a:cs typeface="65 Helvetica Medium"/>
              </a:rPr>
              <a:t>Credit(s) earned on completion of this course will be reported to </a:t>
            </a:r>
            <a:r>
              <a:rPr lang="en-US" sz="2000" dirty="0">
                <a:solidFill>
                  <a:schemeClr val="tx1">
                    <a:lumMod val="75000"/>
                    <a:lumOff val="25000"/>
                  </a:schemeClr>
                </a:solidFill>
                <a:latin typeface="+mn-lt"/>
                <a:cs typeface="Helvetica Neue"/>
              </a:rPr>
              <a:t>AIA CES </a:t>
            </a:r>
            <a:r>
              <a:rPr lang="en-US" sz="2000" dirty="0">
                <a:solidFill>
                  <a:schemeClr val="tx1">
                    <a:lumMod val="75000"/>
                    <a:lumOff val="25000"/>
                  </a:schemeClr>
                </a:solidFill>
                <a:latin typeface="+mn-lt"/>
                <a:cs typeface="65 Helvetica Medium"/>
              </a:rPr>
              <a:t>for AIA members for either LU or HSW credit. Certificates of Completion for both AIA members and non-AIA members are available upon request.</a:t>
            </a:r>
            <a:br>
              <a:rPr lang="en-US" sz="2000" dirty="0">
                <a:solidFill>
                  <a:schemeClr val="tx1">
                    <a:lumMod val="75000"/>
                    <a:lumOff val="25000"/>
                  </a:schemeClr>
                </a:solidFill>
                <a:latin typeface="+mn-lt"/>
                <a:cs typeface="65 Helvetica Medium"/>
              </a:rPr>
            </a:br>
            <a:endParaRPr lang="en-US" sz="20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r>
              <a:rPr lang="en-US" sz="2000" dirty="0">
                <a:solidFill>
                  <a:schemeClr val="tx1">
                    <a:lumMod val="75000"/>
                    <a:lumOff val="25000"/>
                  </a:schemeClr>
                </a:solidFill>
                <a:cs typeface="65 Helvetica Medium"/>
              </a:rPr>
              <a:t>This course is registered with </a:t>
            </a:r>
            <a:r>
              <a:rPr lang="en-US" sz="2000" dirty="0">
                <a:solidFill>
                  <a:schemeClr val="tx1">
                    <a:lumMod val="75000"/>
                    <a:lumOff val="25000"/>
                  </a:schemeClr>
                </a:solidFill>
                <a:cs typeface="Helvetica Neue"/>
              </a:rPr>
              <a:t>AIA CES</a:t>
            </a:r>
            <a:r>
              <a:rPr lang="en-US" sz="2000" dirty="0">
                <a:solidFill>
                  <a:schemeClr val="tx1">
                    <a:lumMod val="75000"/>
                    <a:lumOff val="25000"/>
                  </a:schemeClr>
                </a:solidFill>
                <a:cs typeface="65 Helvetica Medium"/>
              </a:rPr>
              <a:t> for continuing professional education. As such, it does not include content that may be deemed or construed to be an approval or endorsement by the AIA of any material of construction or any method or manner of</a:t>
            </a:r>
            <a:br>
              <a:rPr lang="en-US" sz="2000" dirty="0">
                <a:solidFill>
                  <a:schemeClr val="tx1">
                    <a:lumMod val="75000"/>
                    <a:lumOff val="25000"/>
                  </a:schemeClr>
                </a:solidFill>
                <a:latin typeface="+mn-lt"/>
                <a:cs typeface="65 Helvetica Medium"/>
              </a:rPr>
            </a:br>
            <a:r>
              <a:rPr lang="en-US" sz="2000" dirty="0">
                <a:solidFill>
                  <a:schemeClr val="tx1">
                    <a:lumMod val="75000"/>
                    <a:lumOff val="25000"/>
                  </a:schemeClr>
                </a:solidFill>
                <a:latin typeface="+mn-lt"/>
                <a:cs typeface="65 Helvetica Medium"/>
              </a:rPr>
              <a:t>handling, using, distributing, or dealing in any material or product.</a:t>
            </a:r>
          </a:p>
          <a:p>
            <a:pPr>
              <a:spcBef>
                <a:spcPct val="20000"/>
              </a:spcBef>
              <a:defRPr/>
            </a:pPr>
            <a:r>
              <a:rPr lang="en-US" sz="1900" dirty="0">
                <a:solidFill>
                  <a:schemeClr val="tx1">
                    <a:lumMod val="75000"/>
                    <a:lumOff val="25000"/>
                  </a:schemeClr>
                </a:solidFill>
                <a:latin typeface="65 Helvetica Medium"/>
                <a:cs typeface="65 Helvetica Medium"/>
              </a:rPr>
              <a:t>______________________________________</a:t>
            </a:r>
          </a:p>
          <a:p>
            <a:pPr>
              <a:spcBef>
                <a:spcPct val="20000"/>
              </a:spcBef>
              <a:defRPr/>
            </a:pPr>
            <a:r>
              <a:rPr lang="en-US" dirty="0">
                <a:solidFill>
                  <a:schemeClr val="tx1">
                    <a:lumMod val="75000"/>
                    <a:lumOff val="25000"/>
                  </a:schemeClr>
                </a:solidFill>
                <a:latin typeface="+mn-lt"/>
                <a:cs typeface="65 Helvetica Medium"/>
              </a:rPr>
              <a:t>Questions related to specific materials, methods, and services will be addressed at the conclusion of this presentation.</a:t>
            </a:r>
            <a:br>
              <a:rPr lang="en-US" dirty="0">
                <a:solidFill>
                  <a:schemeClr val="tx1">
                    <a:lumMod val="75000"/>
                    <a:lumOff val="25000"/>
                  </a:schemeClr>
                </a:solidFill>
                <a:latin typeface="+mn-lt"/>
                <a:cs typeface="65 Helvetica Medium"/>
              </a:rPr>
            </a:br>
            <a:endParaRPr lang="en-US" dirty="0">
              <a:solidFill>
                <a:schemeClr val="tx1">
                  <a:lumMod val="75000"/>
                  <a:lumOff val="25000"/>
                </a:schemeClr>
              </a:solidFill>
              <a:latin typeface="+mn-lt"/>
              <a:cs typeface="65 Helvetica Medium"/>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Luminous Surfaces: The Old Way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8658" y="1186113"/>
            <a:ext cx="4905023" cy="2257812"/>
          </a:xfrm>
          <a:prstGeom prst="rect">
            <a:avLst/>
          </a:prstGeom>
          <a:ln>
            <a:noFill/>
          </a:ln>
          <a:effectLst>
            <a:outerShdw sx="1000" sy="1000" algn="tl" rotWithShape="0">
              <a:srgbClr val="333333"/>
            </a:outerShdw>
          </a:effectLst>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723529" y="1186113"/>
            <a:ext cx="5113531" cy="2212994"/>
          </a:xfrm>
          <a:prstGeom prst="rect">
            <a:avLst/>
          </a:prstGeom>
          <a:ln>
            <a:noFill/>
          </a:ln>
          <a:effectLst>
            <a:outerShdw algn="tl" rotWithShape="0">
              <a:srgbClr val="333333">
                <a:alpha val="65000"/>
              </a:srgbClr>
            </a:outerShdw>
          </a:effectLst>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8658" y="3553114"/>
            <a:ext cx="4921324" cy="2330078"/>
          </a:xfrm>
          <a:prstGeom prst="rect">
            <a:avLst/>
          </a:prstGeom>
          <a:ln>
            <a:noFill/>
          </a:ln>
          <a:effectLst>
            <a:outerShdw algn="tl" rotWithShape="0">
              <a:srgbClr val="333333">
                <a:alpha val="65000"/>
              </a:srgbClr>
            </a:outerShdw>
          </a:effectLst>
        </p:spPr>
      </p:pic>
      <p:pic>
        <p:nvPicPr>
          <p:cNvPr id="7" name="Picture 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683681" y="3553114"/>
            <a:ext cx="5153379" cy="2330078"/>
          </a:xfrm>
          <a:prstGeom prst="rect">
            <a:avLst/>
          </a:prstGeom>
          <a:ln>
            <a:noFill/>
          </a:ln>
          <a:effectLst>
            <a:outerShdw algn="tl" rotWithShape="0">
              <a:srgbClr val="333333">
                <a:alpha val="65000"/>
              </a:srgbClr>
            </a:outerShdw>
          </a:effectLst>
        </p:spPr>
      </p:pic>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car parked in a parking lot&#10;&#10;Description automatically generated">
            <a:extLst>
              <a:ext uri="{FF2B5EF4-FFF2-40B4-BE49-F238E27FC236}">
                <a16:creationId xmlns:a16="http://schemas.microsoft.com/office/drawing/2014/main" id="{030B87E2-103F-4D33-AEA0-37B3919C13D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2765"/>
            <a:ext cx="12190413" cy="6856823"/>
          </a:xfrm>
          <a:prstGeom prst="rect">
            <a:avLst/>
          </a:prstGeom>
        </p:spPr>
      </p:pic>
    </p:spTree>
    <p:extLst>
      <p:ext uri="{BB962C8B-B14F-4D97-AF65-F5344CB8AC3E}">
        <p14:creationId xmlns:p14="http://schemas.microsoft.com/office/powerpoint/2010/main" val="32337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LED Lighting Today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53" name="Group 52"/>
          <p:cNvGrpSpPr/>
          <p:nvPr/>
        </p:nvGrpSpPr>
        <p:grpSpPr>
          <a:xfrm>
            <a:off x="419772" y="2220226"/>
            <a:ext cx="4975368" cy="2982702"/>
            <a:chOff x="189014" y="1638329"/>
            <a:chExt cx="8542576" cy="4881177"/>
          </a:xfrm>
        </p:grpSpPr>
        <p:pic>
          <p:nvPicPr>
            <p:cNvPr id="54" name="Picture 5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3034973">
              <a:off x="5205466" y="5203179"/>
              <a:ext cx="1134120" cy="997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Group 54"/>
            <p:cNvGrpSpPr/>
            <p:nvPr/>
          </p:nvGrpSpPr>
          <p:grpSpPr>
            <a:xfrm>
              <a:off x="189014" y="5196855"/>
              <a:ext cx="2716727" cy="1322651"/>
              <a:chOff x="110421" y="3592285"/>
              <a:chExt cx="5792357" cy="2987102"/>
            </a:xfrm>
          </p:grpSpPr>
          <p:pic>
            <p:nvPicPr>
              <p:cNvPr id="73"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447994">
                <a:off x="110421" y="3763171"/>
                <a:ext cx="3372598" cy="2608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4"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915676" y="3592285"/>
                <a:ext cx="2987102" cy="2987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6" name="Group 55"/>
            <p:cNvGrpSpPr/>
            <p:nvPr/>
          </p:nvGrpSpPr>
          <p:grpSpPr>
            <a:xfrm>
              <a:off x="440000" y="3873588"/>
              <a:ext cx="2589376" cy="1121057"/>
              <a:chOff x="4465863" y="1905282"/>
              <a:chExt cx="3084262" cy="1391878"/>
            </a:xfrm>
          </p:grpSpPr>
          <p:pic>
            <p:nvPicPr>
              <p:cNvPr id="71"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5458505" y="1905282"/>
                <a:ext cx="2091620" cy="1391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Picture 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65863" y="1925775"/>
                <a:ext cx="1453925" cy="1350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7" name="Group 56"/>
            <p:cNvGrpSpPr/>
            <p:nvPr/>
          </p:nvGrpSpPr>
          <p:grpSpPr>
            <a:xfrm>
              <a:off x="3251778" y="1638329"/>
              <a:ext cx="3200242" cy="2795787"/>
              <a:chOff x="219074" y="710632"/>
              <a:chExt cx="3307897" cy="2881653"/>
            </a:xfrm>
          </p:grpSpPr>
          <p:pic>
            <p:nvPicPr>
              <p:cNvPr id="69" name="Picture 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19074" y="930049"/>
                <a:ext cx="176212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 name="Picture 8"/>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1796720" y="710632"/>
                <a:ext cx="1730251" cy="2881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8" name="Group 57"/>
            <p:cNvGrpSpPr/>
            <p:nvPr/>
          </p:nvGrpSpPr>
          <p:grpSpPr>
            <a:xfrm>
              <a:off x="6964336" y="3327426"/>
              <a:ext cx="1580615" cy="1092323"/>
              <a:chOff x="5505984" y="1445759"/>
              <a:chExt cx="1580615" cy="1092323"/>
            </a:xfrm>
          </p:grpSpPr>
          <p:pic>
            <p:nvPicPr>
              <p:cNvPr id="67" name="Picture 1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16200000">
                <a:off x="6042581" y="1494064"/>
                <a:ext cx="1092323" cy="995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8" name="Picture 1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505984" y="1445759"/>
                <a:ext cx="904875" cy="1062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59" name="Picture 12"/>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6688007" y="1674989"/>
              <a:ext cx="1968883" cy="930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 name="Picture 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898928" y="4994645"/>
              <a:ext cx="1391631" cy="1499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1" name="Group 60"/>
            <p:cNvGrpSpPr/>
            <p:nvPr/>
          </p:nvGrpSpPr>
          <p:grpSpPr>
            <a:xfrm rot="21038559">
              <a:off x="435773" y="1750743"/>
              <a:ext cx="2620224" cy="1622794"/>
              <a:chOff x="4969789" y="2130440"/>
              <a:chExt cx="2780468" cy="1655479"/>
            </a:xfrm>
          </p:grpSpPr>
          <p:pic>
            <p:nvPicPr>
              <p:cNvPr id="65" name="Picture 6"/>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rot="20212304">
                <a:off x="5621914" y="2701413"/>
                <a:ext cx="2128343" cy="1084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Picture 7"/>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a:stretch/>
            </p:blipFill>
            <p:spPr bwMode="auto">
              <a:xfrm rot="2834905">
                <a:off x="5579730" y="1520499"/>
                <a:ext cx="835523" cy="2055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2" name="Group 61"/>
            <p:cNvGrpSpPr/>
            <p:nvPr/>
          </p:nvGrpSpPr>
          <p:grpSpPr>
            <a:xfrm>
              <a:off x="7116064" y="4994645"/>
              <a:ext cx="1615526" cy="1524861"/>
              <a:chOff x="1274644" y="3412481"/>
              <a:chExt cx="3183056" cy="2620926"/>
            </a:xfrm>
          </p:grpSpPr>
          <p:pic>
            <p:nvPicPr>
              <p:cNvPr id="63" name="Picture 4"/>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a:stretch/>
            </p:blipFill>
            <p:spPr bwMode="auto">
              <a:xfrm rot="21339710">
                <a:off x="2473098" y="4073979"/>
                <a:ext cx="1984602" cy="1959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 name="Picture 5"/>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a:stretch/>
            </p:blipFill>
            <p:spPr bwMode="auto">
              <a:xfrm rot="2029213">
                <a:off x="1274644" y="3412481"/>
                <a:ext cx="1356504" cy="2416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75" name="Group 74"/>
          <p:cNvGrpSpPr>
            <a:grpSpLocks noChangeAspect="1"/>
          </p:cNvGrpSpPr>
          <p:nvPr/>
        </p:nvGrpSpPr>
        <p:grpSpPr>
          <a:xfrm>
            <a:off x="6571503" y="1883210"/>
            <a:ext cx="2527406" cy="1412966"/>
            <a:chOff x="467544" y="1651022"/>
            <a:chExt cx="3711349" cy="2014875"/>
          </a:xfrm>
        </p:grpSpPr>
        <p:pic>
          <p:nvPicPr>
            <p:cNvPr id="76" name="Picture 2"/>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467544" y="1662604"/>
              <a:ext cx="1865458" cy="1865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 name="TextBox 76"/>
            <p:cNvSpPr txBox="1"/>
            <p:nvPr/>
          </p:nvSpPr>
          <p:spPr>
            <a:xfrm>
              <a:off x="527282" y="3095344"/>
              <a:ext cx="1694626" cy="570553"/>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T8 Fluorescent </a:t>
              </a:r>
              <a:r>
                <a:rPr lang="en-CA" sz="1000" kern="1200" dirty="0" err="1">
                  <a:solidFill>
                    <a:schemeClr val="tx1">
                      <a:lumMod val="75000"/>
                      <a:lumOff val="25000"/>
                    </a:schemeClr>
                  </a:solidFill>
                  <a:ea typeface="+mn-ea"/>
                  <a:cs typeface="+mn-cs"/>
                </a:rPr>
                <a:t>Troffer</a:t>
              </a:r>
              <a:endParaRPr lang="en-CA" sz="1000" kern="1200" dirty="0">
                <a:solidFill>
                  <a:schemeClr val="tx1">
                    <a:lumMod val="75000"/>
                    <a:lumOff val="25000"/>
                  </a:schemeClr>
                </a:solidFill>
                <a:ea typeface="+mn-ea"/>
                <a:cs typeface="+mn-cs"/>
              </a:endParaRPr>
            </a:p>
          </p:txBody>
        </p:sp>
        <p:pic>
          <p:nvPicPr>
            <p:cNvPr id="78" name="Picture 2"/>
            <p:cNvPicPr>
              <a:picLocks noChangeAspect="1" noChangeArrowheads="1"/>
            </p:cNvPicPr>
            <p:nvPr/>
          </p:nvPicPr>
          <p:blipFill>
            <a:blip r:embed="rId19" cstate="email">
              <a:extLst>
                <a:ext uri="{BEBA8EAE-BF5A-486C-A8C5-ECC9F3942E4B}">
                  <a14:imgProps xmlns:a14="http://schemas.microsoft.com/office/drawing/2010/main">
                    <a14:imgLayer r:embed="rId2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rot="386801">
              <a:off x="2290273" y="1651022"/>
              <a:ext cx="1888620" cy="1888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9" name="TextBox 78"/>
            <p:cNvSpPr txBox="1"/>
            <p:nvPr/>
          </p:nvSpPr>
          <p:spPr>
            <a:xfrm>
              <a:off x="2387270" y="3109243"/>
              <a:ext cx="1694626" cy="351109"/>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LED </a:t>
              </a:r>
              <a:r>
                <a:rPr lang="en-CA" sz="1000" kern="1200" dirty="0" err="1">
                  <a:solidFill>
                    <a:schemeClr val="tx1">
                      <a:lumMod val="75000"/>
                      <a:lumOff val="25000"/>
                    </a:schemeClr>
                  </a:solidFill>
                  <a:ea typeface="+mn-ea"/>
                  <a:cs typeface="+mn-cs"/>
                </a:rPr>
                <a:t>Troffer</a:t>
              </a:r>
              <a:endParaRPr lang="en-CA" sz="1000" kern="1200" dirty="0">
                <a:solidFill>
                  <a:schemeClr val="tx1">
                    <a:lumMod val="75000"/>
                    <a:lumOff val="25000"/>
                  </a:schemeClr>
                </a:solidFill>
                <a:ea typeface="+mn-ea"/>
                <a:cs typeface="+mn-cs"/>
              </a:endParaRPr>
            </a:p>
          </p:txBody>
        </p:sp>
      </p:grpSp>
      <p:grpSp>
        <p:nvGrpSpPr>
          <p:cNvPr id="80" name="Group 79"/>
          <p:cNvGrpSpPr>
            <a:grpSpLocks noChangeAspect="1"/>
          </p:cNvGrpSpPr>
          <p:nvPr/>
        </p:nvGrpSpPr>
        <p:grpSpPr>
          <a:xfrm>
            <a:off x="6596010" y="3903734"/>
            <a:ext cx="2669282" cy="1545166"/>
            <a:chOff x="425432" y="4036837"/>
            <a:chExt cx="4413958" cy="2602803"/>
          </a:xfrm>
        </p:grpSpPr>
        <p:pic>
          <p:nvPicPr>
            <p:cNvPr id="81" name="Picture 80"/>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425432" y="4143716"/>
              <a:ext cx="1966579" cy="1615155"/>
            </a:xfrm>
            <a:prstGeom prst="rect">
              <a:avLst/>
            </a:prstGeom>
          </p:spPr>
        </p:pic>
        <p:pic>
          <p:nvPicPr>
            <p:cNvPr id="82" name="Picture 8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2684979" y="4036837"/>
              <a:ext cx="1828915" cy="1828915"/>
            </a:xfrm>
            <a:prstGeom prst="rect">
              <a:avLst/>
            </a:prstGeom>
          </p:spPr>
        </p:pic>
        <p:sp>
          <p:nvSpPr>
            <p:cNvPr id="83" name="TextBox 82"/>
            <p:cNvSpPr txBox="1"/>
            <p:nvPr/>
          </p:nvSpPr>
          <p:spPr>
            <a:xfrm>
              <a:off x="2366915" y="5965662"/>
              <a:ext cx="2472475" cy="673978"/>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Compact Fluorescent </a:t>
              </a:r>
              <a:r>
                <a:rPr lang="en-CA" sz="1000" kern="1200" dirty="0" err="1">
                  <a:solidFill>
                    <a:schemeClr val="tx1">
                      <a:lumMod val="75000"/>
                      <a:lumOff val="25000"/>
                    </a:schemeClr>
                  </a:solidFill>
                  <a:ea typeface="+mn-ea"/>
                  <a:cs typeface="+mn-cs"/>
                </a:rPr>
                <a:t>Downlight</a:t>
              </a:r>
              <a:endParaRPr lang="en-CA" sz="1000" kern="1200" dirty="0">
                <a:solidFill>
                  <a:schemeClr val="tx1">
                    <a:lumMod val="75000"/>
                    <a:lumOff val="25000"/>
                  </a:schemeClr>
                </a:solidFill>
                <a:ea typeface="+mn-ea"/>
                <a:cs typeface="+mn-cs"/>
              </a:endParaRPr>
            </a:p>
          </p:txBody>
        </p:sp>
        <p:sp>
          <p:nvSpPr>
            <p:cNvPr id="84" name="TextBox 83"/>
            <p:cNvSpPr txBox="1"/>
            <p:nvPr/>
          </p:nvSpPr>
          <p:spPr>
            <a:xfrm>
              <a:off x="561409" y="5965662"/>
              <a:ext cx="1694625" cy="414755"/>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LED </a:t>
              </a:r>
              <a:r>
                <a:rPr lang="en-CA" sz="1000" kern="1200" dirty="0" err="1">
                  <a:solidFill>
                    <a:schemeClr val="tx1">
                      <a:lumMod val="75000"/>
                      <a:lumOff val="25000"/>
                    </a:schemeClr>
                  </a:solidFill>
                  <a:ea typeface="+mn-ea"/>
                  <a:cs typeface="+mn-cs"/>
                </a:rPr>
                <a:t>Downlight</a:t>
              </a:r>
              <a:endParaRPr lang="en-CA" sz="1000" kern="1200" dirty="0">
                <a:solidFill>
                  <a:schemeClr val="tx1">
                    <a:lumMod val="75000"/>
                    <a:lumOff val="25000"/>
                  </a:schemeClr>
                </a:solidFill>
                <a:ea typeface="+mn-ea"/>
                <a:cs typeface="+mn-cs"/>
              </a:endParaRPr>
            </a:p>
          </p:txBody>
        </p:sp>
      </p:grpSp>
      <p:grpSp>
        <p:nvGrpSpPr>
          <p:cNvPr id="85" name="Group 84"/>
          <p:cNvGrpSpPr>
            <a:grpSpLocks noChangeAspect="1"/>
          </p:cNvGrpSpPr>
          <p:nvPr/>
        </p:nvGrpSpPr>
        <p:grpSpPr>
          <a:xfrm>
            <a:off x="9375016" y="2013443"/>
            <a:ext cx="2204175" cy="1306264"/>
            <a:chOff x="4839390" y="1515622"/>
            <a:chExt cx="3928596" cy="2545541"/>
          </a:xfrm>
        </p:grpSpPr>
        <p:pic>
          <p:nvPicPr>
            <p:cNvPr id="86" name="Picture 85"/>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5025920" y="1542252"/>
              <a:ext cx="1775539" cy="1775539"/>
            </a:xfrm>
            <a:prstGeom prst="rect">
              <a:avLst/>
            </a:prstGeom>
          </p:spPr>
        </p:pic>
        <p:pic>
          <p:nvPicPr>
            <p:cNvPr id="87" name="Picture 86"/>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6928173" y="1515622"/>
              <a:ext cx="1728717" cy="1828800"/>
            </a:xfrm>
            <a:prstGeom prst="rect">
              <a:avLst/>
            </a:prstGeom>
          </p:spPr>
        </p:pic>
        <p:sp>
          <p:nvSpPr>
            <p:cNvPr id="88" name="TextBox 87"/>
            <p:cNvSpPr txBox="1"/>
            <p:nvPr/>
          </p:nvSpPr>
          <p:spPr>
            <a:xfrm>
              <a:off x="4839390" y="3281461"/>
              <a:ext cx="1908319" cy="779702"/>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LED Linear Pendant</a:t>
              </a:r>
            </a:p>
          </p:txBody>
        </p:sp>
        <p:sp>
          <p:nvSpPr>
            <p:cNvPr id="89" name="TextBox 88"/>
            <p:cNvSpPr txBox="1"/>
            <p:nvPr/>
          </p:nvSpPr>
          <p:spPr>
            <a:xfrm>
              <a:off x="6640082" y="3281461"/>
              <a:ext cx="2127904" cy="779702"/>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T8 Fluorescent Linear Pendant</a:t>
              </a:r>
            </a:p>
          </p:txBody>
        </p:sp>
      </p:grpSp>
      <p:grpSp>
        <p:nvGrpSpPr>
          <p:cNvPr id="90" name="Group 89"/>
          <p:cNvGrpSpPr>
            <a:grpSpLocks noChangeAspect="1"/>
          </p:cNvGrpSpPr>
          <p:nvPr/>
        </p:nvGrpSpPr>
        <p:grpSpPr>
          <a:xfrm>
            <a:off x="9359570" y="3623298"/>
            <a:ext cx="2204078" cy="1908055"/>
            <a:chOff x="5080565" y="3616827"/>
            <a:chExt cx="3644691" cy="3214084"/>
          </a:xfrm>
        </p:grpSpPr>
        <p:pic>
          <p:nvPicPr>
            <p:cNvPr id="91" name="Picture 90"/>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0800000" flipV="1">
              <a:off x="5115175" y="3616827"/>
              <a:ext cx="3610081" cy="913802"/>
            </a:xfrm>
            <a:prstGeom prst="rect">
              <a:avLst/>
            </a:prstGeom>
          </p:spPr>
        </p:pic>
        <p:pic>
          <p:nvPicPr>
            <p:cNvPr id="92" name="Picture 91"/>
            <p:cNvPicPr>
              <a:picLocks noChangeAspect="1"/>
            </p:cNvPicPr>
            <p:nvPr/>
          </p:nvPicPr>
          <p:blipFill>
            <a:blip r:embed="rId26" cstate="email">
              <a:extLst>
                <a:ext uri="{BEBA8EAE-BF5A-486C-A8C5-ECC9F3942E4B}">
                  <a14:imgProps xmlns:a14="http://schemas.microsoft.com/office/drawing/2010/main">
                    <a14:imgLayer r:embed="rId27">
                      <a14:imgEffect>
                        <a14:colorTemperature colorTemp="59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5080565" y="5345287"/>
              <a:ext cx="3644691" cy="1324027"/>
            </a:xfrm>
            <a:prstGeom prst="rect">
              <a:avLst/>
            </a:prstGeom>
          </p:spPr>
        </p:pic>
        <p:sp>
          <p:nvSpPr>
            <p:cNvPr id="93" name="TextBox 92"/>
            <p:cNvSpPr txBox="1"/>
            <p:nvPr/>
          </p:nvSpPr>
          <p:spPr>
            <a:xfrm>
              <a:off x="5824816" y="4443350"/>
              <a:ext cx="2472473" cy="414755"/>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Halogen </a:t>
              </a:r>
              <a:r>
                <a:rPr lang="en-CA" sz="1000" kern="1200" dirty="0" err="1">
                  <a:solidFill>
                    <a:schemeClr val="tx1">
                      <a:lumMod val="75000"/>
                      <a:lumOff val="25000"/>
                    </a:schemeClr>
                  </a:solidFill>
                  <a:ea typeface="+mn-ea"/>
                  <a:cs typeface="+mn-cs"/>
                </a:rPr>
                <a:t>Tracklights</a:t>
              </a:r>
              <a:endParaRPr lang="en-CA" sz="1000" kern="1200" dirty="0">
                <a:solidFill>
                  <a:schemeClr val="tx1">
                    <a:lumMod val="75000"/>
                    <a:lumOff val="25000"/>
                  </a:schemeClr>
                </a:solidFill>
                <a:ea typeface="+mn-ea"/>
                <a:cs typeface="+mn-cs"/>
              </a:endParaRPr>
            </a:p>
          </p:txBody>
        </p:sp>
        <p:sp>
          <p:nvSpPr>
            <p:cNvPr id="94" name="TextBox 93"/>
            <p:cNvSpPr txBox="1"/>
            <p:nvPr/>
          </p:nvSpPr>
          <p:spPr>
            <a:xfrm>
              <a:off x="5824816" y="6416156"/>
              <a:ext cx="2472473" cy="414755"/>
            </a:xfrm>
            <a:prstGeom prst="rect">
              <a:avLst/>
            </a:prstGeom>
            <a:noFill/>
          </p:spPr>
          <p:txBody>
            <a:bodyPr wrap="square" rtlCol="0">
              <a:spAutoFit/>
            </a:bodyPr>
            <a:lstStyle/>
            <a:p>
              <a:pPr algn="ctr" defTabSz="914263" hangingPunct="1"/>
              <a:r>
                <a:rPr lang="en-CA" sz="1000" kern="1200" dirty="0">
                  <a:solidFill>
                    <a:schemeClr val="tx1">
                      <a:lumMod val="75000"/>
                      <a:lumOff val="25000"/>
                    </a:schemeClr>
                  </a:solidFill>
                  <a:ea typeface="+mn-ea"/>
                  <a:cs typeface="+mn-cs"/>
                </a:rPr>
                <a:t>LED </a:t>
              </a:r>
              <a:r>
                <a:rPr lang="en-CA" sz="1000" kern="1200" dirty="0" err="1">
                  <a:solidFill>
                    <a:schemeClr val="tx1">
                      <a:lumMod val="75000"/>
                      <a:lumOff val="25000"/>
                    </a:schemeClr>
                  </a:solidFill>
                  <a:ea typeface="+mn-ea"/>
                  <a:cs typeface="+mn-cs"/>
                </a:rPr>
                <a:t>Tracklights</a:t>
              </a:r>
              <a:endParaRPr lang="en-CA" sz="1000" kern="1200" dirty="0">
                <a:solidFill>
                  <a:schemeClr val="tx1">
                    <a:lumMod val="75000"/>
                    <a:lumOff val="25000"/>
                  </a:schemeClr>
                </a:solidFill>
                <a:ea typeface="+mn-ea"/>
                <a:cs typeface="+mn-cs"/>
              </a:endParaRPr>
            </a:p>
          </p:txBody>
        </p:sp>
      </p:grpSp>
      <p:cxnSp>
        <p:nvCxnSpPr>
          <p:cNvPr id="95" name="Straight Connector 94"/>
          <p:cNvCxnSpPr/>
          <p:nvPr/>
        </p:nvCxnSpPr>
        <p:spPr>
          <a:xfrm flipV="1">
            <a:off x="377188" y="1881614"/>
            <a:ext cx="4969696" cy="1"/>
          </a:xfrm>
          <a:prstGeom prst="line">
            <a:avLst/>
          </a:prstGeom>
          <a:noFill/>
          <a:ln w="9525" cap="flat">
            <a:solidFill>
              <a:srgbClr val="0066FF"/>
            </a:solidFill>
            <a:prstDash val="solid"/>
            <a:round/>
          </a:ln>
          <a:effectLst>
            <a:outerShdw dist="25400" sx="1000" sy="1000" rotWithShape="0">
              <a:srgbClr val="000000"/>
            </a:outerShdw>
          </a:effectLst>
          <a:sp3d/>
        </p:spPr>
        <p:style>
          <a:lnRef idx="0">
            <a:scrgbClr r="0" g="0" b="0"/>
          </a:lnRef>
          <a:fillRef idx="0">
            <a:scrgbClr r="0" g="0" b="0"/>
          </a:fillRef>
          <a:effectRef idx="0">
            <a:scrgbClr r="0" g="0" b="0"/>
          </a:effectRef>
          <a:fontRef idx="none"/>
        </p:style>
      </p:cxnSp>
      <p:cxnSp>
        <p:nvCxnSpPr>
          <p:cNvPr id="96" name="Straight Connector 95"/>
          <p:cNvCxnSpPr/>
          <p:nvPr/>
        </p:nvCxnSpPr>
        <p:spPr>
          <a:xfrm flipV="1">
            <a:off x="6498923" y="1881611"/>
            <a:ext cx="5139059" cy="3"/>
          </a:xfrm>
          <a:prstGeom prst="line">
            <a:avLst/>
          </a:prstGeom>
          <a:noFill/>
          <a:ln w="9525" cap="flat">
            <a:solidFill>
              <a:srgbClr val="0066FF"/>
            </a:solidFill>
            <a:prstDash val="solid"/>
            <a:round/>
          </a:ln>
          <a:effectLst>
            <a:outerShdw dist="25400" sx="1000" sy="1000" rotWithShape="0">
              <a:srgbClr val="000000"/>
            </a:outerShdw>
          </a:effectLst>
          <a:sp3d/>
        </p:spPr>
        <p:style>
          <a:lnRef idx="0">
            <a:scrgbClr r="0" g="0" b="0"/>
          </a:lnRef>
          <a:fillRef idx="0">
            <a:scrgbClr r="0" g="0" b="0"/>
          </a:fillRef>
          <a:effectRef idx="0">
            <a:scrgbClr r="0" g="0" b="0"/>
          </a:effectRef>
          <a:fontRef idx="none"/>
        </p:style>
      </p:cxnSp>
      <p:sp>
        <p:nvSpPr>
          <p:cNvPr id="97" name="TextBox 96"/>
          <p:cNvSpPr txBox="1"/>
          <p:nvPr/>
        </p:nvSpPr>
        <p:spPr>
          <a:xfrm>
            <a:off x="403476" y="1523513"/>
            <a:ext cx="3305175" cy="338554"/>
          </a:xfrm>
          <a:prstGeom prst="rect">
            <a:avLst/>
          </a:prstGeom>
          <a:noFill/>
        </p:spPr>
        <p:txBody>
          <a:bodyPr wrap="square" rtlCol="0">
            <a:spAutoFit/>
          </a:bodyPr>
          <a:lstStyle/>
          <a:p>
            <a:pPr>
              <a:spcAft>
                <a:spcPts val="600"/>
              </a:spcAft>
            </a:pPr>
            <a:r>
              <a:rPr lang="en-CA" sz="1600" dirty="0">
                <a:solidFill>
                  <a:schemeClr val="tx1">
                    <a:lumMod val="75000"/>
                    <a:lumOff val="25000"/>
                  </a:schemeClr>
                </a:solidFill>
              </a:rPr>
              <a:t>LAMPS</a:t>
            </a:r>
          </a:p>
        </p:txBody>
      </p:sp>
      <p:sp>
        <p:nvSpPr>
          <p:cNvPr id="98" name="TextBox 97"/>
          <p:cNvSpPr txBox="1"/>
          <p:nvPr/>
        </p:nvSpPr>
        <p:spPr>
          <a:xfrm>
            <a:off x="6404300" y="1529156"/>
            <a:ext cx="3305175" cy="338554"/>
          </a:xfrm>
          <a:prstGeom prst="rect">
            <a:avLst/>
          </a:prstGeom>
          <a:noFill/>
        </p:spPr>
        <p:txBody>
          <a:bodyPr wrap="square" rtlCol="0">
            <a:spAutoFit/>
          </a:bodyPr>
          <a:lstStyle/>
          <a:p>
            <a:pPr>
              <a:spcAft>
                <a:spcPts val="600"/>
              </a:spcAft>
            </a:pPr>
            <a:r>
              <a:rPr lang="en-CA" sz="1600" dirty="0">
                <a:solidFill>
                  <a:schemeClr val="tx1">
                    <a:lumMod val="75000"/>
                    <a:lumOff val="25000"/>
                  </a:schemeClr>
                </a:solidFill>
              </a:rPr>
              <a:t>LUMINAIRES</a:t>
            </a:r>
          </a:p>
        </p:txBody>
      </p:sp>
      <p:sp>
        <p:nvSpPr>
          <p:cNvPr id="99" name="TextBox 98"/>
          <p:cNvSpPr txBox="1"/>
          <p:nvPr/>
        </p:nvSpPr>
        <p:spPr>
          <a:xfrm>
            <a:off x="327638" y="989179"/>
            <a:ext cx="11198152" cy="369332"/>
          </a:xfrm>
          <a:prstGeom prst="rect">
            <a:avLst/>
          </a:prstGeom>
          <a:noFill/>
        </p:spPr>
        <p:txBody>
          <a:bodyPr wrap="square" rtlCol="0">
            <a:spAutoFit/>
          </a:bodyPr>
          <a:lstStyle/>
          <a:p>
            <a:pPr>
              <a:spcAft>
                <a:spcPts val="600"/>
              </a:spcAft>
            </a:pPr>
            <a:r>
              <a:rPr lang="en-CA" dirty="0">
                <a:solidFill>
                  <a:schemeClr val="tx1">
                    <a:lumMod val="75000"/>
                    <a:lumOff val="25000"/>
                  </a:schemeClr>
                </a:solidFill>
              </a:rPr>
              <a:t>LEDs have changed the technology of lighting but not the way spaces are illuminated. </a:t>
            </a:r>
          </a:p>
        </p:txBody>
      </p:sp>
      <p:sp>
        <p:nvSpPr>
          <p:cNvPr id="2" name="Rectangle 1"/>
          <p:cNvSpPr/>
          <p:nvPr/>
        </p:nvSpPr>
        <p:spPr>
          <a:xfrm>
            <a:off x="3363318" y="5992011"/>
            <a:ext cx="5506829" cy="400110"/>
          </a:xfrm>
          <a:prstGeom prst="rect">
            <a:avLst/>
          </a:prstGeom>
        </p:spPr>
        <p:txBody>
          <a:bodyPr wrap="none">
            <a:spAutoFit/>
          </a:bodyPr>
          <a:lstStyle/>
          <a:p>
            <a:pPr lvl="0">
              <a:spcAft>
                <a:spcPts val="600"/>
              </a:spcAft>
            </a:pPr>
            <a:r>
              <a:rPr lang="en-CA" sz="2000" dirty="0">
                <a:solidFill>
                  <a:srgbClr val="0066FF"/>
                </a:solidFill>
              </a:rPr>
              <a:t>We are still stuck in a world of bulbs and boxes</a:t>
            </a:r>
          </a:p>
        </p:txBody>
      </p:sp>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p:cNvSpPr txBox="1">
            <a:spLocks/>
          </p:cNvSpPr>
          <p:nvPr/>
        </p:nvSpPr>
        <p:spPr bwMode="auto">
          <a:xfrm>
            <a:off x="296544" y="400368"/>
            <a:ext cx="11258074" cy="51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noAutofit/>
          </a:bodyPr>
          <a:lst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a:lstStyle>
          <a:p>
            <a:pPr marL="0" indent="0">
              <a:spcBef>
                <a:spcPts val="0"/>
              </a:spcBef>
              <a:spcAft>
                <a:spcPts val="1200"/>
              </a:spcAft>
              <a:buFontTx/>
              <a:buNone/>
            </a:pPr>
            <a:r>
              <a:rPr lang="en-US" sz="2000" kern="0" dirty="0">
                <a:solidFill>
                  <a:schemeClr val="tx1">
                    <a:lumMod val="75000"/>
                    <a:lumOff val="25000"/>
                  </a:schemeClr>
                </a:solidFill>
                <a:latin typeface="+mj-lt"/>
              </a:rPr>
              <a:t>Architecture is being driven by the need to create spaces that are…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1606" y="1219995"/>
            <a:ext cx="7979686" cy="4810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17658" y="2192398"/>
            <a:ext cx="3581400" cy="1713290"/>
          </a:xfrm>
          <a:prstGeom prst="rect">
            <a:avLst/>
          </a:prstGeom>
        </p:spPr>
        <p:txBody>
          <a:bodyPr wrap="square">
            <a:spAutoFit/>
          </a:bodyPr>
          <a:lstStyle/>
          <a:p>
            <a:pPr marL="342900" indent="-342900">
              <a:spcAft>
                <a:spcPts val="2000"/>
              </a:spcAft>
              <a:buFont typeface="Arial" panose="020B0604020202020204" pitchFamily="34" charset="0"/>
              <a:buChar char="•"/>
            </a:pPr>
            <a:r>
              <a:rPr lang="en-US" kern="0" dirty="0">
                <a:solidFill>
                  <a:schemeClr val="tx1">
                    <a:lumMod val="75000"/>
                    <a:lumOff val="25000"/>
                  </a:schemeClr>
                </a:solidFill>
                <a:latin typeface="Arial"/>
              </a:rPr>
              <a:t>MORE NATURAL</a:t>
            </a:r>
          </a:p>
          <a:p>
            <a:pPr marL="342900" indent="-342900">
              <a:spcAft>
                <a:spcPts val="2000"/>
              </a:spcAft>
              <a:buFont typeface="Arial" panose="020B0604020202020204" pitchFamily="34" charset="0"/>
              <a:buChar char="•"/>
            </a:pPr>
            <a:r>
              <a:rPr lang="en-US" kern="0" dirty="0">
                <a:solidFill>
                  <a:schemeClr val="tx1">
                    <a:lumMod val="75000"/>
                    <a:lumOff val="25000"/>
                  </a:schemeClr>
                </a:solidFill>
                <a:latin typeface="Arial"/>
              </a:rPr>
              <a:t>MORE OPEN</a:t>
            </a:r>
          </a:p>
          <a:p>
            <a:pPr marL="342900" indent="-342900">
              <a:spcAft>
                <a:spcPts val="2000"/>
              </a:spcAft>
              <a:buFont typeface="Arial" panose="020B0604020202020204" pitchFamily="34" charset="0"/>
              <a:buChar char="•"/>
            </a:pPr>
            <a:r>
              <a:rPr lang="en-CA" kern="0" dirty="0">
                <a:solidFill>
                  <a:schemeClr val="tx1">
                    <a:lumMod val="75000"/>
                    <a:lumOff val="25000"/>
                  </a:schemeClr>
                </a:solidFill>
                <a:latin typeface="Arial"/>
              </a:rPr>
              <a:t>MORE SYNCHRONIZED TO HUMAN WELL-BEING</a:t>
            </a:r>
            <a:endParaRPr lang="en-US" kern="0" dirty="0">
              <a:solidFill>
                <a:schemeClr val="tx1">
                  <a:lumMod val="75000"/>
                  <a:lumOff val="25000"/>
                </a:schemeClr>
              </a:solidFill>
              <a:latin typeface="Arial"/>
            </a:endParaRPr>
          </a:p>
        </p:txBody>
      </p:sp>
      <p:sp>
        <p:nvSpPr>
          <p:cNvPr id="6" name="Rectangle 5"/>
          <p:cNvSpPr/>
          <p:nvPr/>
        </p:nvSpPr>
        <p:spPr>
          <a:xfrm>
            <a:off x="10133806" y="5744183"/>
            <a:ext cx="1703253" cy="215555"/>
          </a:xfrm>
          <a:prstGeom prst="rect">
            <a:avLst/>
          </a:prstGeom>
        </p:spPr>
        <p:txBody>
          <a:bodyPr wrap="square" lIns="91484" tIns="45743" rIns="91484" bIns="45743">
            <a:spAutoFit/>
          </a:bodyPr>
          <a:lstStyle/>
          <a:p>
            <a:pPr algn="r"/>
            <a:r>
              <a:rPr lang="en-US" sz="800" i="1" dirty="0">
                <a:solidFill>
                  <a:schemeClr val="bg1"/>
                </a:solidFill>
                <a:latin typeface="+mn-lt"/>
                <a:ea typeface="Verdana" panose="020B0604030504040204" pitchFamily="34" charset="0"/>
                <a:cs typeface="Verdana" panose="020B0604030504040204" pitchFamily="34" charset="0"/>
              </a:rPr>
              <a:t>Courtesy LAVA Architects</a:t>
            </a:r>
          </a:p>
        </p:txBody>
      </p:sp>
    </p:spTree>
    <p:extLst>
      <p:ext uri="{BB962C8B-B14F-4D97-AF65-F5344CB8AC3E}">
        <p14:creationId xmlns:p14="http://schemas.microsoft.com/office/powerpoint/2010/main" val="100333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Architecture is Adopting New Standards for Human Well Being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77F09B90-EA11-4403-95C8-BE68AAA63C33}"/>
              </a:ext>
            </a:extLst>
          </p:cNvPr>
          <p:cNvPicPr>
            <a:picLocks noChangeAspect="1"/>
          </p:cNvPicPr>
          <p:nvPr/>
        </p:nvPicPr>
        <p:blipFill>
          <a:blip r:embed="rId3"/>
          <a:stretch>
            <a:fillRect/>
          </a:stretch>
        </p:blipFill>
        <p:spPr>
          <a:xfrm>
            <a:off x="304761" y="991394"/>
            <a:ext cx="5894560" cy="2209795"/>
          </a:xfrm>
          <a:prstGeom prst="rect">
            <a:avLst/>
          </a:prstGeom>
        </p:spPr>
      </p:pic>
      <p:pic>
        <p:nvPicPr>
          <p:cNvPr id="1026" name="Picture 2" descr="BREEAM">
            <a:extLst>
              <a:ext uri="{FF2B5EF4-FFF2-40B4-BE49-F238E27FC236}">
                <a16:creationId xmlns:a16="http://schemas.microsoft.com/office/drawing/2014/main" id="{C4DF225E-C762-4958-8431-94C9B05BB3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6777" y="1100514"/>
            <a:ext cx="1295400" cy="4537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D77EFC1-C00A-430B-8046-3D233E3BF792}"/>
              </a:ext>
            </a:extLst>
          </p:cNvPr>
          <p:cNvPicPr>
            <a:picLocks noChangeAspect="1"/>
          </p:cNvPicPr>
          <p:nvPr/>
        </p:nvPicPr>
        <p:blipFill>
          <a:blip r:embed="rId5"/>
          <a:stretch>
            <a:fillRect/>
          </a:stretch>
        </p:blipFill>
        <p:spPr>
          <a:xfrm>
            <a:off x="7238206" y="1554233"/>
            <a:ext cx="4100512" cy="1094948"/>
          </a:xfrm>
          <a:prstGeom prst="rect">
            <a:avLst/>
          </a:prstGeom>
        </p:spPr>
      </p:pic>
      <p:sp>
        <p:nvSpPr>
          <p:cNvPr id="9" name="Rectangle 8">
            <a:extLst>
              <a:ext uri="{FF2B5EF4-FFF2-40B4-BE49-F238E27FC236}">
                <a16:creationId xmlns:a16="http://schemas.microsoft.com/office/drawing/2014/main" id="{E3060488-F06A-43E4-A1FC-112ABF38EA9C}"/>
              </a:ext>
            </a:extLst>
          </p:cNvPr>
          <p:cNvSpPr/>
          <p:nvPr/>
        </p:nvSpPr>
        <p:spPr>
          <a:xfrm>
            <a:off x="7868577" y="1779273"/>
            <a:ext cx="685800" cy="869907"/>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BC00095-10A0-43D1-A388-101ACE74AF1B}"/>
              </a:ext>
            </a:extLst>
          </p:cNvPr>
          <p:cNvSpPr/>
          <p:nvPr/>
        </p:nvSpPr>
        <p:spPr>
          <a:xfrm>
            <a:off x="304761" y="3810794"/>
            <a:ext cx="6323845" cy="2508379"/>
          </a:xfrm>
          <a:prstGeom prst="rect">
            <a:avLst/>
          </a:prstGeom>
        </p:spPr>
        <p:txBody>
          <a:bodyPr wrap="square">
            <a:spAutoFit/>
          </a:bodyPr>
          <a:lstStyle/>
          <a:p>
            <a:pPr algn="ctr"/>
            <a:r>
              <a:rPr lang="en-US" sz="1400" b="1" dirty="0">
                <a:solidFill>
                  <a:schemeClr val="tx1">
                    <a:lumMod val="75000"/>
                    <a:lumOff val="25000"/>
                  </a:schemeClr>
                </a:solidFill>
                <a:latin typeface="+mn-lt"/>
              </a:rPr>
              <a:t>The impact of buildings</a:t>
            </a:r>
          </a:p>
          <a:p>
            <a:r>
              <a:rPr lang="en-US" sz="1100" dirty="0">
                <a:solidFill>
                  <a:srgbClr val="0066FF"/>
                </a:solidFill>
                <a:latin typeface="+mn-lt"/>
              </a:rPr>
              <a:t>Buildings have a substantial impact on the health and wellbeing of people </a:t>
            </a:r>
            <a:r>
              <a:rPr lang="en-US" sz="1100" dirty="0">
                <a:solidFill>
                  <a:schemeClr val="tx1">
                    <a:lumMod val="75000"/>
                    <a:lumOff val="25000"/>
                  </a:schemeClr>
                </a:solidFill>
                <a:latin typeface="+mn-lt"/>
              </a:rPr>
              <a:t>and the planet. Buildings use resources, generate waste and are costly to maintain and operate. Green building is the practice of designing, constructing and operating buildings to maximize occupant health and productivity, use fewer resources, reduce waste and negative environmental impacts, and decrease life cycle costs.</a:t>
            </a:r>
          </a:p>
          <a:p>
            <a:pPr algn="ctr"/>
            <a:r>
              <a:rPr lang="en-US" sz="1100" b="1" dirty="0">
                <a:solidFill>
                  <a:schemeClr val="tx1">
                    <a:lumMod val="75000"/>
                    <a:lumOff val="25000"/>
                  </a:schemeClr>
                </a:solidFill>
                <a:latin typeface="+mn-lt"/>
              </a:rPr>
              <a:t>Why use LEED?</a:t>
            </a:r>
          </a:p>
          <a:p>
            <a:pPr algn="ctr"/>
            <a:r>
              <a:rPr lang="en-US" sz="1100" dirty="0">
                <a:solidFill>
                  <a:schemeClr val="tx1">
                    <a:lumMod val="75000"/>
                    <a:lumOff val="25000"/>
                  </a:schemeClr>
                </a:solidFill>
                <a:latin typeface="+mn-lt"/>
              </a:rPr>
              <a:t>Instant recognition for your building</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Faster lease up rates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Higher resale value</a:t>
            </a:r>
            <a:br>
              <a:rPr lang="en-US" sz="1100" dirty="0">
                <a:solidFill>
                  <a:srgbClr val="333333"/>
                </a:solidFill>
                <a:latin typeface="+mn-lt"/>
              </a:rPr>
            </a:br>
            <a:r>
              <a:rPr lang="en-US" sz="1100" dirty="0">
                <a:solidFill>
                  <a:srgbClr val="0066FF"/>
                </a:solidFill>
                <a:latin typeface="+mn-lt"/>
              </a:rPr>
              <a:t>Healthier indoor space</a:t>
            </a:r>
            <a:br>
              <a:rPr lang="en-US" sz="1100" dirty="0">
                <a:solidFill>
                  <a:srgbClr val="333333"/>
                </a:solidFill>
                <a:latin typeface="+mn-lt"/>
              </a:rPr>
            </a:br>
            <a:r>
              <a:rPr lang="en-US" sz="1100" dirty="0">
                <a:solidFill>
                  <a:schemeClr val="tx1">
                    <a:lumMod val="75000"/>
                    <a:lumOff val="25000"/>
                  </a:schemeClr>
                </a:solidFill>
                <a:latin typeface="+mn-lt"/>
              </a:rPr>
              <a:t>Lower use of energy, water and other resources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Better for building occupants, the community and the environment</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Enhances your brand and establishes you as a leader in green building</a:t>
            </a:r>
            <a:endParaRPr lang="en-US" sz="1100" b="0" i="0" dirty="0">
              <a:solidFill>
                <a:schemeClr val="tx1">
                  <a:lumMod val="75000"/>
                  <a:lumOff val="25000"/>
                </a:schemeClr>
              </a:solidFill>
              <a:effectLst/>
              <a:latin typeface="+mn-lt"/>
            </a:endParaRPr>
          </a:p>
        </p:txBody>
      </p:sp>
      <p:pic>
        <p:nvPicPr>
          <p:cNvPr id="1038" name="Picture 14" descr="Image result for fitwel logo">
            <a:extLst>
              <a:ext uri="{FF2B5EF4-FFF2-40B4-BE49-F238E27FC236}">
                <a16:creationId xmlns:a16="http://schemas.microsoft.com/office/drawing/2014/main" id="{2CD9F120-39AD-4B25-BD4A-B59971E0215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0199" y="4140260"/>
            <a:ext cx="1828007" cy="47729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77CD089D-F08A-4B1A-8272-FC3128656DAE}"/>
              </a:ext>
            </a:extLst>
          </p:cNvPr>
          <p:cNvSpPr/>
          <p:nvPr/>
        </p:nvSpPr>
        <p:spPr>
          <a:xfrm>
            <a:off x="8000206" y="4877594"/>
            <a:ext cx="3780497" cy="923330"/>
          </a:xfrm>
          <a:prstGeom prst="rect">
            <a:avLst/>
          </a:prstGeom>
        </p:spPr>
        <p:txBody>
          <a:bodyPr wrap="square">
            <a:spAutoFit/>
          </a:bodyPr>
          <a:lstStyle/>
          <a:p>
            <a:pPr algn="ctr"/>
            <a:r>
              <a:rPr lang="en-US" dirty="0" err="1">
                <a:solidFill>
                  <a:schemeClr val="tx1">
                    <a:lumMod val="75000"/>
                    <a:lumOff val="25000"/>
                  </a:schemeClr>
                </a:solidFill>
                <a:latin typeface="Avenir Next"/>
              </a:rPr>
              <a:t>Fitwel</a:t>
            </a:r>
            <a:r>
              <a:rPr lang="en-US" dirty="0">
                <a:solidFill>
                  <a:schemeClr val="tx1">
                    <a:lumMod val="75000"/>
                    <a:lumOff val="25000"/>
                  </a:schemeClr>
                </a:solidFill>
                <a:latin typeface="Avenir Next"/>
              </a:rPr>
              <a:t> is the World’s</a:t>
            </a:r>
          </a:p>
          <a:p>
            <a:pPr algn="ctr"/>
            <a:r>
              <a:rPr lang="en-US" dirty="0">
                <a:solidFill>
                  <a:schemeClr val="tx1">
                    <a:lumMod val="75000"/>
                    <a:lumOff val="25000"/>
                  </a:schemeClr>
                </a:solidFill>
                <a:latin typeface="Avenir Next"/>
              </a:rPr>
              <a:t>Leading Certification System</a:t>
            </a:r>
          </a:p>
          <a:p>
            <a:pPr algn="ctr"/>
            <a:r>
              <a:rPr lang="en-US" dirty="0">
                <a:solidFill>
                  <a:srgbClr val="0066FF"/>
                </a:solidFill>
                <a:latin typeface="Avenir Next"/>
              </a:rPr>
              <a:t>Committed to Building Health </a:t>
            </a:r>
            <a:r>
              <a:rPr lang="en-US" dirty="0">
                <a:solidFill>
                  <a:schemeClr val="tx1">
                    <a:lumMod val="75000"/>
                    <a:lumOff val="25000"/>
                  </a:schemeClr>
                </a:solidFill>
                <a:latin typeface="Avenir Next"/>
              </a:rPr>
              <a:t>for All</a:t>
            </a:r>
          </a:p>
        </p:txBody>
      </p:sp>
      <p:pic>
        <p:nvPicPr>
          <p:cNvPr id="1040" name="Picture 16" descr="Image result for leed logo">
            <a:extLst>
              <a:ext uri="{FF2B5EF4-FFF2-40B4-BE49-F238E27FC236}">
                <a16:creationId xmlns:a16="http://schemas.microsoft.com/office/drawing/2014/main" id="{4CDE262A-6FC4-42C8-86F3-CB3F2BE8EA9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761" y="4945076"/>
            <a:ext cx="1116462" cy="1116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75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WELL v2 Building Standard</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CBA93C90-587F-4C28-8D61-7FE133D7EC6C}"/>
              </a:ext>
            </a:extLst>
          </p:cNvPr>
          <p:cNvSpPr/>
          <p:nvPr/>
        </p:nvSpPr>
        <p:spPr>
          <a:xfrm>
            <a:off x="304761" y="2275632"/>
            <a:ext cx="3425825" cy="2308324"/>
          </a:xfrm>
          <a:prstGeom prst="rect">
            <a:avLst/>
          </a:prstGeom>
        </p:spPr>
        <p:txBody>
          <a:bodyPr wrap="square">
            <a:spAutoFit/>
          </a:bodyPr>
          <a:lstStyle/>
          <a:p>
            <a:r>
              <a:rPr lang="en-US" sz="1200" dirty="0">
                <a:solidFill>
                  <a:schemeClr val="tx1">
                    <a:lumMod val="75000"/>
                    <a:lumOff val="25000"/>
                  </a:schemeClr>
                </a:solidFill>
              </a:rPr>
              <a:t>“The International WELL Building Institute™ (IWBI™) is leading the global movement to transform our buildings and communities in ways that </a:t>
            </a:r>
            <a:r>
              <a:rPr lang="en-US" sz="1200" dirty="0">
                <a:solidFill>
                  <a:srgbClr val="0066FF"/>
                </a:solidFill>
              </a:rPr>
              <a:t>help people thrive</a:t>
            </a:r>
            <a:r>
              <a:rPr lang="en-US" sz="1200" dirty="0"/>
              <a:t>.”</a:t>
            </a:r>
          </a:p>
          <a:p>
            <a:endParaRPr lang="en-US" sz="1200" dirty="0"/>
          </a:p>
          <a:p>
            <a:r>
              <a:rPr lang="en-US" sz="1200" dirty="0">
                <a:solidFill>
                  <a:schemeClr val="tx1">
                    <a:lumMod val="75000"/>
                    <a:lumOff val="25000"/>
                  </a:schemeClr>
                </a:solidFill>
              </a:rPr>
              <a:t>“IWBI delivers the cutting-edge WELL Building Standard™, the leading global rating system and the first to be focused exclusively on the ways that buildings, and everything in them, can improve our comfort, drive better choices, and </a:t>
            </a:r>
            <a:r>
              <a:rPr lang="en-US" sz="1200" dirty="0">
                <a:solidFill>
                  <a:srgbClr val="0066FF"/>
                </a:solidFill>
              </a:rPr>
              <a:t>generally enhance, not compromise, our health and wellness</a:t>
            </a:r>
            <a:r>
              <a:rPr lang="en-US" sz="1200" dirty="0"/>
              <a:t>.”</a:t>
            </a:r>
          </a:p>
        </p:txBody>
      </p:sp>
      <p:sp>
        <p:nvSpPr>
          <p:cNvPr id="5" name="Rectangle 4">
            <a:extLst>
              <a:ext uri="{FF2B5EF4-FFF2-40B4-BE49-F238E27FC236}">
                <a16:creationId xmlns:a16="http://schemas.microsoft.com/office/drawing/2014/main" id="{54663E49-68EE-48AD-9A75-C66CB00D5A06}"/>
              </a:ext>
            </a:extLst>
          </p:cNvPr>
          <p:cNvSpPr/>
          <p:nvPr/>
        </p:nvSpPr>
        <p:spPr>
          <a:xfrm>
            <a:off x="280481" y="4725194"/>
            <a:ext cx="3046412" cy="1015663"/>
          </a:xfrm>
          <a:prstGeom prst="rect">
            <a:avLst/>
          </a:prstGeom>
        </p:spPr>
        <p:txBody>
          <a:bodyPr wrap="square">
            <a:spAutoFit/>
          </a:bodyPr>
          <a:lstStyle/>
          <a:p>
            <a:r>
              <a:rPr lang="en-US" sz="1200" dirty="0">
                <a:solidFill>
                  <a:schemeClr val="tx1">
                    <a:lumMod val="75000"/>
                    <a:lumOff val="25000"/>
                  </a:schemeClr>
                </a:solidFill>
              </a:rPr>
              <a:t>“WELL is a standard for buildings, interior spaces and communities seeking to implement, validate and measure interventions that </a:t>
            </a:r>
            <a:r>
              <a:rPr lang="en-US" sz="1200" dirty="0">
                <a:solidFill>
                  <a:srgbClr val="0066FF"/>
                </a:solidFill>
              </a:rPr>
              <a:t>support and advance human health and wellness</a:t>
            </a:r>
            <a:r>
              <a:rPr lang="en-US" sz="1200" dirty="0"/>
              <a:t>.”</a:t>
            </a:r>
          </a:p>
        </p:txBody>
      </p:sp>
      <p:grpSp>
        <p:nvGrpSpPr>
          <p:cNvPr id="8" name="Group 7">
            <a:extLst>
              <a:ext uri="{FF2B5EF4-FFF2-40B4-BE49-F238E27FC236}">
                <a16:creationId xmlns:a16="http://schemas.microsoft.com/office/drawing/2014/main" id="{16490784-B0CF-49FA-9F77-05D335178CE8}"/>
              </a:ext>
            </a:extLst>
          </p:cNvPr>
          <p:cNvGrpSpPr>
            <a:grpSpLocks noChangeAspect="1"/>
          </p:cNvGrpSpPr>
          <p:nvPr/>
        </p:nvGrpSpPr>
        <p:grpSpPr>
          <a:xfrm>
            <a:off x="3961607" y="1177128"/>
            <a:ext cx="7924045" cy="4516878"/>
            <a:chOff x="304761" y="915194"/>
            <a:chExt cx="7486024" cy="4267197"/>
          </a:xfrm>
        </p:grpSpPr>
        <p:pic>
          <p:nvPicPr>
            <p:cNvPr id="4" name="Picture 3">
              <a:extLst>
                <a:ext uri="{FF2B5EF4-FFF2-40B4-BE49-F238E27FC236}">
                  <a16:creationId xmlns:a16="http://schemas.microsoft.com/office/drawing/2014/main" id="{A49DC561-6B27-431D-B932-58AF983B2E18}"/>
                </a:ext>
              </a:extLst>
            </p:cNvPr>
            <p:cNvPicPr>
              <a:picLocks noChangeAspect="1"/>
            </p:cNvPicPr>
            <p:nvPr/>
          </p:nvPicPr>
          <p:blipFill>
            <a:blip r:embed="rId3"/>
            <a:stretch>
              <a:fillRect/>
            </a:stretch>
          </p:blipFill>
          <p:spPr>
            <a:xfrm>
              <a:off x="304761" y="915194"/>
              <a:ext cx="7486024" cy="4267197"/>
            </a:xfrm>
            <a:prstGeom prst="rect">
              <a:avLst/>
            </a:prstGeom>
          </p:spPr>
        </p:pic>
        <p:sp>
          <p:nvSpPr>
            <p:cNvPr id="7" name="Rectangle 6">
              <a:extLst>
                <a:ext uri="{FF2B5EF4-FFF2-40B4-BE49-F238E27FC236}">
                  <a16:creationId xmlns:a16="http://schemas.microsoft.com/office/drawing/2014/main" id="{53E4FDE7-77B2-4D1D-AE0B-9179683037EF}"/>
                </a:ext>
              </a:extLst>
            </p:cNvPr>
            <p:cNvSpPr/>
            <p:nvPr/>
          </p:nvSpPr>
          <p:spPr>
            <a:xfrm>
              <a:off x="304761" y="1981994"/>
              <a:ext cx="2437645" cy="213360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50" name="Picture 2" descr="Image result for well certification logo">
            <a:extLst>
              <a:ext uri="{FF2B5EF4-FFF2-40B4-BE49-F238E27FC236}">
                <a16:creationId xmlns:a16="http://schemas.microsoft.com/office/drawing/2014/main" id="{73761C71-10CB-4E90-A77D-653A0CCF4A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406" y="826424"/>
            <a:ext cx="1673253" cy="1224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5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WELL v2 Building Standard: Lighting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5A14D919-500E-431A-B000-068EFEE3AC8C}"/>
              </a:ext>
            </a:extLst>
          </p:cNvPr>
          <p:cNvPicPr>
            <a:picLocks noChangeAspect="1"/>
          </p:cNvPicPr>
          <p:nvPr/>
        </p:nvPicPr>
        <p:blipFill>
          <a:blip r:embed="rId3"/>
          <a:stretch>
            <a:fillRect/>
          </a:stretch>
        </p:blipFill>
        <p:spPr>
          <a:xfrm>
            <a:off x="323017" y="915194"/>
            <a:ext cx="5572123" cy="3428999"/>
          </a:xfrm>
          <a:prstGeom prst="rect">
            <a:avLst/>
          </a:prstGeom>
        </p:spPr>
      </p:pic>
      <p:pic>
        <p:nvPicPr>
          <p:cNvPr id="6" name="Picture 5">
            <a:extLst>
              <a:ext uri="{FF2B5EF4-FFF2-40B4-BE49-F238E27FC236}">
                <a16:creationId xmlns:a16="http://schemas.microsoft.com/office/drawing/2014/main" id="{B6F5B8D2-EC91-412B-B0A1-09C6532C58E1}"/>
              </a:ext>
            </a:extLst>
          </p:cNvPr>
          <p:cNvPicPr>
            <a:picLocks noChangeAspect="1"/>
          </p:cNvPicPr>
          <p:nvPr/>
        </p:nvPicPr>
        <p:blipFill>
          <a:blip r:embed="rId4"/>
          <a:stretch>
            <a:fillRect/>
          </a:stretch>
        </p:blipFill>
        <p:spPr>
          <a:xfrm>
            <a:off x="6019006" y="1173165"/>
            <a:ext cx="5552024" cy="3162297"/>
          </a:xfrm>
          <a:prstGeom prst="rect">
            <a:avLst/>
          </a:prstGeom>
        </p:spPr>
      </p:pic>
      <p:sp>
        <p:nvSpPr>
          <p:cNvPr id="13" name="TextBox 12">
            <a:extLst>
              <a:ext uri="{FF2B5EF4-FFF2-40B4-BE49-F238E27FC236}">
                <a16:creationId xmlns:a16="http://schemas.microsoft.com/office/drawing/2014/main" id="{B222EF61-318A-4D11-8DA8-294490F18F4E}"/>
              </a:ext>
            </a:extLst>
          </p:cNvPr>
          <p:cNvSpPr txBox="1"/>
          <p:nvPr/>
        </p:nvSpPr>
        <p:spPr>
          <a:xfrm>
            <a:off x="323017" y="4855426"/>
            <a:ext cx="11248013" cy="707886"/>
          </a:xfrm>
          <a:prstGeom prst="rect">
            <a:avLst/>
          </a:prstGeom>
          <a:noFill/>
        </p:spPr>
        <p:txBody>
          <a:bodyPr wrap="square" rtlCol="0">
            <a:spAutoFit/>
          </a:bodyPr>
          <a:lstStyle/>
          <a:p>
            <a:r>
              <a:rPr lang="en-US" sz="2000" dirty="0">
                <a:solidFill>
                  <a:schemeClr val="tx1">
                    <a:lumMod val="75000"/>
                    <a:lumOff val="25000"/>
                  </a:schemeClr>
                </a:solidFill>
              </a:rPr>
              <a:t>The standard defines requirements for the quality and composition of illumination in a variety of categories and combines those with the biological and emotional aspects of lighting design</a:t>
            </a:r>
          </a:p>
        </p:txBody>
      </p:sp>
    </p:spTree>
    <p:extLst>
      <p:ext uri="{BB962C8B-B14F-4D97-AF65-F5344CB8AC3E}">
        <p14:creationId xmlns:p14="http://schemas.microsoft.com/office/powerpoint/2010/main" val="381830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ww.constructionspecifier.com/wp-content/uploads/2014/12/bigstock-New-Technology-55391969.jpg"/>
          <p:cNvPicPr>
            <a:picLocks noChangeAspect="1" noChangeArrowheads="1"/>
          </p:cNvPicPr>
          <p:nvPr/>
        </p:nvPicPr>
        <p:blipFill rotWithShape="1">
          <a:blip r:embed="rId3">
            <a:extLst>
              <a:ext uri="{28A0092B-C50C-407E-A947-70E740481C1C}">
                <a14:useLocalDpi xmlns:a14="http://schemas.microsoft.com/office/drawing/2010/main" val="0"/>
              </a:ext>
            </a:extLst>
          </a:blip>
          <a:srcRect t="6219" b="8225"/>
          <a:stretch/>
        </p:blipFill>
        <p:spPr bwMode="auto">
          <a:xfrm>
            <a:off x="-3" y="0"/>
            <a:ext cx="12230391" cy="685958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5"/>
          <p:cNvSpPr txBox="1">
            <a:spLocks/>
          </p:cNvSpPr>
          <p:nvPr/>
        </p:nvSpPr>
        <p:spPr bwMode="auto">
          <a:xfrm>
            <a:off x="577532" y="6039168"/>
            <a:ext cx="11258074"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noAutofit/>
          </a:bodyPr>
          <a:lst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a:lstStyle>
          <a:p>
            <a:pPr marL="0" indent="0" algn="ctr">
              <a:spcBef>
                <a:spcPts val="0"/>
              </a:spcBef>
              <a:spcAft>
                <a:spcPts val="1200"/>
              </a:spcAft>
              <a:buFontTx/>
              <a:buNone/>
            </a:pPr>
            <a:r>
              <a:rPr lang="en-CA" sz="2000" kern="0" dirty="0">
                <a:solidFill>
                  <a:schemeClr val="bg1"/>
                </a:solidFill>
                <a:latin typeface="+mj-lt"/>
              </a:rPr>
              <a:t> Lighting must rapidly evolve to meet the needs of this changing world of architecture</a:t>
            </a:r>
            <a:endParaRPr lang="en-US" sz="2000" kern="0" dirty="0">
              <a:solidFill>
                <a:schemeClr val="bg1"/>
              </a:solidFill>
              <a:latin typeface="+mj-lt"/>
            </a:endParaRPr>
          </a:p>
        </p:txBody>
      </p:sp>
    </p:spTree>
    <p:extLst>
      <p:ext uri="{BB962C8B-B14F-4D97-AF65-F5344CB8AC3E}">
        <p14:creationId xmlns:p14="http://schemas.microsoft.com/office/powerpoint/2010/main" val="385739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LED Lighting: Evolution vs Revolution</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3" name="Group 2">
            <a:extLst>
              <a:ext uri="{FF2B5EF4-FFF2-40B4-BE49-F238E27FC236}">
                <a16:creationId xmlns:a16="http://schemas.microsoft.com/office/drawing/2014/main" id="{4B4DA26A-98F8-49F0-AC98-9BF20F7CA71F}"/>
              </a:ext>
            </a:extLst>
          </p:cNvPr>
          <p:cNvGrpSpPr>
            <a:grpSpLocks noChangeAspect="1"/>
          </p:cNvGrpSpPr>
          <p:nvPr/>
        </p:nvGrpSpPr>
        <p:grpSpPr>
          <a:xfrm>
            <a:off x="532910" y="1522076"/>
            <a:ext cx="5188683" cy="2743200"/>
            <a:chOff x="1199754" y="2096313"/>
            <a:chExt cx="4343551" cy="2296388"/>
          </a:xfrm>
        </p:grpSpPr>
        <p:pic>
          <p:nvPicPr>
            <p:cNvPr id="52" name="Picture 2">
              <a:extLst>
                <a:ext uri="{FF2B5EF4-FFF2-40B4-BE49-F238E27FC236}">
                  <a16:creationId xmlns:a16="http://schemas.microsoft.com/office/drawing/2014/main" id="{51E66040-CAB4-4FBC-8169-2D2C94C753F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70374" y="2250698"/>
              <a:ext cx="1307335" cy="1346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0" name="Picture 99">
              <a:extLst>
                <a:ext uri="{FF2B5EF4-FFF2-40B4-BE49-F238E27FC236}">
                  <a16:creationId xmlns:a16="http://schemas.microsoft.com/office/drawing/2014/main" id="{645AA593-4736-409B-92C4-3DA1D0096E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84126" y="3350333"/>
              <a:ext cx="1025173" cy="937647"/>
            </a:xfrm>
            <a:prstGeom prst="rect">
              <a:avLst/>
            </a:prstGeom>
          </p:spPr>
        </p:pic>
        <p:pic>
          <p:nvPicPr>
            <p:cNvPr id="101" name="Picture 100">
              <a:extLst>
                <a:ext uri="{FF2B5EF4-FFF2-40B4-BE49-F238E27FC236}">
                  <a16:creationId xmlns:a16="http://schemas.microsoft.com/office/drawing/2014/main" id="{C363BD3D-20EA-4B85-8909-11608C69B12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10120" y="3426927"/>
              <a:ext cx="998139" cy="965774"/>
            </a:xfrm>
            <a:prstGeom prst="rect">
              <a:avLst/>
            </a:prstGeom>
          </p:spPr>
        </p:pic>
        <p:pic>
          <p:nvPicPr>
            <p:cNvPr id="102" name="Picture 101">
              <a:extLst>
                <a:ext uri="{FF2B5EF4-FFF2-40B4-BE49-F238E27FC236}">
                  <a16:creationId xmlns:a16="http://schemas.microsoft.com/office/drawing/2014/main" id="{6C7EF854-7910-462B-A96E-70CDEEFE79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1103678" flipV="1">
              <a:off x="1199754" y="2096313"/>
              <a:ext cx="1448576" cy="359952"/>
            </a:xfrm>
            <a:prstGeom prst="rect">
              <a:avLst/>
            </a:prstGeom>
          </p:spPr>
        </p:pic>
        <p:pic>
          <p:nvPicPr>
            <p:cNvPr id="103" name="Picture 102">
              <a:extLst>
                <a:ext uri="{FF2B5EF4-FFF2-40B4-BE49-F238E27FC236}">
                  <a16:creationId xmlns:a16="http://schemas.microsoft.com/office/drawing/2014/main" id="{EE4A2EEF-DC4C-42F6-BF3B-7C062B1B8BD7}"/>
                </a:ext>
              </a:extLst>
            </p:cNvPr>
            <p:cNvPicPr>
              <a:picLocks noChangeAspect="1"/>
            </p:cNvPicPr>
            <p:nvPr/>
          </p:nvPicPr>
          <p:blipFill>
            <a:blip r:embed="rId7" cstate="email">
              <a:extLst>
                <a:ext uri="{BEBA8EAE-BF5A-486C-A8C5-ECC9F3942E4B}">
                  <a14:imgProps xmlns:a14="http://schemas.microsoft.com/office/drawing/2010/main">
                    <a14:imgLayer r:embed="rId8">
                      <a14:imgEffect>
                        <a14:brightnessContrast bright="2000" contrast="-40000"/>
                      </a14:imgEffect>
                    </a14:imgLayer>
                  </a14:imgProps>
                </a:ext>
                <a:ext uri="{28A0092B-C50C-407E-A947-70E740481C1C}">
                  <a14:useLocalDpi xmlns:a14="http://schemas.microsoft.com/office/drawing/2010/main"/>
                </a:ext>
              </a:extLst>
            </a:blip>
            <a:stretch>
              <a:fillRect/>
            </a:stretch>
          </p:blipFill>
          <p:spPr>
            <a:xfrm rot="21409421">
              <a:off x="4075073" y="2114470"/>
              <a:ext cx="1468232" cy="523599"/>
            </a:xfrm>
            <a:prstGeom prst="rect">
              <a:avLst/>
            </a:prstGeom>
          </p:spPr>
        </p:pic>
        <p:pic>
          <p:nvPicPr>
            <p:cNvPr id="104" name="Picture 2">
              <a:extLst>
                <a:ext uri="{FF2B5EF4-FFF2-40B4-BE49-F238E27FC236}">
                  <a16:creationId xmlns:a16="http://schemas.microsoft.com/office/drawing/2014/main" id="{42750B26-EF08-4751-B32B-B04B7348968F}"/>
                </a:ext>
              </a:extLst>
            </p:cNvPr>
            <p:cNvPicPr>
              <a:picLocks noChangeAspect="1" noChangeArrowheads="1"/>
            </p:cNvPicPr>
            <p:nvPr/>
          </p:nvPicPr>
          <p:blipFill>
            <a:blip r:embed="rId9" cstate="email">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rot="190162">
              <a:off x="4103930" y="2189290"/>
              <a:ext cx="1323568" cy="1564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5" name="Straight Arrow Connector 104">
              <a:extLst>
                <a:ext uri="{FF2B5EF4-FFF2-40B4-BE49-F238E27FC236}">
                  <a16:creationId xmlns:a16="http://schemas.microsoft.com/office/drawing/2014/main" id="{63475391-F2FD-484F-B3CC-39992FAD537B}"/>
                </a:ext>
              </a:extLst>
            </p:cNvPr>
            <p:cNvCxnSpPr>
              <a:cxnSpLocks/>
            </p:cNvCxnSpPr>
            <p:nvPr/>
          </p:nvCxnSpPr>
          <p:spPr>
            <a:xfrm>
              <a:off x="3045736" y="2245046"/>
              <a:ext cx="667370" cy="0"/>
            </a:xfrm>
            <a:prstGeom prst="straightConnector1">
              <a:avLst/>
            </a:prstGeom>
            <a:ln w="76200">
              <a:solidFill>
                <a:schemeClr val="tx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F564E6DF-AA3B-4213-A428-5C7642FADA5A}"/>
                </a:ext>
              </a:extLst>
            </p:cNvPr>
            <p:cNvCxnSpPr>
              <a:cxnSpLocks/>
            </p:cNvCxnSpPr>
            <p:nvPr/>
          </p:nvCxnSpPr>
          <p:spPr>
            <a:xfrm>
              <a:off x="3045736" y="3075847"/>
              <a:ext cx="667370" cy="0"/>
            </a:xfrm>
            <a:prstGeom prst="straightConnector1">
              <a:avLst/>
            </a:prstGeom>
            <a:ln w="76200">
              <a:solidFill>
                <a:schemeClr val="tx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902A10BA-C347-499E-803E-FE45C09A21AC}"/>
                </a:ext>
              </a:extLst>
            </p:cNvPr>
            <p:cNvCxnSpPr>
              <a:cxnSpLocks/>
            </p:cNvCxnSpPr>
            <p:nvPr/>
          </p:nvCxnSpPr>
          <p:spPr>
            <a:xfrm>
              <a:off x="3045736" y="3906649"/>
              <a:ext cx="667370" cy="0"/>
            </a:xfrm>
            <a:prstGeom prst="straightConnector1">
              <a:avLst/>
            </a:prstGeom>
            <a:ln w="76200">
              <a:solidFill>
                <a:schemeClr val="tx1">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08" name="Arrow: Right 107">
            <a:extLst>
              <a:ext uri="{FF2B5EF4-FFF2-40B4-BE49-F238E27FC236}">
                <a16:creationId xmlns:a16="http://schemas.microsoft.com/office/drawing/2014/main" id="{2BFA8308-93A2-4F23-9094-6E3F25E3CFD5}"/>
              </a:ext>
            </a:extLst>
          </p:cNvPr>
          <p:cNvSpPr/>
          <p:nvPr/>
        </p:nvSpPr>
        <p:spPr>
          <a:xfrm>
            <a:off x="5721593" y="2893676"/>
            <a:ext cx="1230085" cy="435429"/>
          </a:xfrm>
          <a:prstGeom prst="rightArrow">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TextBox 109">
            <a:extLst>
              <a:ext uri="{FF2B5EF4-FFF2-40B4-BE49-F238E27FC236}">
                <a16:creationId xmlns:a16="http://schemas.microsoft.com/office/drawing/2014/main" id="{201D78DD-0E85-4381-830D-BB03D9047025}"/>
              </a:ext>
            </a:extLst>
          </p:cNvPr>
          <p:cNvSpPr txBox="1"/>
          <p:nvPr/>
        </p:nvSpPr>
        <p:spPr>
          <a:xfrm>
            <a:off x="250301" y="4633563"/>
            <a:ext cx="2954272" cy="307777"/>
          </a:xfrm>
          <a:prstGeom prst="rect">
            <a:avLst/>
          </a:prstGeom>
          <a:noFill/>
        </p:spPr>
        <p:txBody>
          <a:bodyPr wrap="square" rtlCol="0">
            <a:spAutoFit/>
          </a:bodyPr>
          <a:lstStyle/>
          <a:p>
            <a:r>
              <a:rPr lang="en-US" sz="1400" dirty="0">
                <a:solidFill>
                  <a:schemeClr val="tx1">
                    <a:lumMod val="75000"/>
                    <a:lumOff val="25000"/>
                  </a:schemeClr>
                </a:solidFill>
              </a:rPr>
              <a:t>Old Technology &gt;&gt; Old Luminaires</a:t>
            </a:r>
          </a:p>
        </p:txBody>
      </p:sp>
      <p:sp>
        <p:nvSpPr>
          <p:cNvPr id="111" name="TextBox 110">
            <a:extLst>
              <a:ext uri="{FF2B5EF4-FFF2-40B4-BE49-F238E27FC236}">
                <a16:creationId xmlns:a16="http://schemas.microsoft.com/office/drawing/2014/main" id="{180D2E4A-DE98-436C-961F-590BE06E9B03}"/>
              </a:ext>
            </a:extLst>
          </p:cNvPr>
          <p:cNvSpPr txBox="1"/>
          <p:nvPr/>
        </p:nvSpPr>
        <p:spPr>
          <a:xfrm>
            <a:off x="3428206" y="4648994"/>
            <a:ext cx="3564720" cy="307777"/>
          </a:xfrm>
          <a:prstGeom prst="rect">
            <a:avLst/>
          </a:prstGeom>
          <a:noFill/>
        </p:spPr>
        <p:txBody>
          <a:bodyPr wrap="square" rtlCol="0">
            <a:spAutoFit/>
          </a:bodyPr>
          <a:lstStyle/>
          <a:p>
            <a:r>
              <a:rPr lang="en-US" sz="1400" dirty="0">
                <a:solidFill>
                  <a:schemeClr val="tx1">
                    <a:lumMod val="75000"/>
                    <a:lumOff val="25000"/>
                  </a:schemeClr>
                </a:solidFill>
              </a:rPr>
              <a:t>New (LED) Technology &gt;&gt; Old Luminaires</a:t>
            </a:r>
          </a:p>
        </p:txBody>
      </p:sp>
      <p:sp>
        <p:nvSpPr>
          <p:cNvPr id="112" name="TextBox 111">
            <a:extLst>
              <a:ext uri="{FF2B5EF4-FFF2-40B4-BE49-F238E27FC236}">
                <a16:creationId xmlns:a16="http://schemas.microsoft.com/office/drawing/2014/main" id="{1B0E5C34-ED67-4150-BFB8-BE103E6B1AB2}"/>
              </a:ext>
            </a:extLst>
          </p:cNvPr>
          <p:cNvSpPr txBox="1"/>
          <p:nvPr/>
        </p:nvSpPr>
        <p:spPr>
          <a:xfrm>
            <a:off x="7488811" y="5301209"/>
            <a:ext cx="4243330" cy="307777"/>
          </a:xfrm>
          <a:prstGeom prst="rect">
            <a:avLst/>
          </a:prstGeom>
          <a:noFill/>
        </p:spPr>
        <p:txBody>
          <a:bodyPr wrap="square" rtlCol="0">
            <a:spAutoFit/>
          </a:bodyPr>
          <a:lstStyle/>
          <a:p>
            <a:pPr algn="ctr"/>
            <a:r>
              <a:rPr lang="en-US" sz="1400" dirty="0">
                <a:solidFill>
                  <a:schemeClr val="tx1">
                    <a:lumMod val="75000"/>
                    <a:lumOff val="25000"/>
                  </a:schemeClr>
                </a:solidFill>
              </a:rPr>
              <a:t>New Technologies &gt;&gt; New Luminaires</a:t>
            </a:r>
          </a:p>
        </p:txBody>
      </p:sp>
      <p:sp>
        <p:nvSpPr>
          <p:cNvPr id="113" name="TextBox 112">
            <a:extLst>
              <a:ext uri="{FF2B5EF4-FFF2-40B4-BE49-F238E27FC236}">
                <a16:creationId xmlns:a16="http://schemas.microsoft.com/office/drawing/2014/main" id="{A06ADC38-9C88-4E3C-9CC4-907535532672}"/>
              </a:ext>
            </a:extLst>
          </p:cNvPr>
          <p:cNvSpPr txBox="1"/>
          <p:nvPr/>
        </p:nvSpPr>
        <p:spPr>
          <a:xfrm>
            <a:off x="1181773" y="5707465"/>
            <a:ext cx="4133850" cy="461665"/>
          </a:xfrm>
          <a:prstGeom prst="rect">
            <a:avLst/>
          </a:prstGeom>
          <a:noFill/>
        </p:spPr>
        <p:txBody>
          <a:bodyPr wrap="square" rtlCol="0">
            <a:spAutoFit/>
          </a:bodyPr>
          <a:lstStyle/>
          <a:p>
            <a:r>
              <a:rPr lang="en-US" sz="2400" dirty="0">
                <a:solidFill>
                  <a:srgbClr val="0066FF"/>
                </a:solidFill>
              </a:rPr>
              <a:t>Evolution:</a:t>
            </a:r>
            <a:r>
              <a:rPr lang="en-US" sz="2400" dirty="0"/>
              <a:t> </a:t>
            </a:r>
            <a:r>
              <a:rPr lang="en-US" sz="2400" dirty="0">
                <a:solidFill>
                  <a:schemeClr val="tx1">
                    <a:lumMod val="75000"/>
                    <a:lumOff val="25000"/>
                  </a:schemeClr>
                </a:solidFill>
              </a:rPr>
              <a:t>Points and Lines</a:t>
            </a:r>
          </a:p>
        </p:txBody>
      </p:sp>
      <p:sp>
        <p:nvSpPr>
          <p:cNvPr id="114" name="TextBox 113">
            <a:extLst>
              <a:ext uri="{FF2B5EF4-FFF2-40B4-BE49-F238E27FC236}">
                <a16:creationId xmlns:a16="http://schemas.microsoft.com/office/drawing/2014/main" id="{7F3EF16C-8EEC-413E-BDFC-4C641EF379C3}"/>
              </a:ext>
            </a:extLst>
          </p:cNvPr>
          <p:cNvSpPr txBox="1"/>
          <p:nvPr/>
        </p:nvSpPr>
        <p:spPr>
          <a:xfrm>
            <a:off x="7314406" y="5706737"/>
            <a:ext cx="4724400" cy="461665"/>
          </a:xfrm>
          <a:prstGeom prst="rect">
            <a:avLst/>
          </a:prstGeom>
          <a:noFill/>
        </p:spPr>
        <p:txBody>
          <a:bodyPr wrap="square" rtlCol="0">
            <a:spAutoFit/>
          </a:bodyPr>
          <a:lstStyle/>
          <a:p>
            <a:r>
              <a:rPr lang="en-US" sz="2400" dirty="0">
                <a:solidFill>
                  <a:srgbClr val="0066FF"/>
                </a:solidFill>
              </a:rPr>
              <a:t>Revolution:</a:t>
            </a:r>
            <a:r>
              <a:rPr lang="en-US" sz="2400" dirty="0"/>
              <a:t> </a:t>
            </a:r>
            <a:r>
              <a:rPr lang="en-US" sz="2400" dirty="0">
                <a:solidFill>
                  <a:schemeClr val="tx1">
                    <a:lumMod val="75000"/>
                    <a:lumOff val="25000"/>
                  </a:schemeClr>
                </a:solidFill>
              </a:rPr>
              <a:t>Luminous Surfaces</a:t>
            </a:r>
          </a:p>
        </p:txBody>
      </p:sp>
      <p:pic>
        <p:nvPicPr>
          <p:cNvPr id="115" name="219492ED-5A9B-4199-ABAC-F6E1C9DB417D" descr="image1.jpeg">
            <a:extLst>
              <a:ext uri="{FF2B5EF4-FFF2-40B4-BE49-F238E27FC236}">
                <a16:creationId xmlns:a16="http://schemas.microsoft.com/office/drawing/2014/main" id="{148D12C5-1D9E-4915-B01B-BB2DAF2C907F}"/>
              </a:ext>
            </a:extLst>
          </p:cNvPr>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l="13093" t="1222" r="6528" b="45511"/>
          <a:stretch/>
        </p:blipFill>
        <p:spPr bwMode="auto">
          <a:xfrm>
            <a:off x="7488811" y="3088914"/>
            <a:ext cx="4243330" cy="210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4" descr="https://www.cooledgelighting.com/storage/photos/uploaded/5E4OMPMbvodXRSj5gTKmRwHfpV2pKd04EmiD482H.jpeg">
            <a:extLst>
              <a:ext uri="{FF2B5EF4-FFF2-40B4-BE49-F238E27FC236}">
                <a16:creationId xmlns:a16="http://schemas.microsoft.com/office/drawing/2014/main" id="{260252E6-0120-425B-B962-3D1449D90830}"/>
              </a:ext>
            </a:extLst>
          </p:cNvPr>
          <p:cNvPicPr>
            <a:picLocks noChangeAspect="1" noChangeArrowheads="1"/>
          </p:cNvPicPr>
          <p:nvPr/>
        </p:nvPicPr>
        <p:blipFill rotWithShape="1">
          <a:blip r:embed="rId12" cstate="screen">
            <a:extLst>
              <a:ext uri="{28A0092B-C50C-407E-A947-70E740481C1C}">
                <a14:useLocalDpi xmlns:a14="http://schemas.microsoft.com/office/drawing/2010/main"/>
              </a:ext>
            </a:extLst>
          </a:blip>
          <a:srcRect b="19072"/>
          <a:stretch/>
        </p:blipFill>
        <p:spPr bwMode="auto">
          <a:xfrm>
            <a:off x="7488811" y="982746"/>
            <a:ext cx="4243330" cy="2106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48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txBox="1">
            <a:spLocks/>
          </p:cNvSpPr>
          <p:nvPr/>
        </p:nvSpPr>
        <p:spPr bwMode="auto">
          <a:xfrm>
            <a:off x="151606" y="395360"/>
            <a:ext cx="11258074" cy="51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noAutofit/>
          </a:bodyPr>
          <a:lst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a:lstStyle>
          <a:p>
            <a:pPr marL="0" indent="0">
              <a:spcBef>
                <a:spcPts val="0"/>
              </a:spcBef>
              <a:spcAft>
                <a:spcPts val="1200"/>
              </a:spcAft>
              <a:buFontTx/>
              <a:buNone/>
            </a:pPr>
            <a:r>
              <a:rPr lang="en-CA" sz="2000" kern="0" dirty="0">
                <a:solidFill>
                  <a:schemeClr val="tx1">
                    <a:lumMod val="75000"/>
                    <a:lumOff val="25000"/>
                  </a:schemeClr>
                </a:solidFill>
                <a:latin typeface="+mj-lt"/>
              </a:rPr>
              <a:t>The next fundamental change in lighting will </a:t>
            </a:r>
            <a:r>
              <a:rPr lang="en-CA" sz="2000" i="1" kern="0" dirty="0">
                <a:solidFill>
                  <a:schemeClr val="tx1">
                    <a:lumMod val="75000"/>
                    <a:lumOff val="25000"/>
                  </a:schemeClr>
                </a:solidFill>
                <a:latin typeface="+mj-lt"/>
              </a:rPr>
              <a:t>not</a:t>
            </a:r>
            <a:r>
              <a:rPr lang="en-CA" sz="2000" kern="0" dirty="0">
                <a:solidFill>
                  <a:schemeClr val="tx1">
                    <a:lumMod val="75000"/>
                    <a:lumOff val="25000"/>
                  </a:schemeClr>
                </a:solidFill>
                <a:latin typeface="+mj-lt"/>
              </a:rPr>
              <a:t> be based on technology</a:t>
            </a:r>
          </a:p>
        </p:txBody>
      </p:sp>
      <p:pic>
        <p:nvPicPr>
          <p:cNvPr id="6" name="Picture 4" descr="Related image"/>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0" y="915194"/>
            <a:ext cx="5840614" cy="4800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65" b="-32"/>
          <a:stretch/>
        </p:blipFill>
        <p:spPr bwMode="auto">
          <a:xfrm>
            <a:off x="5946695" y="915194"/>
            <a:ext cx="6243718"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5"/>
          <p:cNvSpPr txBox="1">
            <a:spLocks/>
          </p:cNvSpPr>
          <p:nvPr/>
        </p:nvSpPr>
        <p:spPr bwMode="auto">
          <a:xfrm>
            <a:off x="1751806" y="6096794"/>
            <a:ext cx="10133013" cy="51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noAutofit/>
          </a:bodyPr>
          <a:lst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a:lstStyle>
          <a:p>
            <a:pPr marL="0" indent="0" algn="r">
              <a:spcBef>
                <a:spcPts val="0"/>
              </a:spcBef>
              <a:spcAft>
                <a:spcPts val="1200"/>
              </a:spcAft>
              <a:buFontTx/>
              <a:buNone/>
            </a:pPr>
            <a:r>
              <a:rPr lang="en-CA" sz="2000" kern="0" dirty="0">
                <a:solidFill>
                  <a:srgbClr val="0066FF"/>
                </a:solidFill>
                <a:latin typeface="+mj-lt"/>
              </a:rPr>
              <a:t>The next fundamental change in lighting will be based on its integration into design</a:t>
            </a:r>
          </a:p>
        </p:txBody>
      </p:sp>
      <p:sp>
        <p:nvSpPr>
          <p:cNvPr id="9" name="Rectangle 8"/>
          <p:cNvSpPr/>
          <p:nvPr/>
        </p:nvSpPr>
        <p:spPr>
          <a:xfrm>
            <a:off x="4656202" y="5485832"/>
            <a:ext cx="1184412" cy="215490"/>
          </a:xfrm>
          <a:prstGeom prst="rect">
            <a:avLst/>
          </a:prstGeom>
        </p:spPr>
        <p:txBody>
          <a:bodyPr wrap="square" lIns="91484" tIns="45743" rIns="91484" bIns="45743">
            <a:spAutoFit/>
          </a:bodyPr>
          <a:lstStyle/>
          <a:p>
            <a:pPr algn="r"/>
            <a:r>
              <a:rPr lang="en-US" sz="800" i="1" dirty="0">
                <a:solidFill>
                  <a:schemeClr val="bg1"/>
                </a:solidFill>
                <a:latin typeface="+mn-lt"/>
                <a:ea typeface="Verdana" panose="020B0604030504040204" pitchFamily="34" charset="0"/>
                <a:cs typeface="Verdana" panose="020B0604030504040204" pitchFamily="34" charset="0"/>
              </a:rPr>
              <a:t>Courtesy of VELUX</a:t>
            </a:r>
          </a:p>
        </p:txBody>
      </p:sp>
    </p:spTree>
    <p:extLst>
      <p:ext uri="{BB962C8B-B14F-4D97-AF65-F5344CB8AC3E}">
        <p14:creationId xmlns:p14="http://schemas.microsoft.com/office/powerpoint/2010/main" val="385739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644241" y="2194811"/>
            <a:ext cx="6662399" cy="2754576"/>
          </a:xfrm>
          <a:prstGeom prst="rect">
            <a:avLst/>
          </a:prstGeom>
          <a:noFill/>
        </p:spPr>
        <p:txBody>
          <a:bodyPr wrap="square" lIns="121898" tIns="60948" rIns="121898" bIns="60948">
            <a:spAutoFit/>
          </a:bodyPr>
          <a:lstStyle/>
          <a:p>
            <a:pPr>
              <a:defRPr/>
            </a:pPr>
            <a:r>
              <a:rPr lang="en-US" sz="1900" dirty="0">
                <a:solidFill>
                  <a:schemeClr val="tx1">
                    <a:lumMod val="75000"/>
                    <a:lumOff val="25000"/>
                  </a:schemeClr>
                </a:solidFill>
                <a:latin typeface="+mn-lt"/>
                <a:ea typeface="Arial Unicode MS" pitchFamily="34" charset="-128"/>
                <a:cs typeface="65 Helvetica Medium"/>
              </a:rPr>
              <a:t>Learn how luminous surfaces will change the way lighting is incorporated into architecture. </a:t>
            </a:r>
            <a:r>
              <a:rPr lang="en-US" sz="1900">
                <a:solidFill>
                  <a:schemeClr val="tx1">
                    <a:lumMod val="75000"/>
                    <a:lumOff val="25000"/>
                  </a:schemeClr>
                </a:solidFill>
                <a:latin typeface="+mn-lt"/>
                <a:ea typeface="Arial Unicode MS" pitchFamily="34" charset="-128"/>
                <a:cs typeface="65 Helvetica Medium"/>
              </a:rPr>
              <a:t>Topics include the history and role of luminous surfaces in creating spaces that are more synchronized with the human experience of our environment, standards driving the incorporation of human well-being in design, the applications and design approaches for successfully specifying luminous surfaces into architecture, as well as a look at how luminous ceilings can contribute to acoustic performance.</a:t>
            </a:r>
          </a:p>
        </p:txBody>
      </p:sp>
      <p:cxnSp>
        <p:nvCxnSpPr>
          <p:cNvPr id="10" name="Straight Connector 9"/>
          <p:cNvCxnSpPr/>
          <p:nvPr/>
        </p:nvCxnSpPr>
        <p:spPr>
          <a:xfrm flipH="1">
            <a:off x="609520" y="1600994"/>
            <a:ext cx="3860297"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Rectangle 4"/>
          <p:cNvSpPr>
            <a:spLocks noChangeArrowheads="1"/>
          </p:cNvSpPr>
          <p:nvPr/>
        </p:nvSpPr>
        <p:spPr bwMode="auto">
          <a:xfrm>
            <a:off x="609522" y="550099"/>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Course</a:t>
            </a:r>
          </a:p>
          <a:p>
            <a:pPr>
              <a:spcBef>
                <a:spcPts val="0"/>
              </a:spcBef>
              <a:spcAft>
                <a:spcPts val="0"/>
              </a:spcAft>
              <a:defRPr/>
            </a:pPr>
            <a:r>
              <a:rPr lang="en-US" sz="3200" dirty="0">
                <a:solidFill>
                  <a:schemeClr val="tx1">
                    <a:lumMod val="75000"/>
                    <a:lumOff val="25000"/>
                  </a:schemeClr>
                </a:solidFill>
                <a:latin typeface="+mn-lt"/>
                <a:cs typeface="65 Helvetica Medium"/>
              </a:rPr>
              <a:t>Description</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616108"/>
            <a:ext cx="6510788"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Application &amp; Design Approaches for Luminous Surfaces</a:t>
            </a:r>
          </a:p>
        </p:txBody>
      </p:sp>
      <p:sp>
        <p:nvSpPr>
          <p:cNvPr id="16" name="TextBox 15"/>
          <p:cNvSpPr txBox="1"/>
          <p:nvPr/>
        </p:nvSpPr>
        <p:spPr>
          <a:xfrm>
            <a:off x="542433" y="2506142"/>
            <a:ext cx="10022591" cy="2066652"/>
          </a:xfrm>
          <a:prstGeom prst="rect">
            <a:avLst/>
          </a:prstGeom>
          <a:noFill/>
        </p:spPr>
        <p:txBody>
          <a:bodyPr wrap="square" lIns="121898" tIns="60948" rIns="121898" bIns="60948">
            <a:noAutofit/>
          </a:bodyPr>
          <a:lstStyle/>
          <a:p>
            <a:pPr marL="457178" indent="-457178">
              <a:buFont typeface="+mj-lt"/>
              <a:buAutoNum type="arabicPeriod"/>
            </a:pPr>
            <a:r>
              <a:rPr lang="en-CA" sz="2000" dirty="0">
                <a:solidFill>
                  <a:schemeClr val="tx1">
                    <a:lumMod val="75000"/>
                    <a:lumOff val="25000"/>
                  </a:schemeClr>
                </a:solidFill>
              </a:rPr>
              <a:t>Luminous Surfaces for Illuminated Features</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Luminous Walls</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Luminous Ceilings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19089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Applications for Luminous Surfaces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3F6B987E-EC6B-41B4-B71F-32594C9E1CB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6"/>
          <a:stretch/>
        </p:blipFill>
        <p:spPr>
          <a:xfrm>
            <a:off x="313492" y="1372394"/>
            <a:ext cx="3885445" cy="3539787"/>
          </a:xfrm>
          <a:prstGeom prst="rect">
            <a:avLst/>
          </a:prstGeom>
        </p:spPr>
      </p:pic>
      <p:sp>
        <p:nvSpPr>
          <p:cNvPr id="2" name="Rectangle 1">
            <a:extLst>
              <a:ext uri="{FF2B5EF4-FFF2-40B4-BE49-F238E27FC236}">
                <a16:creationId xmlns:a16="http://schemas.microsoft.com/office/drawing/2014/main" id="{6623A008-02F0-47C6-900C-2AEF15D6D70D}"/>
              </a:ext>
            </a:extLst>
          </p:cNvPr>
          <p:cNvSpPr/>
          <p:nvPr/>
        </p:nvSpPr>
        <p:spPr>
          <a:xfrm>
            <a:off x="1221315" y="4983403"/>
            <a:ext cx="2069797" cy="369332"/>
          </a:xfrm>
          <a:prstGeom prst="rect">
            <a:avLst/>
          </a:prstGeom>
        </p:spPr>
        <p:txBody>
          <a:bodyPr wrap="none">
            <a:spAutoFit/>
          </a:bodyPr>
          <a:lstStyle/>
          <a:p>
            <a:pPr algn="ctr"/>
            <a:r>
              <a:rPr lang="en-US" dirty="0">
                <a:solidFill>
                  <a:srgbClr val="000000">
                    <a:lumMod val="75000"/>
                    <a:lumOff val="25000"/>
                  </a:srgbClr>
                </a:solidFill>
              </a:rPr>
              <a:t>Luminous Ceilings</a:t>
            </a:r>
            <a:endParaRPr lang="en-US" dirty="0"/>
          </a:p>
        </p:txBody>
      </p:sp>
      <p:pic>
        <p:nvPicPr>
          <p:cNvPr id="28" name="Picture 27">
            <a:extLst>
              <a:ext uri="{FF2B5EF4-FFF2-40B4-BE49-F238E27FC236}">
                <a16:creationId xmlns:a16="http://schemas.microsoft.com/office/drawing/2014/main" id="{29428A80-B954-44E5-8D27-ADF259397E0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410963" y="1372394"/>
            <a:ext cx="3885445" cy="3539785"/>
          </a:xfrm>
          <a:prstGeom prst="rect">
            <a:avLst/>
          </a:prstGeom>
        </p:spPr>
      </p:pic>
      <p:sp>
        <p:nvSpPr>
          <p:cNvPr id="29" name="Rectangle 28">
            <a:extLst>
              <a:ext uri="{FF2B5EF4-FFF2-40B4-BE49-F238E27FC236}">
                <a16:creationId xmlns:a16="http://schemas.microsoft.com/office/drawing/2014/main" id="{4D7F552A-78A2-44ED-900B-4979934998DE}"/>
              </a:ext>
            </a:extLst>
          </p:cNvPr>
          <p:cNvSpPr/>
          <p:nvPr/>
        </p:nvSpPr>
        <p:spPr>
          <a:xfrm>
            <a:off x="5451322" y="4983403"/>
            <a:ext cx="1804725" cy="369332"/>
          </a:xfrm>
          <a:prstGeom prst="rect">
            <a:avLst/>
          </a:prstGeom>
        </p:spPr>
        <p:txBody>
          <a:bodyPr wrap="none">
            <a:spAutoFit/>
          </a:bodyPr>
          <a:lstStyle/>
          <a:p>
            <a:pPr algn="ctr"/>
            <a:r>
              <a:rPr lang="en-US" dirty="0">
                <a:solidFill>
                  <a:srgbClr val="000000">
                    <a:lumMod val="75000"/>
                    <a:lumOff val="25000"/>
                  </a:srgbClr>
                </a:solidFill>
              </a:rPr>
              <a:t>Luminous Walls</a:t>
            </a:r>
            <a:endParaRPr lang="en-US" dirty="0"/>
          </a:p>
        </p:txBody>
      </p:sp>
      <p:pic>
        <p:nvPicPr>
          <p:cNvPr id="4" name="Picture 3" descr="A large empty room&#10;&#10;Description automatically generated">
            <a:extLst>
              <a:ext uri="{FF2B5EF4-FFF2-40B4-BE49-F238E27FC236}">
                <a16:creationId xmlns:a16="http://schemas.microsoft.com/office/drawing/2014/main" id="{EA0475B1-E70B-4983-A3D0-21CFBEFB1B3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508435" y="1372394"/>
            <a:ext cx="3429001" cy="3539777"/>
          </a:xfrm>
          <a:prstGeom prst="rect">
            <a:avLst/>
          </a:prstGeom>
        </p:spPr>
      </p:pic>
      <p:sp>
        <p:nvSpPr>
          <p:cNvPr id="31" name="Rectangle 30">
            <a:extLst>
              <a:ext uri="{FF2B5EF4-FFF2-40B4-BE49-F238E27FC236}">
                <a16:creationId xmlns:a16="http://schemas.microsoft.com/office/drawing/2014/main" id="{11CC882C-9BC0-4E0E-A3C1-6D8A5601475B}"/>
              </a:ext>
            </a:extLst>
          </p:cNvPr>
          <p:cNvSpPr/>
          <p:nvPr/>
        </p:nvSpPr>
        <p:spPr>
          <a:xfrm>
            <a:off x="9003735" y="4983403"/>
            <a:ext cx="2438400" cy="369332"/>
          </a:xfrm>
          <a:prstGeom prst="rect">
            <a:avLst/>
          </a:prstGeom>
        </p:spPr>
        <p:txBody>
          <a:bodyPr wrap="square">
            <a:spAutoFit/>
          </a:bodyPr>
          <a:lstStyle/>
          <a:p>
            <a:pPr algn="ctr"/>
            <a:r>
              <a:rPr lang="en-US" dirty="0">
                <a:solidFill>
                  <a:srgbClr val="000000">
                    <a:lumMod val="75000"/>
                    <a:lumOff val="25000"/>
                  </a:srgbClr>
                </a:solidFill>
              </a:rPr>
              <a:t>Illuminated Features</a:t>
            </a:r>
            <a:endParaRPr lang="en-US" dirty="0"/>
          </a:p>
        </p:txBody>
      </p:sp>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Surfaces: Illuminated Features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834A588B-D727-4593-BFEA-94810C3785EF}"/>
              </a:ext>
            </a:extLst>
          </p:cNvPr>
          <p:cNvSpPr txBox="1"/>
          <p:nvPr/>
        </p:nvSpPr>
        <p:spPr>
          <a:xfrm>
            <a:off x="5334000" y="1600994"/>
            <a:ext cx="6594705" cy="3985706"/>
          </a:xfrm>
          <a:prstGeom prst="rect">
            <a:avLst/>
          </a:prstGeom>
          <a:noFill/>
        </p:spPr>
        <p:txBody>
          <a:bodyPr wrap="square" rtlCol="0">
            <a:spAutoFit/>
          </a:bodyPr>
          <a:lstStyle/>
          <a:p>
            <a:pPr>
              <a:spcAft>
                <a:spcPts val="600"/>
              </a:spcAft>
            </a:pPr>
            <a:r>
              <a:rPr lang="en-US" dirty="0">
                <a:solidFill>
                  <a:schemeClr val="tx1">
                    <a:lumMod val="75000"/>
                    <a:lumOff val="25000"/>
                  </a:schemeClr>
                </a:solidFill>
              </a:rPr>
              <a:t>Design Approach</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Specifier takes the lead to coordinate the selection of diffusion materials, millwork (if required) and light source</a:t>
            </a:r>
          </a:p>
          <a:p>
            <a:pPr>
              <a:spcAft>
                <a:spcPts val="600"/>
              </a:spcAft>
            </a:pPr>
            <a:r>
              <a:rPr lang="en-US" dirty="0">
                <a:solidFill>
                  <a:schemeClr val="tx1">
                    <a:lumMod val="75000"/>
                    <a:lumOff val="25000"/>
                  </a:schemeClr>
                </a:solidFill>
              </a:rPr>
              <a:t>Key Design Considerations:</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Setback Distance</a:t>
            </a:r>
          </a:p>
          <a:p>
            <a:pPr marL="895320" lvl="1" indent="-285750">
              <a:spcAft>
                <a:spcPts val="600"/>
              </a:spcAft>
              <a:buFont typeface="Arial" panose="020B0604020202020204" pitchFamily="34" charset="0"/>
              <a:buChar char="•"/>
            </a:pPr>
            <a:r>
              <a:rPr lang="en-US" sz="1400" dirty="0">
                <a:solidFill>
                  <a:schemeClr val="tx1">
                    <a:lumMod val="75000"/>
                    <a:lumOff val="25000"/>
                  </a:schemeClr>
                </a:solidFill>
              </a:rPr>
              <a:t>The distance between the light source and the diffusion material</a:t>
            </a:r>
          </a:p>
          <a:p>
            <a:pPr marL="895320" lvl="1" indent="-285750">
              <a:spcAft>
                <a:spcPts val="600"/>
              </a:spcAft>
              <a:buFont typeface="Arial" panose="020B0604020202020204" pitchFamily="34" charset="0"/>
              <a:buChar char="•"/>
            </a:pPr>
            <a:r>
              <a:rPr lang="en-US" sz="1400" dirty="0">
                <a:solidFill>
                  <a:schemeClr val="tx1">
                    <a:lumMod val="75000"/>
                    <a:lumOff val="25000"/>
                  </a:schemeClr>
                </a:solidFill>
              </a:rPr>
              <a:t>A low profile is desirable but requires and understanding of the interaction between the light source and material</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Optical Properties of the Diffusion Material</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Choice of Light Source</a:t>
            </a:r>
          </a:p>
          <a:p>
            <a:pPr>
              <a:spcAft>
                <a:spcPts val="600"/>
              </a:spcAft>
            </a:pPr>
            <a:r>
              <a:rPr lang="en-US" dirty="0">
                <a:solidFill>
                  <a:schemeClr val="tx1">
                    <a:lumMod val="75000"/>
                    <a:lumOff val="25000"/>
                  </a:schemeClr>
                </a:solidFill>
              </a:rPr>
              <a:t>Mockups</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Are highly desirable to confirm that the setback distance works for the material/light combination</a:t>
            </a:r>
          </a:p>
        </p:txBody>
      </p:sp>
      <p:pic>
        <p:nvPicPr>
          <p:cNvPr id="3" name="Picture 2">
            <a:extLst>
              <a:ext uri="{FF2B5EF4-FFF2-40B4-BE49-F238E27FC236}">
                <a16:creationId xmlns:a16="http://schemas.microsoft.com/office/drawing/2014/main" id="{128C983C-7563-4504-9E8D-22A629A20958}"/>
              </a:ext>
            </a:extLst>
          </p:cNvPr>
          <p:cNvPicPr>
            <a:picLocks noChangeAspect="1"/>
          </p:cNvPicPr>
          <p:nvPr/>
        </p:nvPicPr>
        <p:blipFill>
          <a:blip r:embed="rId3"/>
          <a:stretch>
            <a:fillRect/>
          </a:stretch>
        </p:blipFill>
        <p:spPr>
          <a:xfrm>
            <a:off x="304760" y="4026227"/>
            <a:ext cx="4822345" cy="2630370"/>
          </a:xfrm>
          <a:prstGeom prst="rect">
            <a:avLst/>
          </a:prstGeom>
        </p:spPr>
      </p:pic>
      <p:pic>
        <p:nvPicPr>
          <p:cNvPr id="6" name="Picture 5">
            <a:extLst>
              <a:ext uri="{FF2B5EF4-FFF2-40B4-BE49-F238E27FC236}">
                <a16:creationId xmlns:a16="http://schemas.microsoft.com/office/drawing/2014/main" id="{33763BA4-1B0E-4C7E-8EF9-2F5E889EA6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761" y="748213"/>
            <a:ext cx="4822345" cy="3215761"/>
          </a:xfrm>
          <a:prstGeom prst="rect">
            <a:avLst/>
          </a:prstGeom>
        </p:spPr>
      </p:pic>
    </p:spTree>
    <p:extLst>
      <p:ext uri="{BB962C8B-B14F-4D97-AF65-F5344CB8AC3E}">
        <p14:creationId xmlns:p14="http://schemas.microsoft.com/office/powerpoint/2010/main" val="122188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Surfaces: Illuminated Features - Diffusion Materials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F4147F4A-122D-41D2-BA0E-79ABE8B2A33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09006" y="734947"/>
            <a:ext cx="3460516" cy="2549461"/>
          </a:xfrm>
          <a:prstGeom prst="rect">
            <a:avLst/>
          </a:prstGeom>
        </p:spPr>
      </p:pic>
      <p:pic>
        <p:nvPicPr>
          <p:cNvPr id="8" name="Picture 7" descr="A screen shot of a living room&#10;&#10;Description automatically generated">
            <a:extLst>
              <a:ext uri="{FF2B5EF4-FFF2-40B4-BE49-F238E27FC236}">
                <a16:creationId xmlns:a16="http://schemas.microsoft.com/office/drawing/2014/main" id="{846EB197-6568-46BC-AC9E-9CA3CC1B7632}"/>
              </a:ext>
            </a:extLst>
          </p:cNvPr>
          <p:cNvPicPr>
            <a:picLocks noChangeAspect="1"/>
          </p:cNvPicPr>
          <p:nvPr/>
        </p:nvPicPr>
        <p:blipFill rotWithShape="1">
          <a:blip r:embed="rId4"/>
          <a:srcRect r="4809" b="6852"/>
          <a:stretch/>
        </p:blipFill>
        <p:spPr>
          <a:xfrm>
            <a:off x="5767360" y="724631"/>
            <a:ext cx="3504636" cy="2575670"/>
          </a:xfrm>
          <a:prstGeom prst="rect">
            <a:avLst/>
          </a:prstGeom>
        </p:spPr>
      </p:pic>
      <p:pic>
        <p:nvPicPr>
          <p:cNvPr id="9" name="Picture 8">
            <a:extLst>
              <a:ext uri="{FF2B5EF4-FFF2-40B4-BE49-F238E27FC236}">
                <a16:creationId xmlns:a16="http://schemas.microsoft.com/office/drawing/2014/main" id="{F14E1037-BA43-41C9-8850-ED2CA21216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02488" y="3765291"/>
            <a:ext cx="3740319" cy="2549461"/>
          </a:xfrm>
          <a:prstGeom prst="rect">
            <a:avLst/>
          </a:prstGeom>
        </p:spPr>
      </p:pic>
      <p:pic>
        <p:nvPicPr>
          <p:cNvPr id="10" name="Picture 2" descr="https://www.cooledgelighting.com/storage/photos/uploaded/SeZkhjYlPFhTansT7IT65jImE8uAT2vUIpETWlUQ.jpeg">
            <a:extLst>
              <a:ext uri="{FF2B5EF4-FFF2-40B4-BE49-F238E27FC236}">
                <a16:creationId xmlns:a16="http://schemas.microsoft.com/office/drawing/2014/main" id="{9D3FC45E-7C37-4599-8C9A-2A00259C096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315017" y="3765292"/>
            <a:ext cx="3478788" cy="25494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erson wearing a suit and tie&#10;&#10;Description automatically generated">
            <a:extLst>
              <a:ext uri="{FF2B5EF4-FFF2-40B4-BE49-F238E27FC236}">
                <a16:creationId xmlns:a16="http://schemas.microsoft.com/office/drawing/2014/main" id="{4B69D131-A723-4687-9262-7F0834F6FD8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12700" y="729946"/>
            <a:ext cx="1756173" cy="2554462"/>
          </a:xfrm>
          <a:prstGeom prst="rect">
            <a:avLst/>
          </a:prstGeom>
        </p:spPr>
      </p:pic>
      <p:sp>
        <p:nvSpPr>
          <p:cNvPr id="11" name="Rectangle 10">
            <a:extLst>
              <a:ext uri="{FF2B5EF4-FFF2-40B4-BE49-F238E27FC236}">
                <a16:creationId xmlns:a16="http://schemas.microsoft.com/office/drawing/2014/main" id="{36CD6679-8734-49A9-8541-9EA4AACAE7FC}"/>
              </a:ext>
            </a:extLst>
          </p:cNvPr>
          <p:cNvSpPr/>
          <p:nvPr/>
        </p:nvSpPr>
        <p:spPr>
          <a:xfrm>
            <a:off x="7949105" y="3839692"/>
            <a:ext cx="3956389" cy="2185214"/>
          </a:xfrm>
          <a:prstGeom prst="rect">
            <a:avLst/>
          </a:prstGeom>
        </p:spPr>
        <p:txBody>
          <a:bodyPr wrap="square">
            <a:spAutoFit/>
          </a:bodyPr>
          <a:lstStyle/>
          <a:p>
            <a:pPr lvl="0">
              <a:spcAft>
                <a:spcPts val="600"/>
              </a:spcAft>
            </a:pPr>
            <a:r>
              <a:rPr lang="en-US" dirty="0">
                <a:solidFill>
                  <a:schemeClr val="tx1">
                    <a:lumMod val="75000"/>
                    <a:lumOff val="25000"/>
                  </a:schemeClr>
                </a:solidFill>
              </a:rPr>
              <a:t>Key Properties:</a:t>
            </a:r>
          </a:p>
          <a:p>
            <a:pPr marL="285750" lvl="0" indent="-285750">
              <a:spcAft>
                <a:spcPts val="600"/>
              </a:spcAft>
              <a:buFont typeface="Arial" panose="020B0604020202020204" pitchFamily="34" charset="0"/>
              <a:buChar char="•"/>
            </a:pPr>
            <a:r>
              <a:rPr lang="en-US" dirty="0">
                <a:solidFill>
                  <a:srgbClr val="0066FF"/>
                </a:solidFill>
              </a:rPr>
              <a:t>Transmission</a:t>
            </a:r>
            <a:r>
              <a:rPr lang="en-US" dirty="0">
                <a:solidFill>
                  <a:schemeClr val="tx1">
                    <a:lumMod val="75000"/>
                    <a:lumOff val="25000"/>
                  </a:schemeClr>
                </a:solidFill>
              </a:rPr>
              <a:t>: impacts how bright the feature will be</a:t>
            </a:r>
          </a:p>
          <a:p>
            <a:pPr marL="285750" lvl="0" indent="-285750">
              <a:spcAft>
                <a:spcPts val="600"/>
              </a:spcAft>
              <a:buFont typeface="Arial" panose="020B0604020202020204" pitchFamily="34" charset="0"/>
              <a:buChar char="•"/>
            </a:pPr>
            <a:r>
              <a:rPr lang="en-US" dirty="0">
                <a:solidFill>
                  <a:srgbClr val="0066FF"/>
                </a:solidFill>
              </a:rPr>
              <a:t>Masking:</a:t>
            </a:r>
            <a:r>
              <a:rPr lang="en-US" dirty="0">
                <a:solidFill>
                  <a:schemeClr val="tx1">
                    <a:lumMod val="75000"/>
                    <a:lumOff val="25000"/>
                  </a:schemeClr>
                </a:solidFill>
              </a:rPr>
              <a:t> impacts how uniform the illumination will appear and/or the setback distance between the light source and luminous surface</a:t>
            </a:r>
          </a:p>
        </p:txBody>
      </p:sp>
      <p:sp>
        <p:nvSpPr>
          <p:cNvPr id="14" name="Rectangle 13">
            <a:extLst>
              <a:ext uri="{FF2B5EF4-FFF2-40B4-BE49-F238E27FC236}">
                <a16:creationId xmlns:a16="http://schemas.microsoft.com/office/drawing/2014/main" id="{5E7BBEFA-8586-45C0-BE07-4C6B782CFF1F}"/>
              </a:ext>
            </a:extLst>
          </p:cNvPr>
          <p:cNvSpPr/>
          <p:nvPr/>
        </p:nvSpPr>
        <p:spPr>
          <a:xfrm>
            <a:off x="312427" y="3284407"/>
            <a:ext cx="1756173" cy="400110"/>
          </a:xfrm>
          <a:prstGeom prst="rect">
            <a:avLst/>
          </a:prstGeom>
        </p:spPr>
        <p:txBody>
          <a:bodyPr wrap="square">
            <a:spAutoFit/>
          </a:bodyPr>
          <a:lstStyle/>
          <a:p>
            <a:pPr algn="ctr"/>
            <a:r>
              <a:rPr lang="en-US" sz="1100" b="1" dirty="0">
                <a:solidFill>
                  <a:srgbClr val="000000">
                    <a:lumMod val="75000"/>
                    <a:lumOff val="25000"/>
                  </a:srgbClr>
                </a:solidFill>
              </a:rPr>
              <a:t>Jade</a:t>
            </a:r>
          </a:p>
          <a:p>
            <a:pPr lvl="0" algn="ctr"/>
            <a:r>
              <a:rPr lang="en-US" sz="900" dirty="0">
                <a:solidFill>
                  <a:srgbClr val="000000">
                    <a:lumMod val="75000"/>
                    <a:lumOff val="25000"/>
                  </a:srgbClr>
                </a:solidFill>
              </a:rPr>
              <a:t>(Vancouver, Canada)</a:t>
            </a:r>
            <a:endParaRPr lang="en-US" sz="900" dirty="0">
              <a:solidFill>
                <a:srgbClr val="000000"/>
              </a:solidFill>
            </a:endParaRPr>
          </a:p>
        </p:txBody>
      </p:sp>
      <p:sp>
        <p:nvSpPr>
          <p:cNvPr id="16" name="Rectangle 15">
            <a:extLst>
              <a:ext uri="{FF2B5EF4-FFF2-40B4-BE49-F238E27FC236}">
                <a16:creationId xmlns:a16="http://schemas.microsoft.com/office/drawing/2014/main" id="{CFD6CD81-56FC-4A2C-A484-F7123C7E6688}"/>
              </a:ext>
            </a:extLst>
          </p:cNvPr>
          <p:cNvSpPr/>
          <p:nvPr/>
        </p:nvSpPr>
        <p:spPr>
          <a:xfrm>
            <a:off x="2208730" y="3300301"/>
            <a:ext cx="3460791" cy="400110"/>
          </a:xfrm>
          <a:prstGeom prst="rect">
            <a:avLst/>
          </a:prstGeom>
        </p:spPr>
        <p:txBody>
          <a:bodyPr wrap="square">
            <a:spAutoFit/>
          </a:bodyPr>
          <a:lstStyle/>
          <a:p>
            <a:pPr algn="ctr"/>
            <a:r>
              <a:rPr lang="en-US" sz="1100" b="1" dirty="0">
                <a:solidFill>
                  <a:srgbClr val="000000">
                    <a:lumMod val="75000"/>
                    <a:lumOff val="25000"/>
                  </a:srgbClr>
                </a:solidFill>
              </a:rPr>
              <a:t>Resin</a:t>
            </a:r>
          </a:p>
          <a:p>
            <a:pPr lvl="0" algn="ctr"/>
            <a:r>
              <a:rPr lang="en-US" sz="900" dirty="0">
                <a:solidFill>
                  <a:srgbClr val="000000">
                    <a:lumMod val="75000"/>
                    <a:lumOff val="25000"/>
                  </a:srgbClr>
                </a:solidFill>
              </a:rPr>
              <a:t>(Portland, USA)</a:t>
            </a:r>
            <a:endParaRPr lang="en-US" sz="900" dirty="0">
              <a:solidFill>
                <a:srgbClr val="000000"/>
              </a:solidFill>
            </a:endParaRPr>
          </a:p>
        </p:txBody>
      </p:sp>
      <p:sp>
        <p:nvSpPr>
          <p:cNvPr id="17" name="Rectangle 16">
            <a:extLst>
              <a:ext uri="{FF2B5EF4-FFF2-40B4-BE49-F238E27FC236}">
                <a16:creationId xmlns:a16="http://schemas.microsoft.com/office/drawing/2014/main" id="{62FD0489-C991-48AE-89E7-573D682C0BDE}"/>
              </a:ext>
            </a:extLst>
          </p:cNvPr>
          <p:cNvSpPr/>
          <p:nvPr/>
        </p:nvSpPr>
        <p:spPr>
          <a:xfrm>
            <a:off x="5761264" y="3295542"/>
            <a:ext cx="3505182" cy="400110"/>
          </a:xfrm>
          <a:prstGeom prst="rect">
            <a:avLst/>
          </a:prstGeom>
        </p:spPr>
        <p:txBody>
          <a:bodyPr wrap="square">
            <a:spAutoFit/>
          </a:bodyPr>
          <a:lstStyle/>
          <a:p>
            <a:pPr algn="ctr"/>
            <a:r>
              <a:rPr lang="en-US" sz="1100" b="1" dirty="0">
                <a:solidFill>
                  <a:srgbClr val="000000">
                    <a:lumMod val="75000"/>
                    <a:lumOff val="25000"/>
                  </a:srgbClr>
                </a:solidFill>
              </a:rPr>
              <a:t>Perforated Metal</a:t>
            </a:r>
          </a:p>
          <a:p>
            <a:pPr lvl="0" algn="ctr"/>
            <a:r>
              <a:rPr lang="en-US" sz="900" dirty="0">
                <a:solidFill>
                  <a:srgbClr val="000000">
                    <a:lumMod val="75000"/>
                    <a:lumOff val="25000"/>
                  </a:srgbClr>
                </a:solidFill>
              </a:rPr>
              <a:t>(Chicago, USA)</a:t>
            </a:r>
            <a:endParaRPr lang="en-US" sz="900" dirty="0">
              <a:solidFill>
                <a:srgbClr val="000000"/>
              </a:solidFill>
            </a:endParaRPr>
          </a:p>
        </p:txBody>
      </p:sp>
      <p:sp>
        <p:nvSpPr>
          <p:cNvPr id="19" name="Rectangle 18">
            <a:extLst>
              <a:ext uri="{FF2B5EF4-FFF2-40B4-BE49-F238E27FC236}">
                <a16:creationId xmlns:a16="http://schemas.microsoft.com/office/drawing/2014/main" id="{9F211AA6-D031-4D9D-9D33-639734A6A5A3}"/>
              </a:ext>
            </a:extLst>
          </p:cNvPr>
          <p:cNvSpPr/>
          <p:nvPr/>
        </p:nvSpPr>
        <p:spPr>
          <a:xfrm>
            <a:off x="9368009" y="3284407"/>
            <a:ext cx="2560696" cy="400110"/>
          </a:xfrm>
          <a:prstGeom prst="rect">
            <a:avLst/>
          </a:prstGeom>
        </p:spPr>
        <p:txBody>
          <a:bodyPr wrap="square">
            <a:spAutoFit/>
          </a:bodyPr>
          <a:lstStyle/>
          <a:p>
            <a:pPr algn="ctr"/>
            <a:r>
              <a:rPr lang="en-US" sz="1100" b="1" dirty="0">
                <a:solidFill>
                  <a:srgbClr val="000000">
                    <a:lumMod val="75000"/>
                    <a:lumOff val="25000"/>
                  </a:srgbClr>
                </a:solidFill>
              </a:rPr>
              <a:t>Onyx</a:t>
            </a:r>
          </a:p>
          <a:p>
            <a:pPr lvl="0" algn="ctr"/>
            <a:r>
              <a:rPr lang="en-US" sz="900" dirty="0">
                <a:solidFill>
                  <a:srgbClr val="000000">
                    <a:lumMod val="75000"/>
                    <a:lumOff val="25000"/>
                  </a:srgbClr>
                </a:solidFill>
              </a:rPr>
              <a:t>(Washington, USA)</a:t>
            </a:r>
            <a:endParaRPr lang="en-US" sz="900" dirty="0">
              <a:solidFill>
                <a:srgbClr val="000000"/>
              </a:solidFill>
            </a:endParaRPr>
          </a:p>
        </p:txBody>
      </p:sp>
      <p:sp>
        <p:nvSpPr>
          <p:cNvPr id="20" name="Rectangle 19">
            <a:extLst>
              <a:ext uri="{FF2B5EF4-FFF2-40B4-BE49-F238E27FC236}">
                <a16:creationId xmlns:a16="http://schemas.microsoft.com/office/drawing/2014/main" id="{E2D86F1D-04B0-42C4-9860-352ACFF0E930}"/>
              </a:ext>
            </a:extLst>
          </p:cNvPr>
          <p:cNvSpPr/>
          <p:nvPr/>
        </p:nvSpPr>
        <p:spPr>
          <a:xfrm>
            <a:off x="310948" y="6311927"/>
            <a:ext cx="3731859" cy="400110"/>
          </a:xfrm>
          <a:prstGeom prst="rect">
            <a:avLst/>
          </a:prstGeom>
        </p:spPr>
        <p:txBody>
          <a:bodyPr wrap="square">
            <a:spAutoFit/>
          </a:bodyPr>
          <a:lstStyle/>
          <a:p>
            <a:pPr algn="ctr"/>
            <a:r>
              <a:rPr lang="en-US" sz="1100" b="1" dirty="0">
                <a:solidFill>
                  <a:srgbClr val="000000">
                    <a:lumMod val="75000"/>
                    <a:lumOff val="25000"/>
                  </a:srgbClr>
                </a:solidFill>
              </a:rPr>
              <a:t>Polymer</a:t>
            </a:r>
          </a:p>
          <a:p>
            <a:pPr algn="ctr"/>
            <a:r>
              <a:rPr lang="en-US" sz="900" dirty="0">
                <a:solidFill>
                  <a:srgbClr val="000000">
                    <a:lumMod val="75000"/>
                    <a:lumOff val="25000"/>
                  </a:srgbClr>
                </a:solidFill>
              </a:rPr>
              <a:t>(Doha, Qatar)</a:t>
            </a:r>
            <a:endParaRPr lang="en-US" sz="900" dirty="0"/>
          </a:p>
        </p:txBody>
      </p:sp>
      <p:sp>
        <p:nvSpPr>
          <p:cNvPr id="21" name="Rectangle 20">
            <a:extLst>
              <a:ext uri="{FF2B5EF4-FFF2-40B4-BE49-F238E27FC236}">
                <a16:creationId xmlns:a16="http://schemas.microsoft.com/office/drawing/2014/main" id="{76284E4E-ED25-445F-8A2E-3A5C319CBDE7}"/>
              </a:ext>
            </a:extLst>
          </p:cNvPr>
          <p:cNvSpPr/>
          <p:nvPr/>
        </p:nvSpPr>
        <p:spPr>
          <a:xfrm>
            <a:off x="4315017" y="6311927"/>
            <a:ext cx="3478788" cy="400110"/>
          </a:xfrm>
          <a:prstGeom prst="rect">
            <a:avLst/>
          </a:prstGeom>
        </p:spPr>
        <p:txBody>
          <a:bodyPr wrap="square">
            <a:spAutoFit/>
          </a:bodyPr>
          <a:lstStyle/>
          <a:p>
            <a:pPr algn="ctr"/>
            <a:r>
              <a:rPr lang="en-US" sz="1100" b="1" dirty="0">
                <a:solidFill>
                  <a:srgbClr val="000000">
                    <a:lumMod val="75000"/>
                    <a:lumOff val="25000"/>
                  </a:srgbClr>
                </a:solidFill>
              </a:rPr>
              <a:t>Large Format Graphics</a:t>
            </a:r>
          </a:p>
          <a:p>
            <a:pPr lvl="0" algn="ctr"/>
            <a:r>
              <a:rPr lang="en-US" sz="900" dirty="0">
                <a:solidFill>
                  <a:srgbClr val="000000">
                    <a:lumMod val="75000"/>
                    <a:lumOff val="25000"/>
                  </a:srgbClr>
                </a:solidFill>
              </a:rPr>
              <a:t>(London, UK)</a:t>
            </a:r>
            <a:endParaRPr lang="en-US" sz="900" dirty="0">
              <a:solidFill>
                <a:srgbClr val="000000"/>
              </a:solidFill>
            </a:endParaRPr>
          </a:p>
        </p:txBody>
      </p:sp>
      <p:pic>
        <p:nvPicPr>
          <p:cNvPr id="22" name="Picture 21" descr="A large room&#10;&#10;Description automatically generated">
            <a:extLst>
              <a:ext uri="{FF2B5EF4-FFF2-40B4-BE49-F238E27FC236}">
                <a16:creationId xmlns:a16="http://schemas.microsoft.com/office/drawing/2014/main" id="{E6B7ED0F-51A9-4FC3-9331-142DBDA69B2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15307" t="7054" r="15218" b="33576"/>
          <a:stretch/>
        </p:blipFill>
        <p:spPr>
          <a:xfrm>
            <a:off x="9369835" y="724632"/>
            <a:ext cx="2586651" cy="2559776"/>
          </a:xfrm>
          <a:prstGeom prst="rect">
            <a:avLst/>
          </a:prstGeom>
        </p:spPr>
      </p:pic>
    </p:spTree>
    <p:extLst>
      <p:ext uri="{BB962C8B-B14F-4D97-AF65-F5344CB8AC3E}">
        <p14:creationId xmlns:p14="http://schemas.microsoft.com/office/powerpoint/2010/main" val="45360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Surfaces: Illuminated Features – Light Source Options (LED)</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Content Placeholder 3">
            <a:extLst>
              <a:ext uri="{FF2B5EF4-FFF2-40B4-BE49-F238E27FC236}">
                <a16:creationId xmlns:a16="http://schemas.microsoft.com/office/drawing/2014/main" id="{5B5BF6F2-7752-497E-B206-078D098821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162526" y="1697582"/>
            <a:ext cx="1775700" cy="904198"/>
          </a:xfrm>
          <a:prstGeom prst="rect">
            <a:avLst/>
          </a:prstGeom>
        </p:spPr>
      </p:pic>
      <p:pic>
        <p:nvPicPr>
          <p:cNvPr id="6" name="Picture 5">
            <a:extLst>
              <a:ext uri="{FF2B5EF4-FFF2-40B4-BE49-F238E27FC236}">
                <a16:creationId xmlns:a16="http://schemas.microsoft.com/office/drawing/2014/main" id="{3EAA4CD7-3708-46F8-889A-9D0DE65AC4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8077" y="3851626"/>
            <a:ext cx="1656129" cy="1243391"/>
          </a:xfrm>
          <a:prstGeom prst="rect">
            <a:avLst/>
          </a:prstGeom>
        </p:spPr>
      </p:pic>
      <p:pic>
        <p:nvPicPr>
          <p:cNvPr id="7" name="Picture 6" descr="http://www.unionopto.com/uploadfile/20141205184020332.jpg">
            <a:extLst>
              <a:ext uri="{FF2B5EF4-FFF2-40B4-BE49-F238E27FC236}">
                <a16:creationId xmlns:a16="http://schemas.microsoft.com/office/drawing/2014/main" id="{3794109E-CAB8-412D-A270-DC3169407A2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76438" y="1229070"/>
            <a:ext cx="1793948" cy="17920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013F930-81F2-43B5-9B94-C6881246AC7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64111" y="1358049"/>
            <a:ext cx="2001180" cy="1681155"/>
          </a:xfrm>
          <a:prstGeom prst="rect">
            <a:avLst/>
          </a:prstGeom>
        </p:spPr>
      </p:pic>
      <p:pic>
        <p:nvPicPr>
          <p:cNvPr id="1026" name="Picture 2">
            <a:extLst>
              <a:ext uri="{FF2B5EF4-FFF2-40B4-BE49-F238E27FC236}">
                <a16:creationId xmlns:a16="http://schemas.microsoft.com/office/drawing/2014/main" id="{649D64B2-33FE-4D60-B5E9-A455AFB08A2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531026" y="1358049"/>
            <a:ext cx="2422322" cy="168115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8E9A6E08-2417-483B-9AF7-A016D7D1F448}"/>
              </a:ext>
            </a:extLst>
          </p:cNvPr>
          <p:cNvSpPr/>
          <p:nvPr/>
        </p:nvSpPr>
        <p:spPr>
          <a:xfrm>
            <a:off x="2213484" y="922382"/>
            <a:ext cx="1067076" cy="261610"/>
          </a:xfrm>
          <a:prstGeom prst="rect">
            <a:avLst/>
          </a:prstGeom>
        </p:spPr>
        <p:txBody>
          <a:bodyPr wrap="square">
            <a:spAutoFit/>
          </a:bodyPr>
          <a:lstStyle/>
          <a:p>
            <a:pPr algn="ctr"/>
            <a:r>
              <a:rPr lang="en-US" sz="1100" b="1" dirty="0">
                <a:solidFill>
                  <a:srgbClr val="000000">
                    <a:lumMod val="75000"/>
                    <a:lumOff val="25000"/>
                  </a:srgbClr>
                </a:solidFill>
              </a:rPr>
              <a:t>LED Rope</a:t>
            </a:r>
          </a:p>
        </p:txBody>
      </p:sp>
      <p:sp>
        <p:nvSpPr>
          <p:cNvPr id="10" name="Rectangle 9">
            <a:extLst>
              <a:ext uri="{FF2B5EF4-FFF2-40B4-BE49-F238E27FC236}">
                <a16:creationId xmlns:a16="http://schemas.microsoft.com/office/drawing/2014/main" id="{8F969A9D-5CE9-46B2-973B-BEA94C002093}"/>
              </a:ext>
            </a:extLst>
          </p:cNvPr>
          <p:cNvSpPr/>
          <p:nvPr/>
        </p:nvSpPr>
        <p:spPr>
          <a:xfrm>
            <a:off x="2335065" y="3103161"/>
            <a:ext cx="1067076" cy="261610"/>
          </a:xfrm>
          <a:prstGeom prst="rect">
            <a:avLst/>
          </a:prstGeom>
        </p:spPr>
        <p:txBody>
          <a:bodyPr wrap="square">
            <a:spAutoFit/>
          </a:bodyPr>
          <a:lstStyle/>
          <a:p>
            <a:pPr algn="ctr"/>
            <a:r>
              <a:rPr lang="en-US" sz="1100" b="1" dirty="0">
                <a:solidFill>
                  <a:srgbClr val="000000">
                    <a:lumMod val="75000"/>
                    <a:lumOff val="25000"/>
                  </a:srgbClr>
                </a:solidFill>
              </a:rPr>
              <a:t>LED Tape</a:t>
            </a:r>
          </a:p>
        </p:txBody>
      </p:sp>
      <p:sp>
        <p:nvSpPr>
          <p:cNvPr id="11" name="Rectangle 10">
            <a:extLst>
              <a:ext uri="{FF2B5EF4-FFF2-40B4-BE49-F238E27FC236}">
                <a16:creationId xmlns:a16="http://schemas.microsoft.com/office/drawing/2014/main" id="{D3CBA138-09BF-4659-B771-3792D8D644C0}"/>
              </a:ext>
            </a:extLst>
          </p:cNvPr>
          <p:cNvSpPr/>
          <p:nvPr/>
        </p:nvSpPr>
        <p:spPr>
          <a:xfrm>
            <a:off x="4753101" y="3103161"/>
            <a:ext cx="1219200" cy="261610"/>
          </a:xfrm>
          <a:prstGeom prst="rect">
            <a:avLst/>
          </a:prstGeom>
        </p:spPr>
        <p:txBody>
          <a:bodyPr wrap="square">
            <a:spAutoFit/>
          </a:bodyPr>
          <a:lstStyle/>
          <a:p>
            <a:pPr algn="ctr"/>
            <a:r>
              <a:rPr lang="en-US" sz="1100" b="1" dirty="0">
                <a:solidFill>
                  <a:srgbClr val="000000">
                    <a:lumMod val="75000"/>
                    <a:lumOff val="25000"/>
                  </a:srgbClr>
                </a:solidFill>
              </a:rPr>
              <a:t>Edge Lit Panel</a:t>
            </a:r>
          </a:p>
        </p:txBody>
      </p:sp>
      <p:sp>
        <p:nvSpPr>
          <p:cNvPr id="12" name="Rectangle 11">
            <a:extLst>
              <a:ext uri="{FF2B5EF4-FFF2-40B4-BE49-F238E27FC236}">
                <a16:creationId xmlns:a16="http://schemas.microsoft.com/office/drawing/2014/main" id="{4DF45D9E-C01B-40D7-B1D3-26E966DCFD38}"/>
              </a:ext>
            </a:extLst>
          </p:cNvPr>
          <p:cNvSpPr/>
          <p:nvPr/>
        </p:nvSpPr>
        <p:spPr>
          <a:xfrm>
            <a:off x="7368052" y="3103161"/>
            <a:ext cx="1371876" cy="261610"/>
          </a:xfrm>
          <a:prstGeom prst="rect">
            <a:avLst/>
          </a:prstGeom>
        </p:spPr>
        <p:txBody>
          <a:bodyPr wrap="square">
            <a:spAutoFit/>
          </a:bodyPr>
          <a:lstStyle/>
          <a:p>
            <a:pPr algn="ctr"/>
            <a:r>
              <a:rPr lang="en-US" sz="1100" b="1" dirty="0">
                <a:solidFill>
                  <a:srgbClr val="000000">
                    <a:lumMod val="75000"/>
                    <a:lumOff val="25000"/>
                  </a:srgbClr>
                </a:solidFill>
              </a:rPr>
              <a:t>Rigid LED Panel</a:t>
            </a:r>
          </a:p>
        </p:txBody>
      </p:sp>
      <p:sp>
        <p:nvSpPr>
          <p:cNvPr id="13" name="Rectangle 12">
            <a:extLst>
              <a:ext uri="{FF2B5EF4-FFF2-40B4-BE49-F238E27FC236}">
                <a16:creationId xmlns:a16="http://schemas.microsoft.com/office/drawing/2014/main" id="{CB641115-5AA5-4521-8B09-825DF685115F}"/>
              </a:ext>
            </a:extLst>
          </p:cNvPr>
          <p:cNvSpPr/>
          <p:nvPr/>
        </p:nvSpPr>
        <p:spPr>
          <a:xfrm>
            <a:off x="9980752" y="3106724"/>
            <a:ext cx="1570660" cy="261610"/>
          </a:xfrm>
          <a:prstGeom prst="rect">
            <a:avLst/>
          </a:prstGeom>
        </p:spPr>
        <p:txBody>
          <a:bodyPr wrap="square">
            <a:spAutoFit/>
          </a:bodyPr>
          <a:lstStyle/>
          <a:p>
            <a:pPr algn="ctr"/>
            <a:r>
              <a:rPr lang="en-US" sz="1100" b="1" dirty="0">
                <a:solidFill>
                  <a:srgbClr val="000000">
                    <a:lumMod val="75000"/>
                    <a:lumOff val="25000"/>
                  </a:srgbClr>
                </a:solidFill>
              </a:rPr>
              <a:t>Flexible LED Panel</a:t>
            </a:r>
          </a:p>
        </p:txBody>
      </p:sp>
      <p:graphicFrame>
        <p:nvGraphicFramePr>
          <p:cNvPr id="2" name="Table 1">
            <a:extLst>
              <a:ext uri="{FF2B5EF4-FFF2-40B4-BE49-F238E27FC236}">
                <a16:creationId xmlns:a16="http://schemas.microsoft.com/office/drawing/2014/main" id="{942956C4-16DC-46FA-A1C3-B9D90190EA6B}"/>
              </a:ext>
            </a:extLst>
          </p:cNvPr>
          <p:cNvGraphicFramePr>
            <a:graphicFrameLocks noGrp="1"/>
          </p:cNvGraphicFramePr>
          <p:nvPr>
            <p:extLst>
              <p:ext uri="{D42A27DB-BD31-4B8C-83A1-F6EECF244321}">
                <p14:modId xmlns:p14="http://schemas.microsoft.com/office/powerpoint/2010/main" val="3505943979"/>
              </p:ext>
            </p:extLst>
          </p:nvPr>
        </p:nvGraphicFramePr>
        <p:xfrm>
          <a:off x="1685988" y="1245452"/>
          <a:ext cx="2165175" cy="1792079"/>
        </p:xfrm>
        <a:graphic>
          <a:graphicData uri="http://schemas.openxmlformats.org/drawingml/2006/table">
            <a:tbl>
              <a:tblPr bandRow="1"/>
              <a:tblGrid>
                <a:gridCol w="812502">
                  <a:extLst>
                    <a:ext uri="{9D8B030D-6E8A-4147-A177-3AD203B41FA5}">
                      <a16:colId xmlns:a16="http://schemas.microsoft.com/office/drawing/2014/main" val="1850426245"/>
                    </a:ext>
                  </a:extLst>
                </a:gridCol>
                <a:gridCol w="213580">
                  <a:extLst>
                    <a:ext uri="{9D8B030D-6E8A-4147-A177-3AD203B41FA5}">
                      <a16:colId xmlns:a16="http://schemas.microsoft.com/office/drawing/2014/main" val="1544842440"/>
                    </a:ext>
                  </a:extLst>
                </a:gridCol>
                <a:gridCol w="1139093">
                  <a:extLst>
                    <a:ext uri="{9D8B030D-6E8A-4147-A177-3AD203B41FA5}">
                      <a16:colId xmlns:a16="http://schemas.microsoft.com/office/drawing/2014/main" val="687817156"/>
                    </a:ext>
                  </a:extLst>
                </a:gridCol>
              </a:tblGrid>
              <a:tr h="222359">
                <a:tc gridSpan="2">
                  <a:txBody>
                    <a:bodyPr/>
                    <a:lstStyle/>
                    <a:p>
                      <a:r>
                        <a:rPr lang="en-US" sz="800" b="1" dirty="0"/>
                        <a:t>Typical Use</a:t>
                      </a:r>
                    </a:p>
                  </a:txBody>
                  <a:tcPr/>
                </a:tc>
                <a:tc hMerge="1">
                  <a:txBody>
                    <a:bodyPr/>
                    <a:lstStyle/>
                    <a:p>
                      <a:endParaRPr lang="en-US" sz="800" dirty="0"/>
                    </a:p>
                  </a:txBody>
                  <a:tcPr/>
                </a:tc>
                <a:tc>
                  <a:txBody>
                    <a:bodyPr/>
                    <a:lstStyle/>
                    <a:p>
                      <a:r>
                        <a:rPr lang="en-US" sz="800" b="0" dirty="0"/>
                        <a:t>Signage</a:t>
                      </a:r>
                    </a:p>
                  </a:txBody>
                  <a:tcPr/>
                </a:tc>
                <a:extLst>
                  <a:ext uri="{0D108BD9-81ED-4DB2-BD59-A6C34878D82A}">
                    <a16:rowId xmlns:a16="http://schemas.microsoft.com/office/drawing/2014/main" val="4146666519"/>
                  </a:ext>
                </a:extLst>
              </a:tr>
              <a:tr h="370840">
                <a:tc>
                  <a:txBody>
                    <a:bodyPr/>
                    <a:lstStyle/>
                    <a:p>
                      <a:r>
                        <a:rPr lang="en-US" sz="800" dirty="0"/>
                        <a:t>Uniformity</a:t>
                      </a:r>
                    </a:p>
                    <a:p>
                      <a:r>
                        <a:rPr lang="en-US" sz="800" dirty="0"/>
                        <a:t>(Large Area)</a:t>
                      </a:r>
                    </a:p>
                  </a:txBody>
                  <a:tcPr/>
                </a:tc>
                <a:tc>
                  <a:txBody>
                    <a:bodyPr/>
                    <a:lstStyle/>
                    <a:p>
                      <a:endParaRPr lang="en-US" sz="800" dirty="0"/>
                    </a:p>
                  </a:txBody>
                  <a:tcPr>
                    <a:solidFill>
                      <a:srgbClr val="FFC000"/>
                    </a:solidFill>
                  </a:tcPr>
                </a:tc>
                <a:tc>
                  <a:txBody>
                    <a:bodyPr/>
                    <a:lstStyle/>
                    <a:p>
                      <a:r>
                        <a:rPr lang="en-US" sz="800" dirty="0"/>
                        <a:t>Requires Close Spacing</a:t>
                      </a:r>
                    </a:p>
                  </a:txBody>
                  <a:tcPr/>
                </a:tc>
                <a:extLst>
                  <a:ext uri="{0D108BD9-81ED-4DB2-BD59-A6C34878D82A}">
                    <a16:rowId xmlns:a16="http://schemas.microsoft.com/office/drawing/2014/main" val="1814651433"/>
                  </a:ext>
                </a:extLst>
              </a:tr>
              <a:tr h="370840">
                <a:tc>
                  <a:txBody>
                    <a:bodyPr/>
                    <a:lstStyle/>
                    <a:p>
                      <a:r>
                        <a:rPr lang="en-US" sz="800" dirty="0"/>
                        <a:t>Illumination Quality</a:t>
                      </a:r>
                    </a:p>
                  </a:txBody>
                  <a:tcPr/>
                </a:tc>
                <a:tc>
                  <a:txBody>
                    <a:bodyPr/>
                    <a:lstStyle/>
                    <a:p>
                      <a:endParaRPr lang="en-US" sz="800" dirty="0"/>
                    </a:p>
                  </a:txBody>
                  <a:tcPr>
                    <a:solidFill>
                      <a:srgbClr val="FF0000"/>
                    </a:solidFill>
                  </a:tcPr>
                </a:tc>
                <a:tc>
                  <a:txBody>
                    <a:bodyPr/>
                    <a:lstStyle/>
                    <a:p>
                      <a:r>
                        <a:rPr lang="en-US" sz="800" dirty="0"/>
                        <a:t>Not designed for architectural lighting</a:t>
                      </a:r>
                    </a:p>
                  </a:txBody>
                  <a:tcPr/>
                </a:tc>
                <a:extLst>
                  <a:ext uri="{0D108BD9-81ED-4DB2-BD59-A6C34878D82A}">
                    <a16:rowId xmlns:a16="http://schemas.microsoft.com/office/drawing/2014/main" val="2890384165"/>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Ease of Install</a:t>
                      </a:r>
                    </a:p>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(Large Area)</a:t>
                      </a:r>
                    </a:p>
                  </a:txBody>
                  <a:tcPr/>
                </a:tc>
                <a:tc>
                  <a:txBody>
                    <a:bodyPr/>
                    <a:lstStyle/>
                    <a:p>
                      <a:endParaRPr lang="en-US" sz="800" dirty="0"/>
                    </a:p>
                  </a:txBody>
                  <a:tcPr>
                    <a:solidFill>
                      <a:srgbClr val="FFC000"/>
                    </a:solidFill>
                  </a:tcPr>
                </a:tc>
                <a:tc>
                  <a:txBody>
                    <a:bodyPr/>
                    <a:lstStyle/>
                    <a:p>
                      <a:r>
                        <a:rPr lang="en-US" sz="800" dirty="0"/>
                        <a:t>Simple method but requires a large number of modules</a:t>
                      </a:r>
                    </a:p>
                  </a:txBody>
                  <a:tcPr/>
                </a:tc>
                <a:extLst>
                  <a:ext uri="{0D108BD9-81ED-4DB2-BD59-A6C34878D82A}">
                    <a16:rowId xmlns:a16="http://schemas.microsoft.com/office/drawing/2014/main" val="442561417"/>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Field Adaptable</a:t>
                      </a:r>
                    </a:p>
                  </a:txBody>
                  <a:tcPr/>
                </a:tc>
                <a:tc>
                  <a:txBody>
                    <a:bodyPr/>
                    <a:lstStyle/>
                    <a:p>
                      <a:endParaRPr lang="en-US" sz="800" dirty="0"/>
                    </a:p>
                  </a:txBody>
                  <a:tcPr>
                    <a:solidFill>
                      <a:srgbClr val="00B050"/>
                    </a:solidFill>
                  </a:tcPr>
                </a:tc>
                <a:tc>
                  <a:txBody>
                    <a:bodyPr/>
                    <a:lstStyle/>
                    <a:p>
                      <a:r>
                        <a:rPr lang="en-US" sz="800" dirty="0"/>
                        <a:t>Yes.</a:t>
                      </a:r>
                    </a:p>
                  </a:txBody>
                  <a:tcPr/>
                </a:tc>
                <a:extLst>
                  <a:ext uri="{0D108BD9-81ED-4DB2-BD59-A6C34878D82A}">
                    <a16:rowId xmlns:a16="http://schemas.microsoft.com/office/drawing/2014/main" val="3770810116"/>
                  </a:ext>
                </a:extLst>
              </a:tr>
            </a:tbl>
          </a:graphicData>
        </a:graphic>
      </p:graphicFrame>
      <p:graphicFrame>
        <p:nvGraphicFramePr>
          <p:cNvPr id="16" name="Table 15">
            <a:extLst>
              <a:ext uri="{FF2B5EF4-FFF2-40B4-BE49-F238E27FC236}">
                <a16:creationId xmlns:a16="http://schemas.microsoft.com/office/drawing/2014/main" id="{D560B167-361D-42E8-839D-F5F51C969DF0}"/>
              </a:ext>
            </a:extLst>
          </p:cNvPr>
          <p:cNvGraphicFramePr>
            <a:graphicFrameLocks noGrp="1"/>
          </p:cNvGraphicFramePr>
          <p:nvPr>
            <p:extLst>
              <p:ext uri="{D42A27DB-BD31-4B8C-83A1-F6EECF244321}">
                <p14:modId xmlns:p14="http://schemas.microsoft.com/office/powerpoint/2010/main" val="3958268034"/>
              </p:ext>
            </p:extLst>
          </p:nvPr>
        </p:nvGraphicFramePr>
        <p:xfrm>
          <a:off x="2009261" y="3429794"/>
          <a:ext cx="1820872" cy="2164080"/>
        </p:xfrm>
        <a:graphic>
          <a:graphicData uri="http://schemas.openxmlformats.org/drawingml/2006/table">
            <a:tbl>
              <a:tblPr bandRow="1"/>
              <a:tblGrid>
                <a:gridCol w="671366">
                  <a:extLst>
                    <a:ext uri="{9D8B030D-6E8A-4147-A177-3AD203B41FA5}">
                      <a16:colId xmlns:a16="http://schemas.microsoft.com/office/drawing/2014/main" val="1850426245"/>
                    </a:ext>
                  </a:extLst>
                </a:gridCol>
                <a:gridCol w="208280">
                  <a:extLst>
                    <a:ext uri="{9D8B030D-6E8A-4147-A177-3AD203B41FA5}">
                      <a16:colId xmlns:a16="http://schemas.microsoft.com/office/drawing/2014/main" val="1544842440"/>
                    </a:ext>
                  </a:extLst>
                </a:gridCol>
                <a:gridCol w="941226">
                  <a:extLst>
                    <a:ext uri="{9D8B030D-6E8A-4147-A177-3AD203B41FA5}">
                      <a16:colId xmlns:a16="http://schemas.microsoft.com/office/drawing/2014/main" val="687817156"/>
                    </a:ext>
                  </a:extLst>
                </a:gridCol>
              </a:tblGrid>
              <a:tr h="205574">
                <a:tc gridSpan="2">
                  <a:txBody>
                    <a:bodyPr/>
                    <a:lstStyle/>
                    <a:p>
                      <a:r>
                        <a:rPr lang="en-US" sz="800" b="1" dirty="0"/>
                        <a:t>Typical Use</a:t>
                      </a:r>
                    </a:p>
                  </a:txBody>
                  <a:tcPr/>
                </a:tc>
                <a:tc hMerge="1">
                  <a:txBody>
                    <a:bodyPr/>
                    <a:lstStyle/>
                    <a:p>
                      <a:endParaRPr lang="en-US" sz="800" dirty="0"/>
                    </a:p>
                  </a:txBody>
                  <a:tcPr/>
                </a:tc>
                <a:tc>
                  <a:txBody>
                    <a:bodyPr/>
                    <a:lstStyle/>
                    <a:p>
                      <a:r>
                        <a:rPr lang="en-US" sz="800" b="0" dirty="0"/>
                        <a:t>Coves, Linear Accent</a:t>
                      </a:r>
                    </a:p>
                  </a:txBody>
                  <a:tcPr/>
                </a:tc>
                <a:extLst>
                  <a:ext uri="{0D108BD9-81ED-4DB2-BD59-A6C34878D82A}">
                    <a16:rowId xmlns:a16="http://schemas.microsoft.com/office/drawing/2014/main" val="4146666519"/>
                  </a:ext>
                </a:extLst>
              </a:tr>
              <a:tr h="370840">
                <a:tc>
                  <a:txBody>
                    <a:bodyPr/>
                    <a:lstStyle/>
                    <a:p>
                      <a:r>
                        <a:rPr lang="en-US" sz="800" dirty="0"/>
                        <a:t>Uniformity</a:t>
                      </a:r>
                    </a:p>
                    <a:p>
                      <a:r>
                        <a:rPr lang="en-US" sz="800" dirty="0"/>
                        <a:t>(Large Area)</a:t>
                      </a:r>
                    </a:p>
                  </a:txBody>
                  <a:tcPr/>
                </a:tc>
                <a:tc>
                  <a:txBody>
                    <a:bodyPr/>
                    <a:lstStyle/>
                    <a:p>
                      <a:endParaRPr lang="en-US" sz="800" dirty="0"/>
                    </a:p>
                  </a:txBody>
                  <a:tcPr>
                    <a:solidFill>
                      <a:srgbClr val="FFC000"/>
                    </a:solidFill>
                  </a:tcPr>
                </a:tc>
                <a:tc>
                  <a:txBody>
                    <a:bodyPr/>
                    <a:lstStyle/>
                    <a:p>
                      <a:r>
                        <a:rPr lang="en-US" sz="800" dirty="0"/>
                        <a:t>Requires Close Spacing</a:t>
                      </a:r>
                    </a:p>
                  </a:txBody>
                  <a:tcPr/>
                </a:tc>
                <a:extLst>
                  <a:ext uri="{0D108BD9-81ED-4DB2-BD59-A6C34878D82A}">
                    <a16:rowId xmlns:a16="http://schemas.microsoft.com/office/drawing/2014/main" val="1814651433"/>
                  </a:ext>
                </a:extLst>
              </a:tr>
              <a:tr h="370840">
                <a:tc>
                  <a:txBody>
                    <a:bodyPr/>
                    <a:lstStyle/>
                    <a:p>
                      <a:r>
                        <a:rPr lang="en-US" sz="800" dirty="0"/>
                        <a:t>Illumination Quality</a:t>
                      </a:r>
                    </a:p>
                  </a:txBody>
                  <a:tcPr/>
                </a:tc>
                <a:tc>
                  <a:txBody>
                    <a:bodyPr/>
                    <a:lstStyle/>
                    <a:p>
                      <a:endParaRPr lang="en-US" sz="800" dirty="0"/>
                    </a:p>
                  </a:txBody>
                  <a:tcPr>
                    <a:solidFill>
                      <a:srgbClr val="FF0000"/>
                    </a:solidFill>
                  </a:tcPr>
                </a:tc>
                <a:tc>
                  <a:txBody>
                    <a:bodyPr/>
                    <a:lstStyle/>
                    <a:p>
                      <a:r>
                        <a:rPr lang="en-US" sz="800" dirty="0"/>
                        <a:t>Not designed for architectural lighting</a:t>
                      </a:r>
                    </a:p>
                  </a:txBody>
                  <a:tcPr/>
                </a:tc>
                <a:extLst>
                  <a:ext uri="{0D108BD9-81ED-4DB2-BD59-A6C34878D82A}">
                    <a16:rowId xmlns:a16="http://schemas.microsoft.com/office/drawing/2014/main" val="2890384165"/>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Ease of Install</a:t>
                      </a:r>
                    </a:p>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(Large Area)</a:t>
                      </a:r>
                    </a:p>
                  </a:txBody>
                  <a:tcPr/>
                </a:tc>
                <a:tc>
                  <a:txBody>
                    <a:bodyPr/>
                    <a:lstStyle/>
                    <a:p>
                      <a:endParaRPr lang="en-US" sz="800" dirty="0"/>
                    </a:p>
                  </a:txBody>
                  <a:tcPr>
                    <a:solidFill>
                      <a:srgbClr val="FFC000"/>
                    </a:solidFill>
                  </a:tcPr>
                </a:tc>
                <a:tc>
                  <a:txBody>
                    <a:bodyPr/>
                    <a:lstStyle/>
                    <a:p>
                      <a:r>
                        <a:rPr lang="en-US" sz="800" dirty="0"/>
                        <a:t>Spacing correctly requires a lot of time</a:t>
                      </a:r>
                    </a:p>
                  </a:txBody>
                  <a:tcPr/>
                </a:tc>
                <a:extLst>
                  <a:ext uri="{0D108BD9-81ED-4DB2-BD59-A6C34878D82A}">
                    <a16:rowId xmlns:a16="http://schemas.microsoft.com/office/drawing/2014/main" val="442561417"/>
                  </a:ext>
                </a:extLst>
              </a:tr>
              <a:tr h="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Field Adaptable</a:t>
                      </a:r>
                    </a:p>
                  </a:txBody>
                  <a:tcPr/>
                </a:tc>
                <a:tc>
                  <a:txBody>
                    <a:bodyPr/>
                    <a:lstStyle/>
                    <a:p>
                      <a:endParaRPr lang="en-US" sz="800" dirty="0"/>
                    </a:p>
                  </a:txBody>
                  <a:tcPr>
                    <a:solidFill>
                      <a:srgbClr val="00B050"/>
                    </a:solidFill>
                  </a:tcPr>
                </a:tc>
                <a:tc>
                  <a:txBody>
                    <a:bodyPr/>
                    <a:lstStyle/>
                    <a:p>
                      <a:r>
                        <a:rPr lang="en-US" sz="800" dirty="0"/>
                        <a:t>Yes.</a:t>
                      </a:r>
                    </a:p>
                  </a:txBody>
                  <a:tcPr/>
                </a:tc>
                <a:extLst>
                  <a:ext uri="{0D108BD9-81ED-4DB2-BD59-A6C34878D82A}">
                    <a16:rowId xmlns:a16="http://schemas.microsoft.com/office/drawing/2014/main" val="3770810116"/>
                  </a:ext>
                </a:extLst>
              </a:tr>
            </a:tbl>
          </a:graphicData>
        </a:graphic>
      </p:graphicFrame>
      <p:graphicFrame>
        <p:nvGraphicFramePr>
          <p:cNvPr id="17" name="Table 16">
            <a:extLst>
              <a:ext uri="{FF2B5EF4-FFF2-40B4-BE49-F238E27FC236}">
                <a16:creationId xmlns:a16="http://schemas.microsoft.com/office/drawing/2014/main" id="{B6A7796A-1D87-482B-900F-FADBDD8293DC}"/>
              </a:ext>
            </a:extLst>
          </p:cNvPr>
          <p:cNvGraphicFramePr>
            <a:graphicFrameLocks noGrp="1"/>
          </p:cNvGraphicFramePr>
          <p:nvPr>
            <p:extLst>
              <p:ext uri="{D42A27DB-BD31-4B8C-83A1-F6EECF244321}">
                <p14:modId xmlns:p14="http://schemas.microsoft.com/office/powerpoint/2010/main" val="2692263255"/>
              </p:ext>
            </p:extLst>
          </p:nvPr>
        </p:nvGraphicFramePr>
        <p:xfrm>
          <a:off x="4203980" y="3429794"/>
          <a:ext cx="2317442" cy="1991360"/>
        </p:xfrm>
        <a:graphic>
          <a:graphicData uri="http://schemas.openxmlformats.org/drawingml/2006/table">
            <a:tbl>
              <a:tblPr bandRow="1"/>
              <a:tblGrid>
                <a:gridCol w="869642">
                  <a:extLst>
                    <a:ext uri="{9D8B030D-6E8A-4147-A177-3AD203B41FA5}">
                      <a16:colId xmlns:a16="http://schemas.microsoft.com/office/drawing/2014/main" val="1850426245"/>
                    </a:ext>
                  </a:extLst>
                </a:gridCol>
                <a:gridCol w="228600">
                  <a:extLst>
                    <a:ext uri="{9D8B030D-6E8A-4147-A177-3AD203B41FA5}">
                      <a16:colId xmlns:a16="http://schemas.microsoft.com/office/drawing/2014/main" val="1544842440"/>
                    </a:ext>
                  </a:extLst>
                </a:gridCol>
                <a:gridCol w="1219200">
                  <a:extLst>
                    <a:ext uri="{9D8B030D-6E8A-4147-A177-3AD203B41FA5}">
                      <a16:colId xmlns:a16="http://schemas.microsoft.com/office/drawing/2014/main" val="687817156"/>
                    </a:ext>
                  </a:extLst>
                </a:gridCol>
              </a:tblGrid>
              <a:tr h="222359">
                <a:tc gridSpan="2">
                  <a:txBody>
                    <a:bodyPr/>
                    <a:lstStyle/>
                    <a:p>
                      <a:r>
                        <a:rPr lang="en-US" sz="800" b="1" dirty="0"/>
                        <a:t>Typical Use</a:t>
                      </a:r>
                    </a:p>
                  </a:txBody>
                  <a:tcPr/>
                </a:tc>
                <a:tc hMerge="1">
                  <a:txBody>
                    <a:bodyPr/>
                    <a:lstStyle/>
                    <a:p>
                      <a:endParaRPr lang="en-US" sz="800" dirty="0"/>
                    </a:p>
                  </a:txBody>
                  <a:tcPr/>
                </a:tc>
                <a:tc>
                  <a:txBody>
                    <a:bodyPr/>
                    <a:lstStyle/>
                    <a:p>
                      <a:r>
                        <a:rPr lang="en-US" sz="800" b="0" dirty="0"/>
                        <a:t>Direct View, Low Profile Backlighting</a:t>
                      </a:r>
                    </a:p>
                  </a:txBody>
                  <a:tcPr/>
                </a:tc>
                <a:extLst>
                  <a:ext uri="{0D108BD9-81ED-4DB2-BD59-A6C34878D82A}">
                    <a16:rowId xmlns:a16="http://schemas.microsoft.com/office/drawing/2014/main" val="4146666519"/>
                  </a:ext>
                </a:extLst>
              </a:tr>
              <a:tr h="370840">
                <a:tc>
                  <a:txBody>
                    <a:bodyPr/>
                    <a:lstStyle/>
                    <a:p>
                      <a:r>
                        <a:rPr lang="en-US" sz="800" dirty="0"/>
                        <a:t>Uniformity</a:t>
                      </a:r>
                    </a:p>
                    <a:p>
                      <a:r>
                        <a:rPr lang="en-US" sz="800" dirty="0"/>
                        <a:t>(Large Area)</a:t>
                      </a:r>
                    </a:p>
                  </a:txBody>
                  <a:tcPr/>
                </a:tc>
                <a:tc>
                  <a:txBody>
                    <a:bodyPr/>
                    <a:lstStyle/>
                    <a:p>
                      <a:endParaRPr lang="en-US" sz="800" dirty="0"/>
                    </a:p>
                  </a:txBody>
                  <a:tcPr>
                    <a:solidFill>
                      <a:srgbClr val="FFC000"/>
                    </a:solidFill>
                  </a:tcPr>
                </a:tc>
                <a:tc>
                  <a:txBody>
                    <a:bodyPr/>
                    <a:lstStyle/>
                    <a:p>
                      <a:r>
                        <a:rPr lang="en-US" sz="800" dirty="0"/>
                        <a:t>Size limitations</a:t>
                      </a:r>
                    </a:p>
                  </a:txBody>
                  <a:tcPr/>
                </a:tc>
                <a:extLst>
                  <a:ext uri="{0D108BD9-81ED-4DB2-BD59-A6C34878D82A}">
                    <a16:rowId xmlns:a16="http://schemas.microsoft.com/office/drawing/2014/main" val="1814651433"/>
                  </a:ext>
                </a:extLst>
              </a:tr>
              <a:tr h="370840">
                <a:tc>
                  <a:txBody>
                    <a:bodyPr/>
                    <a:lstStyle/>
                    <a:p>
                      <a:r>
                        <a:rPr lang="en-US" sz="800" dirty="0"/>
                        <a:t>Illumination Quality</a:t>
                      </a:r>
                    </a:p>
                  </a:txBody>
                  <a:tcPr/>
                </a:tc>
                <a:tc>
                  <a:txBody>
                    <a:bodyPr/>
                    <a:lstStyle/>
                    <a:p>
                      <a:endParaRPr lang="en-US" sz="800" dirty="0"/>
                    </a:p>
                  </a:txBody>
                  <a:tcPr>
                    <a:solidFill>
                      <a:srgbClr val="00B050"/>
                    </a:solidFill>
                  </a:tcPr>
                </a:tc>
                <a:tc>
                  <a:txBody>
                    <a:bodyPr/>
                    <a:lstStyle/>
                    <a:p>
                      <a:r>
                        <a:rPr lang="en-US" sz="800" dirty="0"/>
                        <a:t>Spec grade has good quality</a:t>
                      </a:r>
                    </a:p>
                  </a:txBody>
                  <a:tcPr/>
                </a:tc>
                <a:extLst>
                  <a:ext uri="{0D108BD9-81ED-4DB2-BD59-A6C34878D82A}">
                    <a16:rowId xmlns:a16="http://schemas.microsoft.com/office/drawing/2014/main" val="2890384165"/>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Ease of Install</a:t>
                      </a:r>
                    </a:p>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(Large Area)</a:t>
                      </a:r>
                    </a:p>
                  </a:txBody>
                  <a:tcPr/>
                </a:tc>
                <a:tc>
                  <a:txBody>
                    <a:bodyPr/>
                    <a:lstStyle/>
                    <a:p>
                      <a:endParaRPr lang="en-US" sz="800" dirty="0"/>
                    </a:p>
                  </a:txBody>
                  <a:tcPr>
                    <a:solidFill>
                      <a:srgbClr val="FFC000"/>
                    </a:solidFill>
                  </a:tcPr>
                </a:tc>
                <a:tc>
                  <a:txBody>
                    <a:bodyPr/>
                    <a:lstStyle/>
                    <a:p>
                      <a:r>
                        <a:rPr lang="en-US" sz="800" dirty="0"/>
                        <a:t>Multiple panels cannot be connected and require more complex wiring</a:t>
                      </a:r>
                    </a:p>
                  </a:txBody>
                  <a:tcPr/>
                </a:tc>
                <a:extLst>
                  <a:ext uri="{0D108BD9-81ED-4DB2-BD59-A6C34878D82A}">
                    <a16:rowId xmlns:a16="http://schemas.microsoft.com/office/drawing/2014/main" val="442561417"/>
                  </a:ext>
                </a:extLst>
              </a:tr>
              <a:tr h="126218">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Field Adaptable</a:t>
                      </a:r>
                    </a:p>
                  </a:txBody>
                  <a:tcPr/>
                </a:tc>
                <a:tc>
                  <a:txBody>
                    <a:bodyPr/>
                    <a:lstStyle/>
                    <a:p>
                      <a:endParaRPr lang="en-US" sz="800" dirty="0"/>
                    </a:p>
                  </a:txBody>
                  <a:tcPr>
                    <a:solidFill>
                      <a:srgbClr val="FF0000"/>
                    </a:solidFill>
                  </a:tcPr>
                </a:tc>
                <a:tc>
                  <a:txBody>
                    <a:bodyPr/>
                    <a:lstStyle/>
                    <a:p>
                      <a:r>
                        <a:rPr lang="en-US" sz="800" dirty="0"/>
                        <a:t>No</a:t>
                      </a:r>
                    </a:p>
                  </a:txBody>
                  <a:tcPr/>
                </a:tc>
                <a:extLst>
                  <a:ext uri="{0D108BD9-81ED-4DB2-BD59-A6C34878D82A}">
                    <a16:rowId xmlns:a16="http://schemas.microsoft.com/office/drawing/2014/main" val="3770810116"/>
                  </a:ext>
                </a:extLst>
              </a:tr>
            </a:tbl>
          </a:graphicData>
        </a:graphic>
      </p:graphicFrame>
      <p:graphicFrame>
        <p:nvGraphicFramePr>
          <p:cNvPr id="19" name="Table 18">
            <a:extLst>
              <a:ext uri="{FF2B5EF4-FFF2-40B4-BE49-F238E27FC236}">
                <a16:creationId xmlns:a16="http://schemas.microsoft.com/office/drawing/2014/main" id="{1069CC35-18AB-4B11-9145-32F4C8987631}"/>
              </a:ext>
            </a:extLst>
          </p:cNvPr>
          <p:cNvGraphicFramePr>
            <a:graphicFrameLocks noGrp="1"/>
          </p:cNvGraphicFramePr>
          <p:nvPr>
            <p:extLst>
              <p:ext uri="{D42A27DB-BD31-4B8C-83A1-F6EECF244321}">
                <p14:modId xmlns:p14="http://schemas.microsoft.com/office/powerpoint/2010/main" val="2987481568"/>
              </p:ext>
            </p:extLst>
          </p:nvPr>
        </p:nvGraphicFramePr>
        <p:xfrm>
          <a:off x="6895269" y="3429794"/>
          <a:ext cx="2317442" cy="1792079"/>
        </p:xfrm>
        <a:graphic>
          <a:graphicData uri="http://schemas.openxmlformats.org/drawingml/2006/table">
            <a:tbl>
              <a:tblPr bandRow="1"/>
              <a:tblGrid>
                <a:gridCol w="869642">
                  <a:extLst>
                    <a:ext uri="{9D8B030D-6E8A-4147-A177-3AD203B41FA5}">
                      <a16:colId xmlns:a16="http://schemas.microsoft.com/office/drawing/2014/main" val="1850426245"/>
                    </a:ext>
                  </a:extLst>
                </a:gridCol>
                <a:gridCol w="228600">
                  <a:extLst>
                    <a:ext uri="{9D8B030D-6E8A-4147-A177-3AD203B41FA5}">
                      <a16:colId xmlns:a16="http://schemas.microsoft.com/office/drawing/2014/main" val="1544842440"/>
                    </a:ext>
                  </a:extLst>
                </a:gridCol>
                <a:gridCol w="1219200">
                  <a:extLst>
                    <a:ext uri="{9D8B030D-6E8A-4147-A177-3AD203B41FA5}">
                      <a16:colId xmlns:a16="http://schemas.microsoft.com/office/drawing/2014/main" val="687817156"/>
                    </a:ext>
                  </a:extLst>
                </a:gridCol>
              </a:tblGrid>
              <a:tr h="222359">
                <a:tc gridSpan="2">
                  <a:txBody>
                    <a:bodyPr/>
                    <a:lstStyle/>
                    <a:p>
                      <a:r>
                        <a:rPr lang="en-US" sz="800" b="1" dirty="0"/>
                        <a:t>Typical Use</a:t>
                      </a:r>
                    </a:p>
                  </a:txBody>
                  <a:tcPr/>
                </a:tc>
                <a:tc hMerge="1">
                  <a:txBody>
                    <a:bodyPr/>
                    <a:lstStyle/>
                    <a:p>
                      <a:endParaRPr lang="en-US" sz="800" dirty="0"/>
                    </a:p>
                  </a:txBody>
                  <a:tcPr/>
                </a:tc>
                <a:tc>
                  <a:txBody>
                    <a:bodyPr/>
                    <a:lstStyle/>
                    <a:p>
                      <a:r>
                        <a:rPr lang="en-US" sz="800" b="0" dirty="0"/>
                        <a:t>Large-Scale Signage</a:t>
                      </a:r>
                    </a:p>
                  </a:txBody>
                  <a:tcPr/>
                </a:tc>
                <a:extLst>
                  <a:ext uri="{0D108BD9-81ED-4DB2-BD59-A6C34878D82A}">
                    <a16:rowId xmlns:a16="http://schemas.microsoft.com/office/drawing/2014/main" val="4146666519"/>
                  </a:ext>
                </a:extLst>
              </a:tr>
              <a:tr h="370840">
                <a:tc>
                  <a:txBody>
                    <a:bodyPr/>
                    <a:lstStyle/>
                    <a:p>
                      <a:r>
                        <a:rPr lang="en-US" sz="800" dirty="0"/>
                        <a:t>Uniformity</a:t>
                      </a:r>
                    </a:p>
                    <a:p>
                      <a:r>
                        <a:rPr lang="en-US" sz="800" dirty="0"/>
                        <a:t>(Large Area)</a:t>
                      </a:r>
                    </a:p>
                  </a:txBody>
                  <a:tcPr/>
                </a:tc>
                <a:tc>
                  <a:txBody>
                    <a:bodyPr/>
                    <a:lstStyle/>
                    <a:p>
                      <a:endParaRPr lang="en-US" sz="800" dirty="0"/>
                    </a:p>
                  </a:txBody>
                  <a:tcPr>
                    <a:solidFill>
                      <a:srgbClr val="00B050"/>
                    </a:solidFill>
                  </a:tcPr>
                </a:tc>
                <a:tc>
                  <a:txBody>
                    <a:bodyPr/>
                    <a:lstStyle/>
                    <a:p>
                      <a:r>
                        <a:rPr lang="en-US" sz="800" dirty="0"/>
                        <a:t>Array pattern results in good uniformity</a:t>
                      </a:r>
                    </a:p>
                  </a:txBody>
                  <a:tcPr/>
                </a:tc>
                <a:extLst>
                  <a:ext uri="{0D108BD9-81ED-4DB2-BD59-A6C34878D82A}">
                    <a16:rowId xmlns:a16="http://schemas.microsoft.com/office/drawing/2014/main" val="1814651433"/>
                  </a:ext>
                </a:extLst>
              </a:tr>
              <a:tr h="370840">
                <a:tc>
                  <a:txBody>
                    <a:bodyPr/>
                    <a:lstStyle/>
                    <a:p>
                      <a:r>
                        <a:rPr lang="en-US" sz="800" dirty="0"/>
                        <a:t>Illumination Quality</a:t>
                      </a:r>
                    </a:p>
                  </a:txBody>
                  <a:tcPr/>
                </a:tc>
                <a:tc>
                  <a:txBody>
                    <a:bodyPr/>
                    <a:lstStyle/>
                    <a:p>
                      <a:endParaRPr lang="en-US" sz="800" dirty="0"/>
                    </a:p>
                  </a:txBody>
                  <a:tcPr>
                    <a:solidFill>
                      <a:srgbClr val="00B050"/>
                    </a:solidFill>
                  </a:tcPr>
                </a:tc>
                <a:tc>
                  <a:txBody>
                    <a:bodyPr/>
                    <a:lstStyle/>
                    <a:p>
                      <a:r>
                        <a:rPr lang="en-US" sz="800" dirty="0"/>
                        <a:t>Spec grade has good quality</a:t>
                      </a:r>
                    </a:p>
                  </a:txBody>
                  <a:tcPr/>
                </a:tc>
                <a:extLst>
                  <a:ext uri="{0D108BD9-81ED-4DB2-BD59-A6C34878D82A}">
                    <a16:rowId xmlns:a16="http://schemas.microsoft.com/office/drawing/2014/main" val="2890384165"/>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Ease of Install</a:t>
                      </a:r>
                    </a:p>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(Large Area)</a:t>
                      </a:r>
                    </a:p>
                  </a:txBody>
                  <a:tcPr/>
                </a:tc>
                <a:tc>
                  <a:txBody>
                    <a:bodyPr/>
                    <a:lstStyle/>
                    <a:p>
                      <a:endParaRPr lang="en-US" sz="800" dirty="0"/>
                    </a:p>
                  </a:txBody>
                  <a:tcPr>
                    <a:solidFill>
                      <a:srgbClr val="FFC000"/>
                    </a:solidFill>
                  </a:tcPr>
                </a:tc>
                <a:tc>
                  <a:txBody>
                    <a:bodyPr/>
                    <a:lstStyle/>
                    <a:p>
                      <a:r>
                        <a:rPr lang="en-US" sz="800" dirty="0"/>
                        <a:t>Most panels use connectors designed for factory installation</a:t>
                      </a:r>
                    </a:p>
                  </a:txBody>
                  <a:tcPr/>
                </a:tc>
                <a:extLst>
                  <a:ext uri="{0D108BD9-81ED-4DB2-BD59-A6C34878D82A}">
                    <a16:rowId xmlns:a16="http://schemas.microsoft.com/office/drawing/2014/main" val="442561417"/>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Field Adaptable</a:t>
                      </a:r>
                    </a:p>
                  </a:txBody>
                  <a:tcPr/>
                </a:tc>
                <a:tc>
                  <a:txBody>
                    <a:bodyPr/>
                    <a:lstStyle/>
                    <a:p>
                      <a:endParaRPr lang="en-US" sz="800" dirty="0"/>
                    </a:p>
                  </a:txBody>
                  <a:tcPr>
                    <a:solidFill>
                      <a:srgbClr val="FF0000"/>
                    </a:solidFill>
                  </a:tcPr>
                </a:tc>
                <a:tc>
                  <a:txBody>
                    <a:bodyPr/>
                    <a:lstStyle/>
                    <a:p>
                      <a:r>
                        <a:rPr lang="en-US" sz="800" dirty="0"/>
                        <a:t>No</a:t>
                      </a:r>
                    </a:p>
                  </a:txBody>
                  <a:tcPr/>
                </a:tc>
                <a:extLst>
                  <a:ext uri="{0D108BD9-81ED-4DB2-BD59-A6C34878D82A}">
                    <a16:rowId xmlns:a16="http://schemas.microsoft.com/office/drawing/2014/main" val="3770810116"/>
                  </a:ext>
                </a:extLst>
              </a:tr>
            </a:tbl>
          </a:graphicData>
        </a:graphic>
      </p:graphicFrame>
      <p:graphicFrame>
        <p:nvGraphicFramePr>
          <p:cNvPr id="20" name="Table 19">
            <a:extLst>
              <a:ext uri="{FF2B5EF4-FFF2-40B4-BE49-F238E27FC236}">
                <a16:creationId xmlns:a16="http://schemas.microsoft.com/office/drawing/2014/main" id="{5BC58338-D73B-4465-B80F-5F1574F1ECBB}"/>
              </a:ext>
            </a:extLst>
          </p:cNvPr>
          <p:cNvGraphicFramePr>
            <a:graphicFrameLocks noGrp="1"/>
          </p:cNvGraphicFramePr>
          <p:nvPr>
            <p:extLst>
              <p:ext uri="{D42A27DB-BD31-4B8C-83A1-F6EECF244321}">
                <p14:modId xmlns:p14="http://schemas.microsoft.com/office/powerpoint/2010/main" val="2189926147"/>
              </p:ext>
            </p:extLst>
          </p:nvPr>
        </p:nvGraphicFramePr>
        <p:xfrm>
          <a:off x="9608124" y="3429794"/>
          <a:ext cx="2345223" cy="1905000"/>
        </p:xfrm>
        <a:graphic>
          <a:graphicData uri="http://schemas.openxmlformats.org/drawingml/2006/table">
            <a:tbl>
              <a:tblPr bandRow="1"/>
              <a:tblGrid>
                <a:gridCol w="880067">
                  <a:extLst>
                    <a:ext uri="{9D8B030D-6E8A-4147-A177-3AD203B41FA5}">
                      <a16:colId xmlns:a16="http://schemas.microsoft.com/office/drawing/2014/main" val="1850426245"/>
                    </a:ext>
                  </a:extLst>
                </a:gridCol>
                <a:gridCol w="231340">
                  <a:extLst>
                    <a:ext uri="{9D8B030D-6E8A-4147-A177-3AD203B41FA5}">
                      <a16:colId xmlns:a16="http://schemas.microsoft.com/office/drawing/2014/main" val="1544842440"/>
                    </a:ext>
                  </a:extLst>
                </a:gridCol>
                <a:gridCol w="1233816">
                  <a:extLst>
                    <a:ext uri="{9D8B030D-6E8A-4147-A177-3AD203B41FA5}">
                      <a16:colId xmlns:a16="http://schemas.microsoft.com/office/drawing/2014/main" val="687817156"/>
                    </a:ext>
                  </a:extLst>
                </a:gridCol>
              </a:tblGrid>
              <a:tr h="222359">
                <a:tc gridSpan="2">
                  <a:txBody>
                    <a:bodyPr/>
                    <a:lstStyle/>
                    <a:p>
                      <a:r>
                        <a:rPr lang="en-US" sz="800" b="1" dirty="0"/>
                        <a:t>Typical Use</a:t>
                      </a:r>
                    </a:p>
                  </a:txBody>
                  <a:tcPr/>
                </a:tc>
                <a:tc hMerge="1">
                  <a:txBody>
                    <a:bodyPr/>
                    <a:lstStyle/>
                    <a:p>
                      <a:endParaRPr lang="en-US" sz="800" dirty="0"/>
                    </a:p>
                  </a:txBody>
                  <a:tcPr/>
                </a:tc>
                <a:tc>
                  <a:txBody>
                    <a:bodyPr/>
                    <a:lstStyle/>
                    <a:p>
                      <a:r>
                        <a:rPr lang="en-US" sz="800" b="0" dirty="0"/>
                        <a:t>Architectural Features, Large Area Illumination</a:t>
                      </a:r>
                    </a:p>
                  </a:txBody>
                  <a:tcPr/>
                </a:tc>
                <a:extLst>
                  <a:ext uri="{0D108BD9-81ED-4DB2-BD59-A6C34878D82A}">
                    <a16:rowId xmlns:a16="http://schemas.microsoft.com/office/drawing/2014/main" val="4146666519"/>
                  </a:ext>
                </a:extLst>
              </a:tr>
              <a:tr h="370840">
                <a:tc>
                  <a:txBody>
                    <a:bodyPr/>
                    <a:lstStyle/>
                    <a:p>
                      <a:r>
                        <a:rPr lang="en-US" sz="800" dirty="0"/>
                        <a:t>Uniformity</a:t>
                      </a:r>
                    </a:p>
                    <a:p>
                      <a:r>
                        <a:rPr lang="en-US" sz="800" dirty="0"/>
                        <a:t>(Large Area)</a:t>
                      </a:r>
                    </a:p>
                  </a:txBody>
                  <a:tcPr/>
                </a:tc>
                <a:tc>
                  <a:txBody>
                    <a:bodyPr/>
                    <a:lstStyle/>
                    <a:p>
                      <a:endParaRPr lang="en-US" sz="800" dirty="0"/>
                    </a:p>
                  </a:txBody>
                  <a:tcPr>
                    <a:solidFill>
                      <a:srgbClr val="00B050"/>
                    </a:solidFill>
                  </a:tcPr>
                </a:tc>
                <a:tc>
                  <a:txBody>
                    <a:bodyPr/>
                    <a:lstStyle/>
                    <a:p>
                      <a:r>
                        <a:rPr lang="en-US" sz="800" dirty="0"/>
                        <a:t>Array pattern results in good uniformity</a:t>
                      </a:r>
                    </a:p>
                  </a:txBody>
                  <a:tcPr/>
                </a:tc>
                <a:extLst>
                  <a:ext uri="{0D108BD9-81ED-4DB2-BD59-A6C34878D82A}">
                    <a16:rowId xmlns:a16="http://schemas.microsoft.com/office/drawing/2014/main" val="1814651433"/>
                  </a:ext>
                </a:extLst>
              </a:tr>
              <a:tr h="370840">
                <a:tc>
                  <a:txBody>
                    <a:bodyPr/>
                    <a:lstStyle/>
                    <a:p>
                      <a:r>
                        <a:rPr lang="en-US" sz="800" dirty="0"/>
                        <a:t>Illumination Quality</a:t>
                      </a:r>
                    </a:p>
                  </a:txBody>
                  <a:tcPr/>
                </a:tc>
                <a:tc>
                  <a:txBody>
                    <a:bodyPr/>
                    <a:lstStyle/>
                    <a:p>
                      <a:endParaRPr lang="en-US" sz="800" dirty="0"/>
                    </a:p>
                  </a:txBody>
                  <a:tcPr>
                    <a:solidFill>
                      <a:srgbClr val="00B050"/>
                    </a:solidFill>
                  </a:tcPr>
                </a:tc>
                <a:tc>
                  <a:txBody>
                    <a:bodyPr/>
                    <a:lstStyle/>
                    <a:p>
                      <a:r>
                        <a:rPr lang="en-US" sz="800" dirty="0"/>
                        <a:t>Spec grade has good quality</a:t>
                      </a:r>
                    </a:p>
                  </a:txBody>
                  <a:tcPr/>
                </a:tc>
                <a:extLst>
                  <a:ext uri="{0D108BD9-81ED-4DB2-BD59-A6C34878D82A}">
                    <a16:rowId xmlns:a16="http://schemas.microsoft.com/office/drawing/2014/main" val="2890384165"/>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Ease of Install</a:t>
                      </a:r>
                    </a:p>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(Large Area)</a:t>
                      </a:r>
                    </a:p>
                  </a:txBody>
                  <a:tcPr/>
                </a:tc>
                <a:tc>
                  <a:txBody>
                    <a:bodyPr/>
                    <a:lstStyle/>
                    <a:p>
                      <a:endParaRPr lang="en-US" sz="800" dirty="0"/>
                    </a:p>
                  </a:txBody>
                  <a:tcPr>
                    <a:solidFill>
                      <a:srgbClr val="00B050"/>
                    </a:solidFill>
                  </a:tcPr>
                </a:tc>
                <a:tc>
                  <a:txBody>
                    <a:bodyPr/>
                    <a:lstStyle/>
                    <a:p>
                      <a:r>
                        <a:rPr lang="en-US" sz="800" dirty="0"/>
                        <a:t>When products with snap connectors are used</a:t>
                      </a:r>
                    </a:p>
                  </a:txBody>
                  <a:tcPr/>
                </a:tc>
                <a:extLst>
                  <a:ext uri="{0D108BD9-81ED-4DB2-BD59-A6C34878D82A}">
                    <a16:rowId xmlns:a16="http://schemas.microsoft.com/office/drawing/2014/main" val="442561417"/>
                  </a:ext>
                </a:extLst>
              </a:tr>
              <a:tr h="370840">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US" sz="800" dirty="0"/>
                        <a:t>Field Adaptable</a:t>
                      </a:r>
                    </a:p>
                  </a:txBody>
                  <a:tcPr/>
                </a:tc>
                <a:tc>
                  <a:txBody>
                    <a:bodyPr/>
                    <a:lstStyle/>
                    <a:p>
                      <a:endParaRPr lang="en-US" sz="800" dirty="0"/>
                    </a:p>
                  </a:txBody>
                  <a:tcPr>
                    <a:solidFill>
                      <a:srgbClr val="00B050"/>
                    </a:solidFill>
                  </a:tcPr>
                </a:tc>
                <a:tc>
                  <a:txBody>
                    <a:bodyPr/>
                    <a:lstStyle/>
                    <a:p>
                      <a:r>
                        <a:rPr lang="en-US" sz="800" dirty="0"/>
                        <a:t>Yes.</a:t>
                      </a:r>
                    </a:p>
                  </a:txBody>
                  <a:tcPr/>
                </a:tc>
                <a:extLst>
                  <a:ext uri="{0D108BD9-81ED-4DB2-BD59-A6C34878D82A}">
                    <a16:rowId xmlns:a16="http://schemas.microsoft.com/office/drawing/2014/main" val="3770810116"/>
                  </a:ext>
                </a:extLst>
              </a:tr>
            </a:tbl>
          </a:graphicData>
        </a:graphic>
      </p:graphicFrame>
    </p:spTree>
    <p:extLst>
      <p:ext uri="{BB962C8B-B14F-4D97-AF65-F5344CB8AC3E}">
        <p14:creationId xmlns:p14="http://schemas.microsoft.com/office/powerpoint/2010/main" val="3421563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Light Source Options: Flexible LED Panels </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050" name="Picture 2">
            <a:extLst>
              <a:ext uri="{FF2B5EF4-FFF2-40B4-BE49-F238E27FC236}">
                <a16:creationId xmlns:a16="http://schemas.microsoft.com/office/drawing/2014/main" id="{580EA935-0F04-4635-BB9E-8559E488B33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13705" y="758532"/>
            <a:ext cx="5715000" cy="573538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F5C18B8A-6849-4841-A1FA-F367ECA7797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5391" y="2764396"/>
            <a:ext cx="2709299" cy="18068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557AD2A9-11FB-4898-9470-D557D1D3533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5191" b="5798"/>
          <a:stretch/>
        </p:blipFill>
        <p:spPr bwMode="auto">
          <a:xfrm>
            <a:off x="304761" y="758532"/>
            <a:ext cx="2709299" cy="180689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5B49388F-E913-4D19-880B-F575875F083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760" y="4770264"/>
            <a:ext cx="2709299" cy="188032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BC5CDE3-A2B3-4D75-ADCF-055D6B90AD58}"/>
              </a:ext>
            </a:extLst>
          </p:cNvPr>
          <p:cNvSpPr/>
          <p:nvPr/>
        </p:nvSpPr>
        <p:spPr>
          <a:xfrm>
            <a:off x="3077367" y="1292646"/>
            <a:ext cx="2899339" cy="738664"/>
          </a:xfrm>
          <a:prstGeom prst="rect">
            <a:avLst/>
          </a:prstGeom>
        </p:spPr>
        <p:txBody>
          <a:bodyPr wrap="square">
            <a:spAutoFit/>
          </a:bodyPr>
          <a:lstStyle/>
          <a:p>
            <a:pPr lvl="0">
              <a:spcAft>
                <a:spcPts val="600"/>
              </a:spcAft>
            </a:pPr>
            <a:r>
              <a:rPr lang="en-US" sz="1400" dirty="0">
                <a:solidFill>
                  <a:srgbClr val="0066FF"/>
                </a:solidFill>
              </a:rPr>
              <a:t>Snap Connectors</a:t>
            </a:r>
            <a:r>
              <a:rPr lang="en-US" sz="1400" dirty="0">
                <a:solidFill>
                  <a:schemeClr val="tx1">
                    <a:lumMod val="75000"/>
                    <a:lumOff val="25000"/>
                  </a:schemeClr>
                </a:solidFill>
              </a:rPr>
              <a:t>: mechanical and electrical connection – makes installation simple and fast</a:t>
            </a:r>
          </a:p>
        </p:txBody>
      </p:sp>
      <p:sp>
        <p:nvSpPr>
          <p:cNvPr id="3" name="Rectangle 2">
            <a:extLst>
              <a:ext uri="{FF2B5EF4-FFF2-40B4-BE49-F238E27FC236}">
                <a16:creationId xmlns:a16="http://schemas.microsoft.com/office/drawing/2014/main" id="{1A62C32D-986C-492E-9B21-9B6D8EE07D9F}"/>
              </a:ext>
            </a:extLst>
          </p:cNvPr>
          <p:cNvSpPr/>
          <p:nvPr/>
        </p:nvSpPr>
        <p:spPr>
          <a:xfrm>
            <a:off x="3077367" y="3134714"/>
            <a:ext cx="2899340" cy="523220"/>
          </a:xfrm>
          <a:prstGeom prst="rect">
            <a:avLst/>
          </a:prstGeom>
        </p:spPr>
        <p:txBody>
          <a:bodyPr wrap="square">
            <a:spAutoFit/>
          </a:bodyPr>
          <a:lstStyle/>
          <a:p>
            <a:pPr lvl="0">
              <a:spcAft>
                <a:spcPts val="600"/>
              </a:spcAft>
            </a:pPr>
            <a:r>
              <a:rPr lang="en-US" sz="1400" dirty="0">
                <a:solidFill>
                  <a:srgbClr val="0066FF"/>
                </a:solidFill>
              </a:rPr>
              <a:t>Cuttable:</a:t>
            </a:r>
            <a:r>
              <a:rPr lang="en-US" sz="1400" dirty="0">
                <a:solidFill>
                  <a:srgbClr val="000000">
                    <a:lumMod val="75000"/>
                    <a:lumOff val="25000"/>
                  </a:srgbClr>
                </a:solidFill>
              </a:rPr>
              <a:t> allows for field adjustability</a:t>
            </a:r>
          </a:p>
        </p:txBody>
      </p:sp>
      <p:sp>
        <p:nvSpPr>
          <p:cNvPr id="5" name="Rectangle 4">
            <a:extLst>
              <a:ext uri="{FF2B5EF4-FFF2-40B4-BE49-F238E27FC236}">
                <a16:creationId xmlns:a16="http://schemas.microsoft.com/office/drawing/2014/main" id="{5C2D49EF-07B5-4B8F-AC16-3ACC27188576}"/>
              </a:ext>
            </a:extLst>
          </p:cNvPr>
          <p:cNvSpPr/>
          <p:nvPr/>
        </p:nvSpPr>
        <p:spPr>
          <a:xfrm>
            <a:off x="3077368" y="5012015"/>
            <a:ext cx="2899340" cy="738664"/>
          </a:xfrm>
          <a:prstGeom prst="rect">
            <a:avLst/>
          </a:prstGeom>
        </p:spPr>
        <p:txBody>
          <a:bodyPr wrap="square">
            <a:spAutoFit/>
          </a:bodyPr>
          <a:lstStyle/>
          <a:p>
            <a:pPr lvl="0">
              <a:spcAft>
                <a:spcPts val="600"/>
              </a:spcAft>
            </a:pPr>
            <a:r>
              <a:rPr lang="en-US" sz="1400" dirty="0">
                <a:solidFill>
                  <a:srgbClr val="0066FF"/>
                </a:solidFill>
              </a:rPr>
              <a:t>Flexible &amp; Light Weight:</a:t>
            </a:r>
            <a:r>
              <a:rPr lang="en-US" sz="1400" dirty="0">
                <a:solidFill>
                  <a:srgbClr val="000000">
                    <a:lumMod val="75000"/>
                    <a:lumOff val="25000"/>
                  </a:srgbClr>
                </a:solidFill>
              </a:rPr>
              <a:t> easier to handle and accommodates curves when required</a:t>
            </a:r>
          </a:p>
        </p:txBody>
      </p:sp>
    </p:spTree>
    <p:extLst>
      <p:ext uri="{BB962C8B-B14F-4D97-AF65-F5344CB8AC3E}">
        <p14:creationId xmlns:p14="http://schemas.microsoft.com/office/powerpoint/2010/main" val="163934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When Things Go Wrong…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3967" y="3468156"/>
            <a:ext cx="4044621" cy="3154649"/>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01820" y="3468950"/>
            <a:ext cx="4209525" cy="3153855"/>
          </a:xfrm>
          <a:prstGeom prst="rect">
            <a:avLst/>
          </a:prstGeom>
        </p:spPr>
      </p:pic>
      <p:grpSp>
        <p:nvGrpSpPr>
          <p:cNvPr id="2" name="Group 1">
            <a:extLst>
              <a:ext uri="{FF2B5EF4-FFF2-40B4-BE49-F238E27FC236}">
                <a16:creationId xmlns:a16="http://schemas.microsoft.com/office/drawing/2014/main" id="{BEEABB41-8423-4376-81E7-90016B0560A9}"/>
              </a:ext>
            </a:extLst>
          </p:cNvPr>
          <p:cNvGrpSpPr>
            <a:grpSpLocks noChangeAspect="1"/>
          </p:cNvGrpSpPr>
          <p:nvPr/>
        </p:nvGrpSpPr>
        <p:grpSpPr>
          <a:xfrm>
            <a:off x="304761" y="747419"/>
            <a:ext cx="8406584" cy="2477086"/>
            <a:chOff x="530387" y="4055055"/>
            <a:chExt cx="6075941" cy="1790338"/>
          </a:xfrm>
        </p:grpSpPr>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30387" y="4055055"/>
              <a:ext cx="6075941" cy="1790338"/>
            </a:xfrm>
            <a:prstGeom prst="rect">
              <a:avLst/>
            </a:prstGeom>
          </p:spPr>
        </p:pic>
        <p:sp>
          <p:nvSpPr>
            <p:cNvPr id="8" name="TextBox 7"/>
            <p:cNvSpPr txBox="1"/>
            <p:nvPr/>
          </p:nvSpPr>
          <p:spPr>
            <a:xfrm>
              <a:off x="2481640" y="4202472"/>
              <a:ext cx="850057"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CA" sz="1400" b="0" i="0" u="none" strike="noStrike" kern="0" cap="none" spc="0" normalizeH="0" baseline="0" noProof="0" dirty="0">
                  <a:ln>
                    <a:noFill/>
                  </a:ln>
                  <a:solidFill>
                    <a:schemeClr val="tx1">
                      <a:lumMod val="75000"/>
                      <a:lumOff val="25000"/>
                    </a:schemeClr>
                  </a:solidFill>
                  <a:effectLst/>
                  <a:uLnTx/>
                  <a:uFillTx/>
                </a:rPr>
                <a:t>Dots</a:t>
              </a:r>
            </a:p>
          </p:txBody>
        </p:sp>
        <p:sp>
          <p:nvSpPr>
            <p:cNvPr id="9" name="Rectangle 8"/>
            <p:cNvSpPr/>
            <p:nvPr/>
          </p:nvSpPr>
          <p:spPr>
            <a:xfrm rot="21434857">
              <a:off x="571473" y="4915772"/>
              <a:ext cx="5635895" cy="369330"/>
            </a:xfrm>
            <a:prstGeom prst="rect">
              <a:avLst/>
            </a:prstGeom>
            <a:noFill/>
            <a:ln w="19050" cap="flat">
              <a:solidFill>
                <a:srgbClr val="0066FF"/>
              </a:solidFill>
              <a:prstDash val="solid"/>
              <a:round/>
            </a:ln>
            <a:effectLst>
              <a:outerShdw blurRad="50800" dist="25400" dir="5400000" rotWithShape="0">
                <a:srgbClr val="000000">
                  <a:alpha val="4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endParaRPr kumimoji="0" lang="en-CA" sz="1800" b="0" i="0" u="none" strike="noStrike" cap="none" spc="0" normalizeH="0" baseline="0">
                <a:ln>
                  <a:noFill/>
                </a:ln>
                <a:solidFill>
                  <a:srgbClr val="000000"/>
                </a:solidFill>
                <a:effectLst/>
                <a:uFillTx/>
                <a:latin typeface="Proxima Nova Light"/>
                <a:ea typeface="Proxima Nova Light"/>
                <a:cs typeface="Proxima Nova Light"/>
                <a:sym typeface="Proxima Nova Light"/>
              </a:endParaRPr>
            </a:p>
          </p:txBody>
        </p:sp>
        <p:cxnSp>
          <p:nvCxnSpPr>
            <p:cNvPr id="10" name="Straight Arrow Connector 9"/>
            <p:cNvCxnSpPr/>
            <p:nvPr/>
          </p:nvCxnSpPr>
          <p:spPr>
            <a:xfrm flipH="1">
              <a:off x="2353346" y="4489926"/>
              <a:ext cx="315753" cy="610511"/>
            </a:xfrm>
            <a:prstGeom prst="straightConnector1">
              <a:avLst/>
            </a:prstGeom>
            <a:noFill/>
            <a:ln w="19050" cap="flat">
              <a:solidFill>
                <a:srgbClr val="0066FF"/>
              </a:solidFill>
              <a:prstDash val="solid"/>
              <a:round/>
              <a:tailEnd type="arrow"/>
            </a:ln>
            <a:effectLst>
              <a:outerShdw blurRad="50800" dist="25400" dir="5400000" rotWithShape="0">
                <a:srgbClr val="000000">
                  <a:alpha val="40000"/>
                </a:srgbClr>
              </a:outerShdw>
            </a:effectLst>
            <a:sp3d/>
          </p:spPr>
          <p:style>
            <a:lnRef idx="0">
              <a:scrgbClr r="0" g="0" b="0"/>
            </a:lnRef>
            <a:fillRef idx="0">
              <a:scrgbClr r="0" g="0" b="0"/>
            </a:fillRef>
            <a:effectRef idx="0">
              <a:scrgbClr r="0" g="0" b="0"/>
            </a:effectRef>
            <a:fontRef idx="none"/>
          </p:style>
        </p:cxnSp>
      </p:grpSp>
      <p:sp>
        <p:nvSpPr>
          <p:cNvPr id="11" name="TextBox 10"/>
          <p:cNvSpPr txBox="1"/>
          <p:nvPr/>
        </p:nvSpPr>
        <p:spPr>
          <a:xfrm>
            <a:off x="6933406" y="4877594"/>
            <a:ext cx="1564823"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lang="en-CA" sz="1400" dirty="0">
                <a:solidFill>
                  <a:schemeClr val="tx1">
                    <a:lumMod val="75000"/>
                    <a:lumOff val="25000"/>
                  </a:schemeClr>
                </a:solidFill>
              </a:rPr>
              <a:t>Stripes</a:t>
            </a:r>
            <a:endParaRPr kumimoji="0" lang="en-CA" sz="1400" b="0" i="0" u="none" strike="noStrike" kern="0" cap="none" spc="0" normalizeH="0" baseline="0" noProof="0" dirty="0">
              <a:ln>
                <a:noFill/>
              </a:ln>
              <a:solidFill>
                <a:schemeClr val="tx1">
                  <a:lumMod val="75000"/>
                  <a:lumOff val="25000"/>
                </a:schemeClr>
              </a:solidFill>
              <a:effectLst/>
              <a:uLnTx/>
              <a:uFillTx/>
            </a:endParaRPr>
          </a:p>
        </p:txBody>
      </p:sp>
      <p:sp>
        <p:nvSpPr>
          <p:cNvPr id="12" name="Rectangle 11">
            <a:extLst>
              <a:ext uri="{FF2B5EF4-FFF2-40B4-BE49-F238E27FC236}">
                <a16:creationId xmlns:a16="http://schemas.microsoft.com/office/drawing/2014/main" id="{7F874052-DEB8-4B66-85D5-D49AB9292578}"/>
              </a:ext>
            </a:extLst>
          </p:cNvPr>
          <p:cNvSpPr/>
          <p:nvPr/>
        </p:nvSpPr>
        <p:spPr>
          <a:xfrm>
            <a:off x="8912061" y="4291426"/>
            <a:ext cx="3016644" cy="1200329"/>
          </a:xfrm>
          <a:prstGeom prst="rect">
            <a:avLst/>
          </a:prstGeom>
        </p:spPr>
        <p:txBody>
          <a:bodyPr wrap="square">
            <a:spAutoFit/>
          </a:bodyPr>
          <a:lstStyle/>
          <a:p>
            <a:pPr lvl="0">
              <a:spcAft>
                <a:spcPts val="600"/>
              </a:spcAft>
            </a:pPr>
            <a:r>
              <a:rPr lang="en-US" dirty="0">
                <a:solidFill>
                  <a:srgbClr val="0066FF"/>
                </a:solidFill>
              </a:rPr>
              <a:t>STRIPES</a:t>
            </a:r>
            <a:r>
              <a:rPr lang="en-US" dirty="0">
                <a:solidFill>
                  <a:schemeClr val="tx1">
                    <a:lumMod val="75000"/>
                    <a:lumOff val="25000"/>
                  </a:schemeClr>
                </a:solidFill>
              </a:rPr>
              <a:t>: spacing between linear sources was not tight enough for the setback distance</a:t>
            </a:r>
          </a:p>
        </p:txBody>
      </p:sp>
      <p:sp>
        <p:nvSpPr>
          <p:cNvPr id="3" name="Rectangle 2">
            <a:extLst>
              <a:ext uri="{FF2B5EF4-FFF2-40B4-BE49-F238E27FC236}">
                <a16:creationId xmlns:a16="http://schemas.microsoft.com/office/drawing/2014/main" id="{443E2E02-37CC-4CAC-8CE5-EF28C1B594CB}"/>
              </a:ext>
            </a:extLst>
          </p:cNvPr>
          <p:cNvSpPr/>
          <p:nvPr/>
        </p:nvSpPr>
        <p:spPr>
          <a:xfrm>
            <a:off x="8882833" y="1171282"/>
            <a:ext cx="2844184" cy="1200329"/>
          </a:xfrm>
          <a:prstGeom prst="rect">
            <a:avLst/>
          </a:prstGeom>
        </p:spPr>
        <p:txBody>
          <a:bodyPr wrap="square">
            <a:spAutoFit/>
          </a:bodyPr>
          <a:lstStyle/>
          <a:p>
            <a:pPr lvl="0">
              <a:spcAft>
                <a:spcPts val="600"/>
              </a:spcAft>
            </a:pPr>
            <a:r>
              <a:rPr lang="en-US" dirty="0">
                <a:solidFill>
                  <a:srgbClr val="0066FF"/>
                </a:solidFill>
              </a:rPr>
              <a:t>DOTS:</a:t>
            </a:r>
            <a:r>
              <a:rPr lang="en-US" dirty="0">
                <a:solidFill>
                  <a:schemeClr val="tx1">
                    <a:lumMod val="75000"/>
                    <a:lumOff val="25000"/>
                  </a:schemeClr>
                </a:solidFill>
              </a:rPr>
              <a:t> Light source was not chosen to match the masking characteristic of the diffusion material</a:t>
            </a:r>
          </a:p>
        </p:txBody>
      </p:sp>
      <p:sp>
        <p:nvSpPr>
          <p:cNvPr id="14" name="TextBox 13">
            <a:extLst>
              <a:ext uri="{FF2B5EF4-FFF2-40B4-BE49-F238E27FC236}">
                <a16:creationId xmlns:a16="http://schemas.microsoft.com/office/drawing/2014/main" id="{36AA6A9A-314E-432F-B4FE-ED5D3116FB3A}"/>
              </a:ext>
            </a:extLst>
          </p:cNvPr>
          <p:cNvSpPr txBox="1"/>
          <p:nvPr/>
        </p:nvSpPr>
        <p:spPr>
          <a:xfrm>
            <a:off x="2027726" y="4891591"/>
            <a:ext cx="1564823"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lang="en-CA" sz="1400" dirty="0">
                <a:solidFill>
                  <a:schemeClr val="tx1">
                    <a:lumMod val="75000"/>
                    <a:lumOff val="25000"/>
                  </a:schemeClr>
                </a:solidFill>
              </a:rPr>
              <a:t>Stripes</a:t>
            </a:r>
            <a:endParaRPr kumimoji="0" lang="en-CA" sz="1400" b="0" i="0" u="none" strike="noStrike" kern="0" cap="none" spc="0" normalizeH="0" baseline="0" noProof="0" dirty="0">
              <a:ln>
                <a:noFill/>
              </a:ln>
              <a:solidFill>
                <a:schemeClr val="tx1">
                  <a:lumMod val="75000"/>
                  <a:lumOff val="25000"/>
                </a:schemeClr>
              </a:solidFill>
              <a:effectLst/>
              <a:uLnTx/>
              <a:uFillTx/>
            </a:endParaRPr>
          </a:p>
        </p:txBody>
      </p:sp>
    </p:spTree>
    <p:extLst>
      <p:ext uri="{BB962C8B-B14F-4D97-AF65-F5344CB8AC3E}">
        <p14:creationId xmlns:p14="http://schemas.microsoft.com/office/powerpoint/2010/main" val="138675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Surfaces: Luminous Walls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CE8A14CE-A9B4-40B6-92CD-E2495FE9BC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2041" y="858838"/>
            <a:ext cx="5936664" cy="3805515"/>
          </a:xfrm>
          <a:prstGeom prst="rect">
            <a:avLst/>
          </a:prstGeom>
        </p:spPr>
      </p:pic>
      <p:sp>
        <p:nvSpPr>
          <p:cNvPr id="6" name="TextBox 5">
            <a:extLst>
              <a:ext uri="{FF2B5EF4-FFF2-40B4-BE49-F238E27FC236}">
                <a16:creationId xmlns:a16="http://schemas.microsoft.com/office/drawing/2014/main" id="{F41FB9A4-EEB7-4653-B8BF-4FB462A60CF2}"/>
              </a:ext>
            </a:extLst>
          </p:cNvPr>
          <p:cNvSpPr txBox="1"/>
          <p:nvPr/>
        </p:nvSpPr>
        <p:spPr>
          <a:xfrm>
            <a:off x="313492" y="881760"/>
            <a:ext cx="5267364" cy="1585049"/>
          </a:xfrm>
          <a:prstGeom prst="rect">
            <a:avLst/>
          </a:prstGeom>
          <a:noFill/>
        </p:spPr>
        <p:txBody>
          <a:bodyPr wrap="square" rtlCol="0">
            <a:spAutoFit/>
          </a:bodyPr>
          <a:lstStyle/>
          <a:p>
            <a:pPr>
              <a:spcAft>
                <a:spcPts val="600"/>
              </a:spcAft>
            </a:pPr>
            <a:r>
              <a:rPr lang="en-US" dirty="0">
                <a:solidFill>
                  <a:schemeClr val="tx1">
                    <a:lumMod val="75000"/>
                    <a:lumOff val="25000"/>
                  </a:schemeClr>
                </a:solidFill>
              </a:rPr>
              <a:t>Design Approach</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Similar to Illuminated Features</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Is the wall just a feature or is the primary source of illumination?</a:t>
            </a:r>
          </a:p>
          <a:p>
            <a:pPr marL="285750" indent="-285750">
              <a:spcAft>
                <a:spcPts val="600"/>
              </a:spcAft>
              <a:buFont typeface="Arial" panose="020B0604020202020204" pitchFamily="34" charset="0"/>
              <a:buChar char="•"/>
            </a:pPr>
            <a:r>
              <a:rPr lang="en-US" sz="1600" dirty="0">
                <a:solidFill>
                  <a:schemeClr val="tx1">
                    <a:lumMod val="75000"/>
                    <a:lumOff val="25000"/>
                  </a:schemeClr>
                </a:solidFill>
              </a:rPr>
              <a:t>Structural coordination is an additional requirement</a:t>
            </a:r>
          </a:p>
        </p:txBody>
      </p:sp>
      <p:pic>
        <p:nvPicPr>
          <p:cNvPr id="7" name="Picture 6">
            <a:extLst>
              <a:ext uri="{FF2B5EF4-FFF2-40B4-BE49-F238E27FC236}">
                <a16:creationId xmlns:a16="http://schemas.microsoft.com/office/drawing/2014/main" id="{DD3F62A7-8288-46A7-BC31-ABB1FA4534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492" y="2665657"/>
            <a:ext cx="5123616" cy="3507971"/>
          </a:xfrm>
          <a:prstGeom prst="rect">
            <a:avLst/>
          </a:prstGeom>
        </p:spPr>
      </p:pic>
      <p:sp>
        <p:nvSpPr>
          <p:cNvPr id="2" name="Rectangle 1">
            <a:extLst>
              <a:ext uri="{FF2B5EF4-FFF2-40B4-BE49-F238E27FC236}">
                <a16:creationId xmlns:a16="http://schemas.microsoft.com/office/drawing/2014/main" id="{2A085E99-4E56-46B6-AFFC-98E6A9667830}"/>
              </a:ext>
            </a:extLst>
          </p:cNvPr>
          <p:cNvSpPr/>
          <p:nvPr/>
        </p:nvSpPr>
        <p:spPr>
          <a:xfrm>
            <a:off x="5992041" y="4801394"/>
            <a:ext cx="5818165" cy="1338828"/>
          </a:xfrm>
          <a:prstGeom prst="rect">
            <a:avLst/>
          </a:prstGeom>
        </p:spPr>
        <p:txBody>
          <a:bodyPr wrap="square">
            <a:spAutoFit/>
          </a:bodyPr>
          <a:lstStyle/>
          <a:p>
            <a:pPr lvl="0">
              <a:spcAft>
                <a:spcPts val="600"/>
              </a:spcAft>
            </a:pPr>
            <a:r>
              <a:rPr lang="en-US" dirty="0">
                <a:solidFill>
                  <a:srgbClr val="000000">
                    <a:lumMod val="75000"/>
                    <a:lumOff val="25000"/>
                  </a:srgbClr>
                </a:solidFill>
              </a:rPr>
              <a:t>Key Design Considerations:</a:t>
            </a:r>
          </a:p>
          <a:p>
            <a:pPr marL="285750" lvl="0" indent="-285750">
              <a:spcAft>
                <a:spcPts val="600"/>
              </a:spcAft>
              <a:buFont typeface="Arial" panose="020B0604020202020204" pitchFamily="34" charset="0"/>
              <a:buChar char="•"/>
            </a:pPr>
            <a:r>
              <a:rPr lang="en-US" sz="1600" dirty="0">
                <a:solidFill>
                  <a:srgbClr val="000000">
                    <a:lumMod val="75000"/>
                    <a:lumOff val="25000"/>
                  </a:srgbClr>
                </a:solidFill>
              </a:rPr>
              <a:t>Setback Distance</a:t>
            </a:r>
          </a:p>
          <a:p>
            <a:pPr marL="285750" lvl="0" indent="-285750">
              <a:spcAft>
                <a:spcPts val="600"/>
              </a:spcAft>
              <a:buFont typeface="Arial" panose="020B0604020202020204" pitchFamily="34" charset="0"/>
              <a:buChar char="•"/>
            </a:pPr>
            <a:r>
              <a:rPr lang="en-US" sz="1600" dirty="0">
                <a:solidFill>
                  <a:srgbClr val="000000">
                    <a:lumMod val="75000"/>
                    <a:lumOff val="25000"/>
                  </a:srgbClr>
                </a:solidFill>
              </a:rPr>
              <a:t>Contribution to Illuminance within the Space </a:t>
            </a:r>
          </a:p>
          <a:p>
            <a:pPr marL="285750" lvl="0" indent="-285750">
              <a:spcAft>
                <a:spcPts val="600"/>
              </a:spcAft>
              <a:buFont typeface="Arial" panose="020B0604020202020204" pitchFamily="34" charset="0"/>
              <a:buChar char="•"/>
            </a:pPr>
            <a:r>
              <a:rPr lang="en-US" sz="1600" dirty="0">
                <a:solidFill>
                  <a:srgbClr val="000000">
                    <a:lumMod val="75000"/>
                    <a:lumOff val="25000"/>
                  </a:srgbClr>
                </a:solidFill>
              </a:rPr>
              <a:t>Large Areas dictate solutions that are simple to install</a:t>
            </a:r>
          </a:p>
        </p:txBody>
      </p:sp>
    </p:spTree>
    <p:extLst>
      <p:ext uri="{BB962C8B-B14F-4D97-AF65-F5344CB8AC3E}">
        <p14:creationId xmlns:p14="http://schemas.microsoft.com/office/powerpoint/2010/main" val="228571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Marketing\Library\Project Photography\05_Photos with Consent\Minotti’s NYC Flagship Showroom_Jason\cool edge photos\before\before 00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933" b="24977"/>
          <a:stretch/>
        </p:blipFill>
        <p:spPr bwMode="auto">
          <a:xfrm>
            <a:off x="304760" y="747418"/>
            <a:ext cx="8434771" cy="611215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When Things Go Wrong…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037806" y="2972594"/>
            <a:ext cx="1745071"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Tx/>
              <a:buSzTx/>
              <a:buFontTx/>
              <a:buNone/>
              <a:tabLst/>
              <a:defRPr/>
            </a:pPr>
            <a:r>
              <a:rPr lang="en-CA" sz="1400" dirty="0">
                <a:solidFill>
                  <a:srgbClr val="666666">
                    <a:lumMod val="75000"/>
                  </a:srgbClr>
                </a:solidFill>
              </a:rPr>
              <a:t>More Stripes</a:t>
            </a:r>
            <a:endParaRPr kumimoji="0" lang="en-CA" sz="1400" b="0" i="0" u="none" strike="noStrike" kern="0" cap="none" spc="0" normalizeH="0" baseline="0" noProof="0" dirty="0">
              <a:ln>
                <a:noFill/>
              </a:ln>
              <a:solidFill>
                <a:srgbClr val="666666">
                  <a:lumMod val="75000"/>
                </a:srgbClr>
              </a:solidFill>
              <a:effectLst/>
              <a:uLnTx/>
              <a:uFillTx/>
            </a:endParaRPr>
          </a:p>
        </p:txBody>
      </p:sp>
      <p:sp>
        <p:nvSpPr>
          <p:cNvPr id="7" name="Rectangle 6">
            <a:extLst>
              <a:ext uri="{FF2B5EF4-FFF2-40B4-BE49-F238E27FC236}">
                <a16:creationId xmlns:a16="http://schemas.microsoft.com/office/drawing/2014/main" id="{1C2F198A-58B9-4E23-927B-4159256B6815}"/>
              </a:ext>
            </a:extLst>
          </p:cNvPr>
          <p:cNvSpPr/>
          <p:nvPr/>
        </p:nvSpPr>
        <p:spPr>
          <a:xfrm>
            <a:off x="8912061" y="2680206"/>
            <a:ext cx="3016644" cy="1754326"/>
          </a:xfrm>
          <a:prstGeom prst="rect">
            <a:avLst/>
          </a:prstGeom>
        </p:spPr>
        <p:txBody>
          <a:bodyPr wrap="square">
            <a:spAutoFit/>
          </a:bodyPr>
          <a:lstStyle/>
          <a:p>
            <a:pPr lvl="0">
              <a:spcAft>
                <a:spcPts val="600"/>
              </a:spcAft>
            </a:pPr>
            <a:r>
              <a:rPr lang="en-US" dirty="0">
                <a:solidFill>
                  <a:srgbClr val="0066FF"/>
                </a:solidFill>
              </a:rPr>
              <a:t>STRIPES</a:t>
            </a:r>
            <a:r>
              <a:rPr lang="en-US" dirty="0">
                <a:solidFill>
                  <a:schemeClr val="tx1">
                    <a:lumMod val="75000"/>
                    <a:lumOff val="25000"/>
                  </a:schemeClr>
                </a:solidFill>
              </a:rPr>
              <a:t>: the cavity depth (setback distance) was not enough for the fluorescent fixtures used to provide uniform illumination resulting in ugly stripes</a:t>
            </a:r>
          </a:p>
        </p:txBody>
      </p:sp>
    </p:spTree>
    <p:extLst>
      <p:ext uri="{BB962C8B-B14F-4D97-AF65-F5344CB8AC3E}">
        <p14:creationId xmlns:p14="http://schemas.microsoft.com/office/powerpoint/2010/main" val="416999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When The Right Illumination Source is Chosen…</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8" name="Picture 7" descr="A screen shot of a living room filled with furniture and a large window&#10;&#10;Description automatically generated">
            <a:extLst>
              <a:ext uri="{FF2B5EF4-FFF2-40B4-BE49-F238E27FC236}">
                <a16:creationId xmlns:a16="http://schemas.microsoft.com/office/drawing/2014/main" id="{008BA540-28C4-4B32-8A36-C0E0C8DC9B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4761" y="736599"/>
            <a:ext cx="8069252" cy="6122987"/>
          </a:xfrm>
          <a:prstGeom prst="rect">
            <a:avLst/>
          </a:prstGeom>
        </p:spPr>
      </p:pic>
      <p:sp>
        <p:nvSpPr>
          <p:cNvPr id="9" name="Rectangle 8">
            <a:extLst>
              <a:ext uri="{FF2B5EF4-FFF2-40B4-BE49-F238E27FC236}">
                <a16:creationId xmlns:a16="http://schemas.microsoft.com/office/drawing/2014/main" id="{516128D1-2799-4C4A-A1A3-D24E7B0FD7BC}"/>
              </a:ext>
            </a:extLst>
          </p:cNvPr>
          <p:cNvSpPr/>
          <p:nvPr/>
        </p:nvSpPr>
        <p:spPr>
          <a:xfrm>
            <a:off x="8533606" y="2360270"/>
            <a:ext cx="3505200" cy="2139047"/>
          </a:xfrm>
          <a:prstGeom prst="rect">
            <a:avLst/>
          </a:prstGeom>
        </p:spPr>
        <p:txBody>
          <a:bodyPr wrap="square">
            <a:spAutoFit/>
          </a:bodyPr>
          <a:lstStyle/>
          <a:p>
            <a:pPr>
              <a:spcAft>
                <a:spcPts val="600"/>
              </a:spcAft>
            </a:pPr>
            <a:r>
              <a:rPr lang="en-CA" sz="1600" dirty="0">
                <a:solidFill>
                  <a:srgbClr val="0066FF"/>
                </a:solidFill>
              </a:rPr>
              <a:t>“</a:t>
            </a:r>
            <a:r>
              <a:rPr lang="en-CA" sz="1600" i="1" dirty="0">
                <a:solidFill>
                  <a:srgbClr val="0066FF"/>
                </a:solidFill>
              </a:rPr>
              <a:t>I personally think it was a very easy transition from fluorescent bulb to [flexible LED panel]. It is a cleaner look and was fast and efficient to install. It makes the space look better as you see in the pictures of before and after</a:t>
            </a:r>
            <a:r>
              <a:rPr lang="en-CA" sz="1600" dirty="0">
                <a:solidFill>
                  <a:srgbClr val="0066FF"/>
                </a:solidFill>
              </a:rPr>
              <a:t>.”</a:t>
            </a:r>
          </a:p>
          <a:p>
            <a:pPr>
              <a:spcAft>
                <a:spcPts val="600"/>
              </a:spcAft>
            </a:pPr>
            <a:r>
              <a:rPr lang="en-CA" sz="1600" dirty="0">
                <a:solidFill>
                  <a:srgbClr val="0066FF"/>
                </a:solidFill>
              </a:rPr>
              <a:t>- </a:t>
            </a:r>
            <a:r>
              <a:rPr lang="en-CA" sz="1400" dirty="0">
                <a:solidFill>
                  <a:srgbClr val="0066FF"/>
                </a:solidFill>
              </a:rPr>
              <a:t>Christian Plaza - Junior Designer, DDC</a:t>
            </a:r>
          </a:p>
        </p:txBody>
      </p:sp>
    </p:spTree>
    <p:extLst>
      <p:ext uri="{BB962C8B-B14F-4D97-AF65-F5344CB8AC3E}">
        <p14:creationId xmlns:p14="http://schemas.microsoft.com/office/powerpoint/2010/main" val="59394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463294"/>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Learning</a:t>
            </a:r>
          </a:p>
          <a:p>
            <a:pPr>
              <a:spcBef>
                <a:spcPts val="0"/>
              </a:spcBef>
              <a:spcAft>
                <a:spcPts val="0"/>
              </a:spcAft>
              <a:defRPr/>
            </a:pPr>
            <a:r>
              <a:rPr lang="en-US" sz="3200" dirty="0">
                <a:solidFill>
                  <a:schemeClr val="tx1">
                    <a:lumMod val="75000"/>
                    <a:lumOff val="25000"/>
                  </a:schemeClr>
                </a:solidFill>
                <a:latin typeface="+mn-lt"/>
                <a:cs typeface="65 Helvetica Medium"/>
              </a:rPr>
              <a:t>Objectives</a:t>
            </a:r>
          </a:p>
        </p:txBody>
      </p:sp>
      <p:sp>
        <p:nvSpPr>
          <p:cNvPr id="16" name="TextBox 15"/>
          <p:cNvSpPr txBox="1"/>
          <p:nvPr/>
        </p:nvSpPr>
        <p:spPr>
          <a:xfrm>
            <a:off x="542433" y="2506142"/>
            <a:ext cx="10022591" cy="3656462"/>
          </a:xfrm>
          <a:prstGeom prst="rect">
            <a:avLst/>
          </a:prstGeom>
          <a:noFill/>
        </p:spPr>
        <p:txBody>
          <a:bodyPr wrap="square" lIns="121898" tIns="60948" rIns="121898" bIns="60948">
            <a:noAutofit/>
          </a:bodyPr>
          <a:lstStyle/>
          <a:p>
            <a:pPr marL="457178" indent="-457178">
              <a:buFont typeface="+mj-lt"/>
              <a:buAutoNum type="arabicPeriod"/>
            </a:pPr>
            <a:r>
              <a:rPr lang="en-CA" sz="2000" dirty="0">
                <a:solidFill>
                  <a:schemeClr val="tx1">
                    <a:lumMod val="75000"/>
                    <a:lumOff val="25000"/>
                  </a:schemeClr>
                </a:solidFill>
              </a:rPr>
              <a:t>Understand the role of luminous surfaces for providing illumination in architectural spaces and the implications for human well-being</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the design requirements for luminous surfaces as a source of general illumination</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three (3) applications for luminous surfaces in architecture</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how luminous ceilings can contribute to acoustic performance</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chemeClr val="tx1">
                    <a:lumMod val="75000"/>
                    <a:lumOff val="25000"/>
                  </a:schemeClr>
                </a:solidFill>
                <a:latin typeface="+mn-lt"/>
                <a:ea typeface="Arial Unicode MS" pitchFamily="34" charset="-128"/>
                <a:cs typeface="65 Helvetica Medium"/>
              </a:rPr>
              <a:t>At the end of this course, participants will be able to:</a:t>
            </a:r>
            <a:endParaRPr lang="en-US" dirty="0">
              <a:solidFill>
                <a:schemeClr val="tx1">
                  <a:lumMod val="75000"/>
                  <a:lumOff val="25000"/>
                </a:schemeClr>
              </a:solidFill>
              <a:latin typeface="+mn-lt"/>
              <a:cs typeface="65 Helvetica Medium"/>
            </a:endParaRPr>
          </a:p>
        </p:txBody>
      </p:sp>
      <p:cxnSp>
        <p:nvCxnSpPr>
          <p:cNvPr id="18" name="Straight Connector 17"/>
          <p:cNvCxnSpPr/>
          <p:nvPr/>
        </p:nvCxnSpPr>
        <p:spPr>
          <a:xfrm flipH="1">
            <a:off x="542433" y="1600994"/>
            <a:ext cx="616229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Surfaces: Luminous Ceilings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A2D42AF-B653-4D1A-9CF0-DCBC26319644}"/>
              </a:ext>
            </a:extLst>
          </p:cNvPr>
          <p:cNvSpPr txBox="1"/>
          <p:nvPr/>
        </p:nvSpPr>
        <p:spPr>
          <a:xfrm>
            <a:off x="304760" y="4128259"/>
            <a:ext cx="3709428" cy="2492990"/>
          </a:xfrm>
          <a:prstGeom prst="rect">
            <a:avLst/>
          </a:prstGeom>
          <a:noFill/>
        </p:spPr>
        <p:txBody>
          <a:bodyPr wrap="square" rtlCol="0">
            <a:spAutoFit/>
          </a:bodyPr>
          <a:lstStyle/>
          <a:p>
            <a:pPr>
              <a:spcAft>
                <a:spcPts val="600"/>
              </a:spcAft>
            </a:pPr>
            <a:r>
              <a:rPr lang="en-US" sz="1400" dirty="0">
                <a:solidFill>
                  <a:srgbClr val="0066FF"/>
                </a:solidFill>
              </a:rPr>
              <a:t>Non-Stretch Ceilings (Glass, Acrylic, Resin)</a:t>
            </a:r>
          </a:p>
          <a:p>
            <a:pPr>
              <a:spcAft>
                <a:spcPts val="600"/>
              </a:spcAft>
            </a:pPr>
            <a:r>
              <a:rPr lang="en-US" sz="1400" dirty="0">
                <a:solidFill>
                  <a:schemeClr val="tx1">
                    <a:lumMod val="75000"/>
                    <a:lumOff val="25000"/>
                  </a:schemeClr>
                </a:solidFill>
              </a:rPr>
              <a:t>Design Approach:</a:t>
            </a:r>
          </a:p>
          <a:p>
            <a:pPr marL="285750" indent="-285750">
              <a:spcAft>
                <a:spcPts val="600"/>
              </a:spcAft>
              <a:buFont typeface="Arial" panose="020B0604020202020204" pitchFamily="34" charset="0"/>
              <a:buChar char="•"/>
            </a:pPr>
            <a:r>
              <a:rPr lang="en-US" sz="1400" dirty="0">
                <a:solidFill>
                  <a:schemeClr val="tx1">
                    <a:lumMod val="75000"/>
                    <a:lumOff val="25000"/>
                  </a:schemeClr>
                </a:solidFill>
              </a:rPr>
              <a:t>Same as with Illuminated Features and Luminous Walls</a:t>
            </a:r>
          </a:p>
          <a:p>
            <a:pPr>
              <a:spcAft>
                <a:spcPts val="600"/>
              </a:spcAft>
            </a:pPr>
            <a:r>
              <a:rPr lang="en-US" sz="1400" dirty="0">
                <a:solidFill>
                  <a:schemeClr val="tx1">
                    <a:lumMod val="75000"/>
                    <a:lumOff val="25000"/>
                  </a:schemeClr>
                </a:solidFill>
              </a:rPr>
              <a:t>Additional Key Design Considerations:</a:t>
            </a:r>
          </a:p>
          <a:p>
            <a:pPr marL="285750" indent="-285750">
              <a:spcAft>
                <a:spcPts val="600"/>
              </a:spcAft>
              <a:buFont typeface="Arial" panose="020B0604020202020204" pitchFamily="34" charset="0"/>
              <a:buChar char="•"/>
            </a:pPr>
            <a:r>
              <a:rPr lang="en-US" sz="1400" dirty="0">
                <a:solidFill>
                  <a:schemeClr val="tx1">
                    <a:lumMod val="75000"/>
                    <a:lumOff val="25000"/>
                  </a:schemeClr>
                </a:solidFill>
              </a:rPr>
              <a:t>Illuminance Levels</a:t>
            </a:r>
          </a:p>
          <a:p>
            <a:pPr marL="285750" indent="-285750">
              <a:spcAft>
                <a:spcPts val="600"/>
              </a:spcAft>
              <a:buFont typeface="Arial" panose="020B0604020202020204" pitchFamily="34" charset="0"/>
              <a:buChar char="•"/>
            </a:pPr>
            <a:r>
              <a:rPr lang="en-US" sz="1400" dirty="0">
                <a:solidFill>
                  <a:schemeClr val="tx1">
                    <a:lumMod val="75000"/>
                    <a:lumOff val="25000"/>
                  </a:schemeClr>
                </a:solidFill>
              </a:rPr>
              <a:t>Lighting Power Density (LPD) for energy code compliance</a:t>
            </a:r>
          </a:p>
          <a:p>
            <a:pPr marL="285750" indent="-285750">
              <a:spcAft>
                <a:spcPts val="600"/>
              </a:spcAft>
              <a:buFont typeface="Arial" panose="020B0604020202020204" pitchFamily="34" charset="0"/>
              <a:buChar char="•"/>
            </a:pPr>
            <a:r>
              <a:rPr lang="en-US" sz="1400" dirty="0">
                <a:solidFill>
                  <a:schemeClr val="tx1">
                    <a:lumMod val="75000"/>
                    <a:lumOff val="25000"/>
                  </a:schemeClr>
                </a:solidFill>
              </a:rPr>
              <a:t>Quality of Illumination</a:t>
            </a:r>
          </a:p>
        </p:txBody>
      </p:sp>
      <p:pic>
        <p:nvPicPr>
          <p:cNvPr id="5" name="Picture 4">
            <a:extLst>
              <a:ext uri="{FF2B5EF4-FFF2-40B4-BE49-F238E27FC236}">
                <a16:creationId xmlns:a16="http://schemas.microsoft.com/office/drawing/2014/main" id="{DD25DF78-491C-43D5-B38D-1AEB66A966C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4760" y="747419"/>
            <a:ext cx="3709427" cy="3056856"/>
          </a:xfrm>
          <a:prstGeom prst="rect">
            <a:avLst/>
          </a:prstGeom>
        </p:spPr>
      </p:pic>
      <p:pic>
        <p:nvPicPr>
          <p:cNvPr id="6" name="Picture 2" descr="https://www.cooledgelighting.com/storage/photos/uploaded/500w%201.jpeg">
            <a:extLst>
              <a:ext uri="{FF2B5EF4-FFF2-40B4-BE49-F238E27FC236}">
                <a16:creationId xmlns:a16="http://schemas.microsoft.com/office/drawing/2014/main" id="{0F2F5D71-CEE3-4F1A-B8DA-C00F0A158C3C}"/>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266470" y="742625"/>
            <a:ext cx="3709427" cy="30591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62489B2-96FB-4170-AAE2-65995BBB6C8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28180" y="751619"/>
            <a:ext cx="3700525" cy="3059175"/>
          </a:xfrm>
          <a:prstGeom prst="rect">
            <a:avLst/>
          </a:prstGeom>
        </p:spPr>
      </p:pic>
      <p:sp>
        <p:nvSpPr>
          <p:cNvPr id="8" name="Rectangle 7">
            <a:extLst>
              <a:ext uri="{FF2B5EF4-FFF2-40B4-BE49-F238E27FC236}">
                <a16:creationId xmlns:a16="http://schemas.microsoft.com/office/drawing/2014/main" id="{455E24EA-BF74-45C3-9076-17A17880997A}"/>
              </a:ext>
            </a:extLst>
          </p:cNvPr>
          <p:cNvSpPr/>
          <p:nvPr/>
        </p:nvSpPr>
        <p:spPr>
          <a:xfrm>
            <a:off x="304760" y="3828428"/>
            <a:ext cx="3709426" cy="261610"/>
          </a:xfrm>
          <a:prstGeom prst="rect">
            <a:avLst/>
          </a:prstGeom>
        </p:spPr>
        <p:txBody>
          <a:bodyPr wrap="square">
            <a:spAutoFit/>
          </a:bodyPr>
          <a:lstStyle/>
          <a:p>
            <a:pPr algn="ctr"/>
            <a:r>
              <a:rPr lang="en-US" sz="1100" b="1" dirty="0">
                <a:solidFill>
                  <a:srgbClr val="000000">
                    <a:lumMod val="75000"/>
                    <a:lumOff val="25000"/>
                  </a:srgbClr>
                </a:solidFill>
              </a:rPr>
              <a:t>Glass Ceiling</a:t>
            </a:r>
          </a:p>
        </p:txBody>
      </p:sp>
      <p:sp>
        <p:nvSpPr>
          <p:cNvPr id="9" name="Rectangle 8">
            <a:extLst>
              <a:ext uri="{FF2B5EF4-FFF2-40B4-BE49-F238E27FC236}">
                <a16:creationId xmlns:a16="http://schemas.microsoft.com/office/drawing/2014/main" id="{E36DB5C6-A394-4BCD-AA96-42B073CE5372}"/>
              </a:ext>
            </a:extLst>
          </p:cNvPr>
          <p:cNvSpPr/>
          <p:nvPr/>
        </p:nvSpPr>
        <p:spPr>
          <a:xfrm>
            <a:off x="4266470" y="3828428"/>
            <a:ext cx="3683450" cy="261610"/>
          </a:xfrm>
          <a:prstGeom prst="rect">
            <a:avLst/>
          </a:prstGeom>
        </p:spPr>
        <p:txBody>
          <a:bodyPr wrap="square">
            <a:spAutoFit/>
          </a:bodyPr>
          <a:lstStyle/>
          <a:p>
            <a:pPr algn="ctr"/>
            <a:r>
              <a:rPr lang="en-US" sz="1100" b="1" dirty="0">
                <a:solidFill>
                  <a:srgbClr val="000000">
                    <a:lumMod val="75000"/>
                    <a:lumOff val="25000"/>
                  </a:srgbClr>
                </a:solidFill>
              </a:rPr>
              <a:t>Luminous Stretch Ceiling</a:t>
            </a:r>
          </a:p>
        </p:txBody>
      </p:sp>
      <p:sp>
        <p:nvSpPr>
          <p:cNvPr id="10" name="Rectangle 9">
            <a:extLst>
              <a:ext uri="{FF2B5EF4-FFF2-40B4-BE49-F238E27FC236}">
                <a16:creationId xmlns:a16="http://schemas.microsoft.com/office/drawing/2014/main" id="{99993F8D-FB2E-48FA-82CD-5B26AFA1FF4D}"/>
              </a:ext>
            </a:extLst>
          </p:cNvPr>
          <p:cNvSpPr/>
          <p:nvPr/>
        </p:nvSpPr>
        <p:spPr>
          <a:xfrm>
            <a:off x="8228179" y="3828428"/>
            <a:ext cx="3700525" cy="261610"/>
          </a:xfrm>
          <a:prstGeom prst="rect">
            <a:avLst/>
          </a:prstGeom>
        </p:spPr>
        <p:txBody>
          <a:bodyPr wrap="square">
            <a:spAutoFit/>
          </a:bodyPr>
          <a:lstStyle/>
          <a:p>
            <a:pPr algn="ctr"/>
            <a:r>
              <a:rPr lang="en-US" sz="1100" b="1" dirty="0">
                <a:solidFill>
                  <a:srgbClr val="000000">
                    <a:lumMod val="75000"/>
                    <a:lumOff val="25000"/>
                  </a:srgbClr>
                </a:solidFill>
              </a:rPr>
              <a:t>Luminous Modular Ceiling</a:t>
            </a:r>
          </a:p>
        </p:txBody>
      </p:sp>
      <p:sp>
        <p:nvSpPr>
          <p:cNvPr id="11" name="TextBox 10">
            <a:extLst>
              <a:ext uri="{FF2B5EF4-FFF2-40B4-BE49-F238E27FC236}">
                <a16:creationId xmlns:a16="http://schemas.microsoft.com/office/drawing/2014/main" id="{4544154E-81E5-4688-97DE-7A697BB00EE0}"/>
              </a:ext>
            </a:extLst>
          </p:cNvPr>
          <p:cNvSpPr txBox="1"/>
          <p:nvPr/>
        </p:nvSpPr>
        <p:spPr>
          <a:xfrm>
            <a:off x="4237037" y="4116674"/>
            <a:ext cx="3709428" cy="2516073"/>
          </a:xfrm>
          <a:prstGeom prst="rect">
            <a:avLst/>
          </a:prstGeom>
          <a:noFill/>
        </p:spPr>
        <p:txBody>
          <a:bodyPr wrap="square" rtlCol="0">
            <a:spAutoFit/>
          </a:bodyPr>
          <a:lstStyle/>
          <a:p>
            <a:pPr>
              <a:spcAft>
                <a:spcPts val="600"/>
              </a:spcAft>
            </a:pPr>
            <a:r>
              <a:rPr lang="en-US" sz="1400" dirty="0">
                <a:solidFill>
                  <a:srgbClr val="0066FF"/>
                </a:solidFill>
              </a:rPr>
              <a:t>Luminous Stretch Ceilings </a:t>
            </a:r>
          </a:p>
          <a:p>
            <a:pPr>
              <a:spcAft>
                <a:spcPts val="300"/>
              </a:spcAft>
            </a:pPr>
            <a:r>
              <a:rPr lang="en-US" sz="1400" dirty="0">
                <a:solidFill>
                  <a:schemeClr val="tx1">
                    <a:lumMod val="75000"/>
                    <a:lumOff val="25000"/>
                  </a:schemeClr>
                </a:solidFill>
              </a:rPr>
              <a:t>Design Approaches:</a:t>
            </a:r>
          </a:p>
          <a:p>
            <a:pPr lvl="1">
              <a:spcAft>
                <a:spcPts val="300"/>
              </a:spcAft>
            </a:pPr>
            <a:r>
              <a:rPr lang="en-US" sz="1400" dirty="0">
                <a:solidFill>
                  <a:schemeClr val="tx1">
                    <a:lumMod val="75000"/>
                    <a:lumOff val="25000"/>
                  </a:schemeClr>
                </a:solidFill>
              </a:rPr>
              <a:t>(1) Specify stretch ceiling (</a:t>
            </a:r>
            <a:r>
              <a:rPr lang="en-US" sz="1400" dirty="0" err="1">
                <a:solidFill>
                  <a:schemeClr val="tx1">
                    <a:lumMod val="75000"/>
                    <a:lumOff val="25000"/>
                  </a:schemeClr>
                </a:solidFill>
              </a:rPr>
              <a:t>Div</a:t>
            </a:r>
            <a:r>
              <a:rPr lang="en-US" sz="1400" dirty="0">
                <a:solidFill>
                  <a:schemeClr val="tx1">
                    <a:lumMod val="75000"/>
                    <a:lumOff val="25000"/>
                  </a:schemeClr>
                </a:solidFill>
              </a:rPr>
              <a:t> 9) and lighting (</a:t>
            </a:r>
            <a:r>
              <a:rPr lang="en-US" sz="1400" dirty="0" err="1">
                <a:solidFill>
                  <a:schemeClr val="tx1">
                    <a:lumMod val="75000"/>
                    <a:lumOff val="25000"/>
                  </a:schemeClr>
                </a:solidFill>
              </a:rPr>
              <a:t>Div</a:t>
            </a:r>
            <a:r>
              <a:rPr lang="en-US" sz="1400" dirty="0">
                <a:solidFill>
                  <a:schemeClr val="tx1">
                    <a:lumMod val="75000"/>
                    <a:lumOff val="25000"/>
                  </a:schemeClr>
                </a:solidFill>
              </a:rPr>
              <a:t> 26) separately and try to coordinate the design</a:t>
            </a:r>
          </a:p>
          <a:p>
            <a:pPr>
              <a:spcAft>
                <a:spcPts val="300"/>
              </a:spcAft>
            </a:pPr>
            <a:r>
              <a:rPr lang="en-US" sz="1400" dirty="0">
                <a:solidFill>
                  <a:schemeClr val="tx1">
                    <a:lumMod val="75000"/>
                    <a:lumOff val="25000"/>
                  </a:schemeClr>
                </a:solidFill>
              </a:rPr>
              <a:t>or</a:t>
            </a:r>
          </a:p>
          <a:p>
            <a:pPr lvl="1">
              <a:spcAft>
                <a:spcPts val="300"/>
              </a:spcAft>
            </a:pPr>
            <a:r>
              <a:rPr lang="en-US" sz="1400" dirty="0">
                <a:solidFill>
                  <a:schemeClr val="tx1">
                    <a:lumMod val="75000"/>
                    <a:lumOff val="25000"/>
                  </a:schemeClr>
                </a:solidFill>
              </a:rPr>
              <a:t>(2) Specify a full solution that includes specialty installation</a:t>
            </a:r>
          </a:p>
          <a:p>
            <a:pPr>
              <a:spcAft>
                <a:spcPts val="300"/>
              </a:spcAft>
            </a:pPr>
            <a:r>
              <a:rPr lang="en-US" sz="1400" dirty="0">
                <a:solidFill>
                  <a:schemeClr val="tx1">
                    <a:lumMod val="75000"/>
                    <a:lumOff val="25000"/>
                  </a:schemeClr>
                </a:solidFill>
              </a:rPr>
              <a:t>Key Design Consideration:</a:t>
            </a:r>
          </a:p>
          <a:p>
            <a:pPr marL="285750" indent="-285750">
              <a:spcAft>
                <a:spcPts val="300"/>
              </a:spcAft>
              <a:buFont typeface="Arial" panose="020B0604020202020204" pitchFamily="34" charset="0"/>
              <a:buChar char="•"/>
            </a:pPr>
            <a:r>
              <a:rPr lang="en-US" sz="1400" dirty="0">
                <a:solidFill>
                  <a:schemeClr val="tx1">
                    <a:lumMod val="75000"/>
                    <a:lumOff val="25000"/>
                  </a:schemeClr>
                </a:solidFill>
              </a:rPr>
              <a:t>Quality and quantity of illumination</a:t>
            </a:r>
          </a:p>
        </p:txBody>
      </p:sp>
      <p:sp>
        <p:nvSpPr>
          <p:cNvPr id="12" name="TextBox 11">
            <a:extLst>
              <a:ext uri="{FF2B5EF4-FFF2-40B4-BE49-F238E27FC236}">
                <a16:creationId xmlns:a16="http://schemas.microsoft.com/office/drawing/2014/main" id="{9164ED15-F866-4EA0-9806-E62D75A9B7EF}"/>
              </a:ext>
            </a:extLst>
          </p:cNvPr>
          <p:cNvSpPr txBox="1"/>
          <p:nvPr/>
        </p:nvSpPr>
        <p:spPr>
          <a:xfrm>
            <a:off x="8246435" y="4116674"/>
            <a:ext cx="3709428" cy="892552"/>
          </a:xfrm>
          <a:prstGeom prst="rect">
            <a:avLst/>
          </a:prstGeom>
          <a:noFill/>
        </p:spPr>
        <p:txBody>
          <a:bodyPr wrap="square" rtlCol="0">
            <a:spAutoFit/>
          </a:bodyPr>
          <a:lstStyle/>
          <a:p>
            <a:pPr>
              <a:spcAft>
                <a:spcPts val="600"/>
              </a:spcAft>
            </a:pPr>
            <a:r>
              <a:rPr lang="en-US" sz="1400" dirty="0">
                <a:solidFill>
                  <a:srgbClr val="0066FF"/>
                </a:solidFill>
              </a:rPr>
              <a:t>Luminous Modular Ceilings </a:t>
            </a:r>
          </a:p>
          <a:p>
            <a:pPr>
              <a:spcAft>
                <a:spcPts val="600"/>
              </a:spcAft>
            </a:pPr>
            <a:r>
              <a:rPr lang="en-US" sz="1400" dirty="0">
                <a:solidFill>
                  <a:schemeClr val="tx1">
                    <a:lumMod val="75000"/>
                    <a:lumOff val="25000"/>
                  </a:schemeClr>
                </a:solidFill>
              </a:rPr>
              <a:t>Design Approaches:</a:t>
            </a:r>
          </a:p>
          <a:p>
            <a:pPr marL="285750" indent="-285750">
              <a:spcAft>
                <a:spcPts val="600"/>
              </a:spcAft>
              <a:buFont typeface="Arial" panose="020B0604020202020204" pitchFamily="34" charset="0"/>
              <a:buChar char="•"/>
            </a:pPr>
            <a:r>
              <a:rPr lang="en-US" sz="1400" dirty="0">
                <a:solidFill>
                  <a:schemeClr val="tx1">
                    <a:lumMod val="75000"/>
                    <a:lumOff val="25000"/>
                  </a:schemeClr>
                </a:solidFill>
              </a:rPr>
              <a:t>Specify as a luminaire</a:t>
            </a:r>
          </a:p>
        </p:txBody>
      </p:sp>
    </p:spTree>
    <p:extLst>
      <p:ext uri="{BB962C8B-B14F-4D97-AF65-F5344CB8AC3E}">
        <p14:creationId xmlns:p14="http://schemas.microsoft.com/office/powerpoint/2010/main" val="365228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Stretch Ceilings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b="9259"/>
          <a:stretch/>
        </p:blipFill>
        <p:spPr>
          <a:xfrm>
            <a:off x="304761" y="920503"/>
            <a:ext cx="11351282" cy="4070673"/>
          </a:xfrm>
          <a:prstGeom prst="rect">
            <a:avLst/>
          </a:prstGeom>
        </p:spPr>
      </p:pic>
      <p:pic>
        <p:nvPicPr>
          <p:cNvPr id="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65" b="-32"/>
          <a:stretch/>
        </p:blipFill>
        <p:spPr bwMode="auto">
          <a:xfrm>
            <a:off x="8061796" y="776788"/>
            <a:ext cx="3865146" cy="297179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44BD0466-1C10-4827-958B-02D1447962FE}"/>
              </a:ext>
            </a:extLst>
          </p:cNvPr>
          <p:cNvSpPr/>
          <p:nvPr/>
        </p:nvSpPr>
        <p:spPr>
          <a:xfrm>
            <a:off x="304761" y="5134890"/>
            <a:ext cx="5362614" cy="1384995"/>
          </a:xfrm>
          <a:prstGeom prst="rect">
            <a:avLst/>
          </a:prstGeom>
        </p:spPr>
        <p:txBody>
          <a:bodyPr wrap="square">
            <a:spAutoFit/>
          </a:bodyPr>
          <a:lstStyle/>
          <a:p>
            <a:pPr lvl="0">
              <a:spcAft>
                <a:spcPts val="600"/>
              </a:spcAft>
            </a:pPr>
            <a:r>
              <a:rPr lang="en-US" dirty="0">
                <a:solidFill>
                  <a:schemeClr val="tx1">
                    <a:lumMod val="75000"/>
                    <a:lumOff val="25000"/>
                  </a:schemeClr>
                </a:solidFill>
              </a:rPr>
              <a:t>2 Types of Stretch Ceiling</a:t>
            </a:r>
          </a:p>
          <a:p>
            <a:pPr lvl="0">
              <a:spcAft>
                <a:spcPts val="600"/>
              </a:spcAft>
            </a:pPr>
            <a:r>
              <a:rPr lang="en-US" sz="1400" dirty="0">
                <a:solidFill>
                  <a:srgbClr val="0066FF"/>
                </a:solidFill>
              </a:rPr>
              <a:t>PVC (Hot Stretch)</a:t>
            </a:r>
            <a:r>
              <a:rPr lang="en-US" sz="1400" dirty="0">
                <a:solidFill>
                  <a:schemeClr val="tx1">
                    <a:lumMod val="75000"/>
                    <a:lumOff val="25000"/>
                  </a:schemeClr>
                </a:solidFill>
              </a:rPr>
              <a:t>: the PVC is heated and stretched into place and held with a profile, then tightens to taut when it cools</a:t>
            </a:r>
          </a:p>
          <a:p>
            <a:pPr>
              <a:spcAft>
                <a:spcPts val="600"/>
              </a:spcAft>
            </a:pPr>
            <a:r>
              <a:rPr lang="en-US" sz="1400" dirty="0">
                <a:solidFill>
                  <a:srgbClr val="0066FF"/>
                </a:solidFill>
              </a:rPr>
              <a:t>Knitted/Woven Fabric - (Cold Stretch)</a:t>
            </a:r>
            <a:r>
              <a:rPr lang="en-US" sz="1400" dirty="0">
                <a:solidFill>
                  <a:schemeClr val="tx1">
                    <a:lumMod val="75000"/>
                    <a:lumOff val="25000"/>
                  </a:schemeClr>
                </a:solidFill>
              </a:rPr>
              <a:t>: the fabric – usually coated polyester – is stretched taut and tucked into profile</a:t>
            </a:r>
          </a:p>
        </p:txBody>
      </p:sp>
      <p:sp>
        <p:nvSpPr>
          <p:cNvPr id="9" name="Rectangle 8">
            <a:extLst>
              <a:ext uri="{FF2B5EF4-FFF2-40B4-BE49-F238E27FC236}">
                <a16:creationId xmlns:a16="http://schemas.microsoft.com/office/drawing/2014/main" id="{1EE70328-11EC-4910-8530-6190C78E8BCA}"/>
              </a:ext>
            </a:extLst>
          </p:cNvPr>
          <p:cNvSpPr/>
          <p:nvPr/>
        </p:nvSpPr>
        <p:spPr>
          <a:xfrm>
            <a:off x="6400007" y="5134890"/>
            <a:ext cx="5526936" cy="1600438"/>
          </a:xfrm>
          <a:prstGeom prst="rect">
            <a:avLst/>
          </a:prstGeom>
        </p:spPr>
        <p:txBody>
          <a:bodyPr wrap="square">
            <a:spAutoFit/>
          </a:bodyPr>
          <a:lstStyle/>
          <a:p>
            <a:pPr lvl="0">
              <a:spcAft>
                <a:spcPts val="600"/>
              </a:spcAft>
            </a:pPr>
            <a:r>
              <a:rPr lang="en-US" dirty="0">
                <a:solidFill>
                  <a:schemeClr val="tx1">
                    <a:lumMod val="75000"/>
                    <a:lumOff val="25000"/>
                  </a:schemeClr>
                </a:solidFill>
              </a:rPr>
              <a:t>Key Design Considerations</a:t>
            </a:r>
          </a:p>
          <a:p>
            <a:pPr lvl="0">
              <a:spcAft>
                <a:spcPts val="600"/>
              </a:spcAft>
            </a:pPr>
            <a:r>
              <a:rPr lang="en-US" sz="1400" dirty="0">
                <a:solidFill>
                  <a:srgbClr val="0066FF"/>
                </a:solidFill>
              </a:rPr>
              <a:t>Quality of Illumination</a:t>
            </a:r>
            <a:r>
              <a:rPr lang="en-US" sz="1400" dirty="0">
                <a:solidFill>
                  <a:schemeClr val="tx1">
                    <a:lumMod val="75000"/>
                    <a:lumOff val="25000"/>
                  </a:schemeClr>
                </a:solidFill>
              </a:rPr>
              <a:t>: luminous ceilings are the primary source of illumination and must deliver the quality and quantity of light required to meet both the technical and human needs of the space</a:t>
            </a:r>
          </a:p>
          <a:p>
            <a:pPr>
              <a:spcAft>
                <a:spcPts val="600"/>
              </a:spcAft>
            </a:pPr>
            <a:r>
              <a:rPr lang="en-US" sz="1400" dirty="0">
                <a:solidFill>
                  <a:srgbClr val="0066FF"/>
                </a:solidFill>
              </a:rPr>
              <a:t>Mounting Type</a:t>
            </a:r>
            <a:r>
              <a:rPr lang="en-US" sz="1400" dirty="0">
                <a:solidFill>
                  <a:schemeClr val="tx1">
                    <a:lumMod val="75000"/>
                    <a:lumOff val="25000"/>
                  </a:schemeClr>
                </a:solidFill>
              </a:rPr>
              <a:t>: depending on the type of ceiling and the design intent there are 3 mounting options available.</a:t>
            </a:r>
          </a:p>
        </p:txBody>
      </p:sp>
    </p:spTree>
    <p:extLst>
      <p:ext uri="{BB962C8B-B14F-4D97-AF65-F5344CB8AC3E}">
        <p14:creationId xmlns:p14="http://schemas.microsoft.com/office/powerpoint/2010/main" val="122188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Stretch Ceiling Mounting Options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3074" name="Picture 2">
            <a:extLst>
              <a:ext uri="{FF2B5EF4-FFF2-40B4-BE49-F238E27FC236}">
                <a16:creationId xmlns:a16="http://schemas.microsoft.com/office/drawing/2014/main" id="{C7A266FC-010D-48A6-8749-3DFBC9E40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2" y="730734"/>
            <a:ext cx="3810000" cy="29350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151813C4-E21E-423E-9460-BE4219E46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0205" y="739465"/>
            <a:ext cx="3810001" cy="295096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1225610F-CD4C-4825-AD38-B0E4B3CD51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8485" y="739465"/>
            <a:ext cx="3810002" cy="29509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5BF589EB-1A98-487C-86B1-92521096BDC2}"/>
              </a:ext>
            </a:extLst>
          </p:cNvPr>
          <p:cNvPicPr>
            <a:picLocks noChangeAspect="1"/>
          </p:cNvPicPr>
          <p:nvPr/>
        </p:nvPicPr>
        <p:blipFill>
          <a:blip r:embed="rId6"/>
          <a:stretch>
            <a:fillRect/>
          </a:stretch>
        </p:blipFill>
        <p:spPr>
          <a:xfrm>
            <a:off x="498019" y="4449115"/>
            <a:ext cx="3214250" cy="2065692"/>
          </a:xfrm>
          <a:prstGeom prst="rect">
            <a:avLst/>
          </a:prstGeom>
        </p:spPr>
      </p:pic>
      <p:pic>
        <p:nvPicPr>
          <p:cNvPr id="3" name="Picture 2">
            <a:extLst>
              <a:ext uri="{FF2B5EF4-FFF2-40B4-BE49-F238E27FC236}">
                <a16:creationId xmlns:a16="http://schemas.microsoft.com/office/drawing/2014/main" id="{4DBE2525-D021-4E37-A498-67ADA74E6260}"/>
              </a:ext>
            </a:extLst>
          </p:cNvPr>
          <p:cNvPicPr>
            <a:picLocks noChangeAspect="1"/>
          </p:cNvPicPr>
          <p:nvPr/>
        </p:nvPicPr>
        <p:blipFill>
          <a:blip r:embed="rId7"/>
          <a:stretch>
            <a:fillRect/>
          </a:stretch>
        </p:blipFill>
        <p:spPr>
          <a:xfrm>
            <a:off x="8406878" y="4449113"/>
            <a:ext cx="3285516" cy="2065690"/>
          </a:xfrm>
          <a:prstGeom prst="rect">
            <a:avLst/>
          </a:prstGeom>
        </p:spPr>
      </p:pic>
      <p:pic>
        <p:nvPicPr>
          <p:cNvPr id="5" name="Picture 4">
            <a:extLst>
              <a:ext uri="{FF2B5EF4-FFF2-40B4-BE49-F238E27FC236}">
                <a16:creationId xmlns:a16="http://schemas.microsoft.com/office/drawing/2014/main" id="{0B48B7B9-270A-4CC4-8ABC-2AD4752A91B0}"/>
              </a:ext>
            </a:extLst>
          </p:cNvPr>
          <p:cNvPicPr>
            <a:picLocks noChangeAspect="1"/>
          </p:cNvPicPr>
          <p:nvPr/>
        </p:nvPicPr>
        <p:blipFill>
          <a:blip r:embed="rId8"/>
          <a:stretch>
            <a:fillRect/>
          </a:stretch>
        </p:blipFill>
        <p:spPr>
          <a:xfrm>
            <a:off x="4227511" y="4449113"/>
            <a:ext cx="3527826" cy="2065691"/>
          </a:xfrm>
          <a:prstGeom prst="rect">
            <a:avLst/>
          </a:prstGeom>
        </p:spPr>
      </p:pic>
      <p:sp>
        <p:nvSpPr>
          <p:cNvPr id="10" name="Rectangle 9">
            <a:extLst>
              <a:ext uri="{FF2B5EF4-FFF2-40B4-BE49-F238E27FC236}">
                <a16:creationId xmlns:a16="http://schemas.microsoft.com/office/drawing/2014/main" id="{E6BABD5A-BCCE-4734-A91A-DFB8B11A40BB}"/>
              </a:ext>
            </a:extLst>
          </p:cNvPr>
          <p:cNvSpPr/>
          <p:nvPr/>
        </p:nvSpPr>
        <p:spPr>
          <a:xfrm>
            <a:off x="338134" y="3579755"/>
            <a:ext cx="3582193" cy="261610"/>
          </a:xfrm>
          <a:prstGeom prst="rect">
            <a:avLst/>
          </a:prstGeom>
        </p:spPr>
        <p:txBody>
          <a:bodyPr wrap="square">
            <a:spAutoFit/>
          </a:bodyPr>
          <a:lstStyle/>
          <a:p>
            <a:pPr algn="ctr"/>
            <a:r>
              <a:rPr lang="en-US" sz="1100" b="1" dirty="0">
                <a:solidFill>
                  <a:srgbClr val="000000">
                    <a:lumMod val="75000"/>
                    <a:lumOff val="25000"/>
                  </a:srgbClr>
                </a:solidFill>
              </a:rPr>
              <a:t>Flush Mount</a:t>
            </a:r>
          </a:p>
        </p:txBody>
      </p:sp>
      <p:sp>
        <p:nvSpPr>
          <p:cNvPr id="11" name="Rectangle 10">
            <a:extLst>
              <a:ext uri="{FF2B5EF4-FFF2-40B4-BE49-F238E27FC236}">
                <a16:creationId xmlns:a16="http://schemas.microsoft.com/office/drawing/2014/main" id="{24447CA6-264F-4558-B495-7F5E48940D55}"/>
              </a:ext>
            </a:extLst>
          </p:cNvPr>
          <p:cNvSpPr/>
          <p:nvPr/>
        </p:nvSpPr>
        <p:spPr>
          <a:xfrm>
            <a:off x="4325635" y="3579755"/>
            <a:ext cx="3582193" cy="261610"/>
          </a:xfrm>
          <a:prstGeom prst="rect">
            <a:avLst/>
          </a:prstGeom>
        </p:spPr>
        <p:txBody>
          <a:bodyPr wrap="square">
            <a:spAutoFit/>
          </a:bodyPr>
          <a:lstStyle/>
          <a:p>
            <a:pPr algn="ctr"/>
            <a:r>
              <a:rPr lang="en-US" sz="1100" b="1" dirty="0">
                <a:solidFill>
                  <a:srgbClr val="000000">
                    <a:lumMod val="75000"/>
                    <a:lumOff val="25000"/>
                  </a:srgbClr>
                </a:solidFill>
              </a:rPr>
              <a:t>Suspended</a:t>
            </a:r>
          </a:p>
        </p:txBody>
      </p:sp>
      <p:sp>
        <p:nvSpPr>
          <p:cNvPr id="12" name="Rectangle 11">
            <a:extLst>
              <a:ext uri="{FF2B5EF4-FFF2-40B4-BE49-F238E27FC236}">
                <a16:creationId xmlns:a16="http://schemas.microsoft.com/office/drawing/2014/main" id="{58A2A06C-FE3E-4268-B901-418BBE75D493}"/>
              </a:ext>
            </a:extLst>
          </p:cNvPr>
          <p:cNvSpPr/>
          <p:nvPr/>
        </p:nvSpPr>
        <p:spPr>
          <a:xfrm>
            <a:off x="8282389" y="3579755"/>
            <a:ext cx="3582193" cy="261610"/>
          </a:xfrm>
          <a:prstGeom prst="rect">
            <a:avLst/>
          </a:prstGeom>
        </p:spPr>
        <p:txBody>
          <a:bodyPr wrap="square">
            <a:spAutoFit/>
          </a:bodyPr>
          <a:lstStyle/>
          <a:p>
            <a:pPr algn="ctr"/>
            <a:r>
              <a:rPr lang="en-US" sz="1100" b="1" dirty="0">
                <a:solidFill>
                  <a:srgbClr val="000000">
                    <a:lumMod val="75000"/>
                    <a:lumOff val="25000"/>
                  </a:srgbClr>
                </a:solidFill>
              </a:rPr>
              <a:t>Surface Mount</a:t>
            </a:r>
          </a:p>
        </p:txBody>
      </p:sp>
      <p:sp>
        <p:nvSpPr>
          <p:cNvPr id="4" name="Rectangle 3">
            <a:extLst>
              <a:ext uri="{FF2B5EF4-FFF2-40B4-BE49-F238E27FC236}">
                <a16:creationId xmlns:a16="http://schemas.microsoft.com/office/drawing/2014/main" id="{0DAB8B0D-162C-48E2-A5F6-A9BB21B7F578}"/>
              </a:ext>
            </a:extLst>
          </p:cNvPr>
          <p:cNvSpPr/>
          <p:nvPr/>
        </p:nvSpPr>
        <p:spPr>
          <a:xfrm>
            <a:off x="243964" y="3841365"/>
            <a:ext cx="3760216" cy="400110"/>
          </a:xfrm>
          <a:prstGeom prst="rect">
            <a:avLst/>
          </a:prstGeom>
        </p:spPr>
        <p:txBody>
          <a:bodyPr wrap="square">
            <a:spAutoFit/>
          </a:bodyPr>
          <a:lstStyle/>
          <a:p>
            <a:r>
              <a:rPr lang="en-US" sz="1000" dirty="0">
                <a:solidFill>
                  <a:schemeClr val="tx1">
                    <a:lumMod val="75000"/>
                    <a:lumOff val="25000"/>
                  </a:schemeClr>
                </a:solidFill>
              </a:rPr>
              <a:t>Flush mount solutions are mounted from wall-to-wall across the ceiling or cavity to deliver continuous immersive illumination</a:t>
            </a:r>
          </a:p>
        </p:txBody>
      </p:sp>
      <p:sp>
        <p:nvSpPr>
          <p:cNvPr id="14" name="Rectangle 13">
            <a:extLst>
              <a:ext uri="{FF2B5EF4-FFF2-40B4-BE49-F238E27FC236}">
                <a16:creationId xmlns:a16="http://schemas.microsoft.com/office/drawing/2014/main" id="{01500A08-F33C-4D62-9601-A8ED40C37C60}"/>
              </a:ext>
            </a:extLst>
          </p:cNvPr>
          <p:cNvSpPr/>
          <p:nvPr/>
        </p:nvSpPr>
        <p:spPr>
          <a:xfrm>
            <a:off x="4173141" y="3841365"/>
            <a:ext cx="3760216" cy="400110"/>
          </a:xfrm>
          <a:prstGeom prst="rect">
            <a:avLst/>
          </a:prstGeom>
        </p:spPr>
        <p:txBody>
          <a:bodyPr wrap="square">
            <a:spAutoFit/>
          </a:bodyPr>
          <a:lstStyle/>
          <a:p>
            <a:r>
              <a:rPr lang="en-US" sz="1000" dirty="0">
                <a:solidFill>
                  <a:schemeClr val="tx1">
                    <a:lumMod val="75000"/>
                    <a:lumOff val="25000"/>
                  </a:schemeClr>
                </a:solidFill>
              </a:rPr>
              <a:t>Large area luminaires for spaces with higher ceilings or where exposed ceiling elements are part of the design aesthetic</a:t>
            </a:r>
          </a:p>
        </p:txBody>
      </p:sp>
      <p:sp>
        <p:nvSpPr>
          <p:cNvPr id="17" name="Rectangle 16">
            <a:extLst>
              <a:ext uri="{FF2B5EF4-FFF2-40B4-BE49-F238E27FC236}">
                <a16:creationId xmlns:a16="http://schemas.microsoft.com/office/drawing/2014/main" id="{B06A5A6D-675E-4E24-8223-84192FF75221}"/>
              </a:ext>
            </a:extLst>
          </p:cNvPr>
          <p:cNvSpPr/>
          <p:nvPr/>
        </p:nvSpPr>
        <p:spPr>
          <a:xfrm>
            <a:off x="8168485" y="3841365"/>
            <a:ext cx="3760216" cy="400110"/>
          </a:xfrm>
          <a:prstGeom prst="rect">
            <a:avLst/>
          </a:prstGeom>
        </p:spPr>
        <p:txBody>
          <a:bodyPr wrap="square">
            <a:spAutoFit/>
          </a:bodyPr>
          <a:lstStyle/>
          <a:p>
            <a:r>
              <a:rPr lang="en-US" sz="1000" dirty="0">
                <a:solidFill>
                  <a:schemeClr val="tx1">
                    <a:lumMod val="75000"/>
                    <a:lumOff val="25000"/>
                  </a:schemeClr>
                </a:solidFill>
              </a:rPr>
              <a:t>Used to maximize the feeling of openness and volume or to blend with the ceiling finish</a:t>
            </a:r>
          </a:p>
        </p:txBody>
      </p:sp>
    </p:spTree>
    <p:extLst>
      <p:ext uri="{BB962C8B-B14F-4D97-AF65-F5344CB8AC3E}">
        <p14:creationId xmlns:p14="http://schemas.microsoft.com/office/powerpoint/2010/main" val="386105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Penetrations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7637"/>
          <a:stretch/>
        </p:blipFill>
        <p:spPr bwMode="auto">
          <a:xfrm>
            <a:off x="6715367" y="838994"/>
            <a:ext cx="50478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E0097EA0-8CEA-442C-95F8-3A90DCE6BF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248" t="24676" r="31368" b="63690"/>
          <a:stretch/>
        </p:blipFill>
        <p:spPr>
          <a:xfrm>
            <a:off x="5790406" y="1600994"/>
            <a:ext cx="2232659" cy="1534953"/>
          </a:xfrm>
          <a:prstGeom prst="rect">
            <a:avLst/>
          </a:prstGeom>
          <a:ln>
            <a:solidFill>
              <a:schemeClr val="tx1"/>
            </a:solidFill>
          </a:ln>
        </p:spPr>
      </p:pic>
      <p:pic>
        <p:nvPicPr>
          <p:cNvPr id="6" name="Picture 5">
            <a:extLst>
              <a:ext uri="{FF2B5EF4-FFF2-40B4-BE49-F238E27FC236}">
                <a16:creationId xmlns:a16="http://schemas.microsoft.com/office/drawing/2014/main" id="{67041BBD-7A11-461C-ACC8-D91CED538FFD}"/>
              </a:ext>
            </a:extLst>
          </p:cNvPr>
          <p:cNvPicPr>
            <a:picLocks noChangeAspect="1"/>
          </p:cNvPicPr>
          <p:nvPr/>
        </p:nvPicPr>
        <p:blipFill>
          <a:blip r:embed="rId5"/>
          <a:stretch>
            <a:fillRect/>
          </a:stretch>
        </p:blipFill>
        <p:spPr>
          <a:xfrm>
            <a:off x="278567" y="2635636"/>
            <a:ext cx="4267200" cy="1876485"/>
          </a:xfrm>
          <a:prstGeom prst="rect">
            <a:avLst/>
          </a:prstGeom>
        </p:spPr>
      </p:pic>
      <p:pic>
        <p:nvPicPr>
          <p:cNvPr id="7" name="Picture 6">
            <a:extLst>
              <a:ext uri="{FF2B5EF4-FFF2-40B4-BE49-F238E27FC236}">
                <a16:creationId xmlns:a16="http://schemas.microsoft.com/office/drawing/2014/main" id="{EB133C52-E495-4FE6-A817-A311FDE3B1AE}"/>
              </a:ext>
            </a:extLst>
          </p:cNvPr>
          <p:cNvPicPr>
            <a:picLocks noChangeAspect="1"/>
          </p:cNvPicPr>
          <p:nvPr/>
        </p:nvPicPr>
        <p:blipFill>
          <a:blip r:embed="rId6"/>
          <a:stretch>
            <a:fillRect/>
          </a:stretch>
        </p:blipFill>
        <p:spPr>
          <a:xfrm>
            <a:off x="329367" y="4344194"/>
            <a:ext cx="4336157" cy="2071116"/>
          </a:xfrm>
          <a:prstGeom prst="rect">
            <a:avLst/>
          </a:prstGeom>
        </p:spPr>
      </p:pic>
      <p:cxnSp>
        <p:nvCxnSpPr>
          <p:cNvPr id="9" name="Straight Arrow Connector 8"/>
          <p:cNvCxnSpPr/>
          <p:nvPr/>
        </p:nvCxnSpPr>
        <p:spPr>
          <a:xfrm>
            <a:off x="7477760" y="2326069"/>
            <a:ext cx="1761532" cy="619135"/>
          </a:xfrm>
          <a:prstGeom prst="straightConnector1">
            <a:avLst/>
          </a:prstGeom>
          <a:noFill/>
          <a:ln w="19050" cap="flat">
            <a:solidFill>
              <a:srgbClr val="0066FF"/>
            </a:solidFill>
            <a:prstDash val="solid"/>
            <a:round/>
            <a:tailEnd type="arrow"/>
          </a:ln>
          <a:effectLst>
            <a:outerShdw blurRad="50800" dist="25400" dir="5400000" rotWithShape="0">
              <a:srgbClr val="000000">
                <a:alpha val="40000"/>
              </a:srgbClr>
            </a:outerShdw>
          </a:effectLst>
          <a:sp3d/>
        </p:spPr>
        <p:style>
          <a:lnRef idx="0">
            <a:scrgbClr r="0" g="0" b="0"/>
          </a:lnRef>
          <a:fillRef idx="0">
            <a:scrgbClr r="0" g="0" b="0"/>
          </a:fillRef>
          <a:effectRef idx="0">
            <a:scrgbClr r="0" g="0" b="0"/>
          </a:effectRef>
          <a:fontRef idx="none"/>
        </p:style>
      </p:cxnSp>
      <p:cxnSp>
        <p:nvCxnSpPr>
          <p:cNvPr id="12" name="Straight Arrow Connector 11"/>
          <p:cNvCxnSpPr/>
          <p:nvPr/>
        </p:nvCxnSpPr>
        <p:spPr>
          <a:xfrm flipH="1">
            <a:off x="3249775" y="2368470"/>
            <a:ext cx="2931771" cy="1061324"/>
          </a:xfrm>
          <a:prstGeom prst="straightConnector1">
            <a:avLst/>
          </a:prstGeom>
          <a:noFill/>
          <a:ln w="19050" cap="flat">
            <a:solidFill>
              <a:srgbClr val="0066FF"/>
            </a:solidFill>
            <a:prstDash val="solid"/>
            <a:round/>
            <a:tailEnd type="arrow"/>
          </a:ln>
          <a:effectLst>
            <a:outerShdw blurRad="50800" dist="25400" dir="5400000" rotWithShape="0">
              <a:srgbClr val="000000">
                <a:alpha val="40000"/>
              </a:srgbClr>
            </a:outerShdw>
          </a:effectLst>
          <a:sp3d/>
        </p:spPr>
        <p:style>
          <a:lnRef idx="0">
            <a:scrgbClr r="0" g="0" b="0"/>
          </a:lnRef>
          <a:fillRef idx="0">
            <a:scrgbClr r="0" g="0" b="0"/>
          </a:fillRef>
          <a:effectRef idx="0">
            <a:scrgbClr r="0" g="0" b="0"/>
          </a:effectRef>
          <a:fontRef idx="none"/>
        </p:style>
      </p:cxnSp>
      <p:sp>
        <p:nvSpPr>
          <p:cNvPr id="14" name="TextBox 13">
            <a:extLst>
              <a:ext uri="{FF2B5EF4-FFF2-40B4-BE49-F238E27FC236}">
                <a16:creationId xmlns:a16="http://schemas.microsoft.com/office/drawing/2014/main" id="{41B4F277-59A2-4350-979F-35D6D3F24306}"/>
              </a:ext>
            </a:extLst>
          </p:cNvPr>
          <p:cNvSpPr txBox="1"/>
          <p:nvPr/>
        </p:nvSpPr>
        <p:spPr>
          <a:xfrm>
            <a:off x="448006" y="915194"/>
            <a:ext cx="5603539"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spcAft>
                <a:spcPts val="600"/>
              </a:spcAft>
            </a:pPr>
            <a:r>
              <a:rPr lang="en-US" sz="2000" dirty="0">
                <a:solidFill>
                  <a:srgbClr val="0066FF"/>
                </a:solidFill>
                <a:latin typeface="+mn-lt"/>
                <a:ea typeface="Proxima Nova Light"/>
                <a:cs typeface="Proxima Nova Light"/>
                <a:sym typeface="Proxima Nova Light"/>
              </a:rPr>
              <a:t>Penetrations</a:t>
            </a:r>
            <a:endParaRPr lang="en-US" dirty="0">
              <a:solidFill>
                <a:srgbClr val="0066FF"/>
              </a:solidFill>
              <a:latin typeface="+mn-lt"/>
              <a:ea typeface="Proxima Nova Light"/>
              <a:cs typeface="Proxima Nova Light"/>
              <a:sym typeface="Proxima Nova Light"/>
            </a:endParaRPr>
          </a:p>
          <a:p>
            <a:pPr marL="285750" indent="-285750" hangingPunct="0">
              <a:spcAft>
                <a:spcPts val="600"/>
              </a:spcAft>
              <a:buFont typeface="Arial" panose="020B0604020202020204" pitchFamily="34" charset="0"/>
              <a:buChar char="•"/>
            </a:pPr>
            <a:r>
              <a:rPr lang="en-US" dirty="0">
                <a:solidFill>
                  <a:schemeClr val="tx1">
                    <a:lumMod val="75000"/>
                    <a:lumOff val="25000"/>
                  </a:schemeClr>
                </a:solidFill>
                <a:latin typeface="+mn-lt"/>
                <a:ea typeface="Proxima Nova Light"/>
                <a:cs typeface="Proxima Nova Light"/>
                <a:sym typeface="Proxima Nova Light"/>
              </a:rPr>
              <a:t>Additional task lighting (downlights)</a:t>
            </a:r>
          </a:p>
        </p:txBody>
      </p:sp>
    </p:spTree>
    <p:extLst>
      <p:ext uri="{BB962C8B-B14F-4D97-AF65-F5344CB8AC3E}">
        <p14:creationId xmlns:p14="http://schemas.microsoft.com/office/powerpoint/2010/main" val="98990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Penetrations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C7ED47F0-08E9-4AF9-A089-A35F18BEB7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0556"/>
          <a:stretch/>
        </p:blipFill>
        <p:spPr>
          <a:xfrm>
            <a:off x="406350" y="1780471"/>
            <a:ext cx="5671315" cy="2673067"/>
          </a:xfrm>
          <a:prstGeom prst="rect">
            <a:avLst/>
          </a:prstGeom>
        </p:spPr>
      </p:pic>
      <p:pic>
        <p:nvPicPr>
          <p:cNvPr id="13" name="Picture 12">
            <a:extLst>
              <a:ext uri="{FF2B5EF4-FFF2-40B4-BE49-F238E27FC236}">
                <a16:creationId xmlns:a16="http://schemas.microsoft.com/office/drawing/2014/main" id="{9E111BF3-F3AD-4E6D-925F-0D0359D91F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85168" y="4914768"/>
            <a:ext cx="1414956" cy="1129146"/>
          </a:xfrm>
          <a:prstGeom prst="rect">
            <a:avLst/>
          </a:prstGeom>
        </p:spPr>
      </p:pic>
      <p:pic>
        <p:nvPicPr>
          <p:cNvPr id="16" name="Picture 15">
            <a:extLst>
              <a:ext uri="{FF2B5EF4-FFF2-40B4-BE49-F238E27FC236}">
                <a16:creationId xmlns:a16="http://schemas.microsoft.com/office/drawing/2014/main" id="{0E5A0021-25BC-4288-AC0D-8A65B765D7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9357" y="4286282"/>
            <a:ext cx="2644415" cy="1765288"/>
          </a:xfrm>
          <a:prstGeom prst="rect">
            <a:avLst/>
          </a:prstGeom>
        </p:spPr>
      </p:pic>
      <p:pic>
        <p:nvPicPr>
          <p:cNvPr id="17" name="Picture 16">
            <a:extLst>
              <a:ext uri="{FF2B5EF4-FFF2-40B4-BE49-F238E27FC236}">
                <a16:creationId xmlns:a16="http://schemas.microsoft.com/office/drawing/2014/main" id="{1E23D4CD-370F-4FDD-AC84-A5B28F4A58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46462" y="4291842"/>
            <a:ext cx="1754167" cy="1754167"/>
          </a:xfrm>
          <a:prstGeom prst="rect">
            <a:avLst/>
          </a:prstGeom>
        </p:spPr>
      </p:pic>
      <p:sp>
        <p:nvSpPr>
          <p:cNvPr id="19" name="Rectangle 18">
            <a:extLst>
              <a:ext uri="{FF2B5EF4-FFF2-40B4-BE49-F238E27FC236}">
                <a16:creationId xmlns:a16="http://schemas.microsoft.com/office/drawing/2014/main" id="{E5E3561B-8E54-4266-A084-E24F923A8F86}"/>
              </a:ext>
            </a:extLst>
          </p:cNvPr>
          <p:cNvSpPr/>
          <p:nvPr/>
        </p:nvSpPr>
        <p:spPr>
          <a:xfrm>
            <a:off x="279566" y="6051633"/>
            <a:ext cx="3896468" cy="230832"/>
          </a:xfrm>
          <a:prstGeom prst="rect">
            <a:avLst/>
          </a:prstGeom>
        </p:spPr>
        <p:txBody>
          <a:bodyPr wrap="square">
            <a:spAutoFit/>
          </a:bodyPr>
          <a:lstStyle/>
          <a:p>
            <a:pPr marL="0" marR="0" lvl="0" indent="0" algn="ctr" defTabSz="1005902" eaLnBrk="1" fontAlgn="auto" latinLnBrk="0" hangingPunct="1">
              <a:lnSpc>
                <a:spcPct val="100000"/>
              </a:lnSpc>
              <a:spcBef>
                <a:spcPts val="0"/>
              </a:spcBef>
              <a:spcAft>
                <a:spcPts val="330"/>
              </a:spcAft>
              <a:buClrTx/>
              <a:buSzTx/>
              <a:buFontTx/>
              <a:buNone/>
              <a:tabLst/>
              <a:defRPr/>
            </a:pPr>
            <a:r>
              <a:rPr kumimoji="0" lang="en-US" sz="900" b="0" i="0" u="none" strike="noStrike" kern="0" cap="none" spc="0" normalizeH="0" baseline="0" noProof="0" dirty="0">
                <a:ln>
                  <a:noFill/>
                </a:ln>
                <a:solidFill>
                  <a:prstClr val="black"/>
                </a:solidFill>
                <a:effectLst/>
                <a:uLnTx/>
                <a:uFillTx/>
              </a:rPr>
              <a:t>1. Cut holes in the dust ply and fabric diffuser</a:t>
            </a:r>
          </a:p>
        </p:txBody>
      </p:sp>
      <p:sp>
        <p:nvSpPr>
          <p:cNvPr id="20" name="Rectangle 19">
            <a:extLst>
              <a:ext uri="{FF2B5EF4-FFF2-40B4-BE49-F238E27FC236}">
                <a16:creationId xmlns:a16="http://schemas.microsoft.com/office/drawing/2014/main" id="{B9508629-27A8-43E1-AEFA-9B2AE3C36DBE}"/>
              </a:ext>
            </a:extLst>
          </p:cNvPr>
          <p:cNvSpPr/>
          <p:nvPr/>
        </p:nvSpPr>
        <p:spPr>
          <a:xfrm>
            <a:off x="4437280" y="6051570"/>
            <a:ext cx="1852575" cy="369332"/>
          </a:xfrm>
          <a:prstGeom prst="rect">
            <a:avLst/>
          </a:prstGeom>
        </p:spPr>
        <p:txBody>
          <a:bodyPr wrap="square">
            <a:spAutoFit/>
          </a:bodyPr>
          <a:lstStyle/>
          <a:p>
            <a:pPr marL="0" marR="0" lvl="0" indent="0" algn="ctr" defTabSz="1005902" eaLnBrk="1" fontAlgn="auto" latinLnBrk="0" hangingPunct="1">
              <a:lnSpc>
                <a:spcPct val="100000"/>
              </a:lnSpc>
              <a:spcBef>
                <a:spcPts val="0"/>
              </a:spcBef>
              <a:spcAft>
                <a:spcPts val="330"/>
              </a:spcAft>
              <a:buClrTx/>
              <a:buSzTx/>
              <a:buFontTx/>
              <a:buNone/>
              <a:tabLst/>
              <a:defRPr/>
            </a:pPr>
            <a:r>
              <a:rPr kumimoji="0" lang="en-US" sz="900" b="0" i="0" u="none" strike="noStrike" kern="0" cap="none" spc="0" normalizeH="0" baseline="0" noProof="0" dirty="0">
                <a:ln>
                  <a:noFill/>
                </a:ln>
                <a:solidFill>
                  <a:prstClr val="black"/>
                </a:solidFill>
                <a:effectLst/>
                <a:uLnTx/>
                <a:uFillTx/>
              </a:rPr>
              <a:t>2. Press the escutcheon into place until secured</a:t>
            </a:r>
          </a:p>
        </p:txBody>
      </p:sp>
      <p:pic>
        <p:nvPicPr>
          <p:cNvPr id="21" name="Picture 20">
            <a:extLst>
              <a:ext uri="{FF2B5EF4-FFF2-40B4-BE49-F238E27FC236}">
                <a16:creationId xmlns:a16="http://schemas.microsoft.com/office/drawing/2014/main" id="{62A7082D-271C-4125-9C6F-8AA31D1874F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78942" y="1212060"/>
            <a:ext cx="4521687" cy="2817083"/>
          </a:xfrm>
          <a:prstGeom prst="rect">
            <a:avLst/>
          </a:prstGeom>
          <a:ln w="6350">
            <a:solidFill>
              <a:sysClr val="windowText" lastClr="000000"/>
            </a:solidFill>
          </a:ln>
        </p:spPr>
      </p:pic>
      <p:cxnSp>
        <p:nvCxnSpPr>
          <p:cNvPr id="22" name="Straight Arrow Connector 21">
            <a:extLst>
              <a:ext uri="{FF2B5EF4-FFF2-40B4-BE49-F238E27FC236}">
                <a16:creationId xmlns:a16="http://schemas.microsoft.com/office/drawing/2014/main" id="{6C12C5BD-49CD-4353-8F2C-295C1381EC16}"/>
              </a:ext>
            </a:extLst>
          </p:cNvPr>
          <p:cNvCxnSpPr>
            <a:cxnSpLocks/>
          </p:cNvCxnSpPr>
          <p:nvPr/>
        </p:nvCxnSpPr>
        <p:spPr>
          <a:xfrm flipV="1">
            <a:off x="4114800" y="2060155"/>
            <a:ext cx="4495006" cy="1368848"/>
          </a:xfrm>
          <a:prstGeom prst="straightConnector1">
            <a:avLst/>
          </a:prstGeom>
          <a:noFill/>
          <a:ln w="15875" cap="flat" cmpd="sng" algn="ctr">
            <a:solidFill>
              <a:srgbClr val="0066FF"/>
            </a:solidFill>
            <a:prstDash val="solid"/>
            <a:tailEnd type="stealth"/>
          </a:ln>
          <a:effectLst/>
        </p:spPr>
      </p:cxnSp>
      <p:pic>
        <p:nvPicPr>
          <p:cNvPr id="23" name="Picture 22">
            <a:extLst>
              <a:ext uri="{FF2B5EF4-FFF2-40B4-BE49-F238E27FC236}">
                <a16:creationId xmlns:a16="http://schemas.microsoft.com/office/drawing/2014/main" id="{0F93BDDD-09DF-472E-BDBF-F6E73E7F12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4018" y="4914768"/>
            <a:ext cx="2477060" cy="1131078"/>
          </a:xfrm>
          <a:prstGeom prst="rect">
            <a:avLst/>
          </a:prstGeom>
        </p:spPr>
      </p:pic>
      <p:pic>
        <p:nvPicPr>
          <p:cNvPr id="24" name="Picture 23">
            <a:extLst>
              <a:ext uri="{FF2B5EF4-FFF2-40B4-BE49-F238E27FC236}">
                <a16:creationId xmlns:a16="http://schemas.microsoft.com/office/drawing/2014/main" id="{2513FB46-6292-4857-B172-107690322D8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37280" y="4914768"/>
            <a:ext cx="1866527" cy="1129137"/>
          </a:xfrm>
          <a:prstGeom prst="rect">
            <a:avLst/>
          </a:prstGeom>
        </p:spPr>
      </p:pic>
      <p:sp>
        <p:nvSpPr>
          <p:cNvPr id="25" name="Rectangle 24">
            <a:extLst>
              <a:ext uri="{FF2B5EF4-FFF2-40B4-BE49-F238E27FC236}">
                <a16:creationId xmlns:a16="http://schemas.microsoft.com/office/drawing/2014/main" id="{BFAD46B1-D35D-4768-A9A5-D400F54B1E93}"/>
              </a:ext>
            </a:extLst>
          </p:cNvPr>
          <p:cNvSpPr/>
          <p:nvPr/>
        </p:nvSpPr>
        <p:spPr>
          <a:xfrm>
            <a:off x="1295400" y="2116444"/>
            <a:ext cx="1752600" cy="432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62CD405-2E8E-480F-B797-23C9A1E3DDA7}"/>
              </a:ext>
            </a:extLst>
          </p:cNvPr>
          <p:cNvSpPr/>
          <p:nvPr/>
        </p:nvSpPr>
        <p:spPr>
          <a:xfrm>
            <a:off x="2785168" y="4072539"/>
            <a:ext cx="64383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D415CCF-09CB-4838-830D-C97A67EB5A06}"/>
              </a:ext>
            </a:extLst>
          </p:cNvPr>
          <p:cNvSpPr txBox="1"/>
          <p:nvPr/>
        </p:nvSpPr>
        <p:spPr>
          <a:xfrm>
            <a:off x="406351" y="767930"/>
            <a:ext cx="5079256"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spcAft>
                <a:spcPts val="600"/>
              </a:spcAft>
            </a:pPr>
            <a:r>
              <a:rPr lang="en-US" sz="2000" dirty="0">
                <a:solidFill>
                  <a:srgbClr val="0066FF"/>
                </a:solidFill>
                <a:latin typeface="+mn-lt"/>
                <a:ea typeface="Proxima Nova Light"/>
                <a:cs typeface="Proxima Nova Light"/>
                <a:sym typeface="Proxima Nova Light"/>
              </a:rPr>
              <a:t>Penetrations</a:t>
            </a:r>
            <a:endParaRPr lang="en-US" dirty="0">
              <a:solidFill>
                <a:srgbClr val="0066FF"/>
              </a:solidFill>
              <a:latin typeface="+mn-lt"/>
              <a:ea typeface="Proxima Nova Light"/>
              <a:cs typeface="Proxima Nova Light"/>
              <a:sym typeface="Proxima Nova Light"/>
            </a:endParaRPr>
          </a:p>
          <a:p>
            <a:pPr marL="285750" indent="-285750" hangingPunct="0">
              <a:spcAft>
                <a:spcPts val="600"/>
              </a:spcAft>
              <a:buFont typeface="Arial" panose="020B0604020202020204" pitchFamily="34" charset="0"/>
              <a:buChar char="•"/>
            </a:pPr>
            <a:r>
              <a:rPr lang="en-US" dirty="0">
                <a:solidFill>
                  <a:schemeClr val="tx1">
                    <a:lumMod val="75000"/>
                    <a:lumOff val="25000"/>
                  </a:schemeClr>
                </a:solidFill>
                <a:latin typeface="+mn-lt"/>
                <a:ea typeface="Proxima Nova Light"/>
                <a:cs typeface="Proxima Nova Light"/>
                <a:sym typeface="Proxima Nova Light"/>
              </a:rPr>
              <a:t>Fire Suppression</a:t>
            </a:r>
          </a:p>
        </p:txBody>
      </p:sp>
    </p:spTree>
    <p:extLst>
      <p:ext uri="{BB962C8B-B14F-4D97-AF65-F5344CB8AC3E}">
        <p14:creationId xmlns:p14="http://schemas.microsoft.com/office/powerpoint/2010/main" val="1427022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An Easier Way to Bring the Outdoors…Inside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62BCC0DC-2423-4113-ABBB-FB924630226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4761" y="3710096"/>
            <a:ext cx="3663219" cy="3028335"/>
          </a:xfrm>
          <a:prstGeom prst="rect">
            <a:avLst/>
          </a:prstGeom>
        </p:spPr>
      </p:pic>
      <p:pic>
        <p:nvPicPr>
          <p:cNvPr id="6" name="Picture 5" descr="A group of people in a room&#10;&#10;Description automatically generated">
            <a:extLst>
              <a:ext uri="{FF2B5EF4-FFF2-40B4-BE49-F238E27FC236}">
                <a16:creationId xmlns:a16="http://schemas.microsoft.com/office/drawing/2014/main" id="{E7C180C7-EDFB-4859-A422-77397B491BD6}"/>
              </a:ext>
            </a:extLst>
          </p:cNvPr>
          <p:cNvPicPr>
            <a:picLocks noChangeAspect="1"/>
          </p:cNvPicPr>
          <p:nvPr/>
        </p:nvPicPr>
        <p:blipFill rotWithShape="1">
          <a:blip r:embed="rId4"/>
          <a:srcRect l="4372"/>
          <a:stretch/>
        </p:blipFill>
        <p:spPr>
          <a:xfrm>
            <a:off x="308958" y="747419"/>
            <a:ext cx="3663219" cy="2873027"/>
          </a:xfrm>
          <a:prstGeom prst="rect">
            <a:avLst/>
          </a:prstGeom>
        </p:spPr>
      </p:pic>
      <p:pic>
        <p:nvPicPr>
          <p:cNvPr id="1026" name="Picture 2">
            <a:extLst>
              <a:ext uri="{FF2B5EF4-FFF2-40B4-BE49-F238E27FC236}">
                <a16:creationId xmlns:a16="http://schemas.microsoft.com/office/drawing/2014/main" id="{FE5069B6-3626-4A85-A0E5-2837DCB6C0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9064" y="841150"/>
            <a:ext cx="2115444" cy="11886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BF37A10-D41C-401E-9369-3F438EB62D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08270" y="2321046"/>
            <a:ext cx="2096004" cy="11777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3563A2A-6348-4DF9-AABE-533197C0C83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85451" y="3803827"/>
            <a:ext cx="2096004" cy="117775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AF29384-7FEF-4C8F-BB9D-4C89523DE47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08270" y="5286608"/>
            <a:ext cx="2096004" cy="117775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3D38C793-C015-4E43-8EF8-1209328AE698}"/>
              </a:ext>
            </a:extLst>
          </p:cNvPr>
          <p:cNvSpPr/>
          <p:nvPr/>
        </p:nvSpPr>
        <p:spPr>
          <a:xfrm>
            <a:off x="10333248" y="2029828"/>
            <a:ext cx="1067076" cy="261610"/>
          </a:xfrm>
          <a:prstGeom prst="rect">
            <a:avLst/>
          </a:prstGeom>
        </p:spPr>
        <p:txBody>
          <a:bodyPr wrap="square">
            <a:spAutoFit/>
          </a:bodyPr>
          <a:lstStyle/>
          <a:p>
            <a:pPr algn="ctr"/>
            <a:r>
              <a:rPr lang="en-US" sz="1100" b="1" dirty="0">
                <a:solidFill>
                  <a:srgbClr val="000000">
                    <a:lumMod val="75000"/>
                    <a:lumOff val="25000"/>
                  </a:srgbClr>
                </a:solidFill>
              </a:rPr>
              <a:t>Suspended</a:t>
            </a:r>
          </a:p>
        </p:txBody>
      </p:sp>
      <p:sp>
        <p:nvSpPr>
          <p:cNvPr id="12" name="Rectangle 11">
            <a:extLst>
              <a:ext uri="{FF2B5EF4-FFF2-40B4-BE49-F238E27FC236}">
                <a16:creationId xmlns:a16="http://schemas.microsoft.com/office/drawing/2014/main" id="{858292FB-113B-49B2-B3AA-1095C92B6D0E}"/>
              </a:ext>
            </a:extLst>
          </p:cNvPr>
          <p:cNvSpPr/>
          <p:nvPr/>
        </p:nvSpPr>
        <p:spPr>
          <a:xfrm>
            <a:off x="10223853" y="3501998"/>
            <a:ext cx="1219200" cy="261610"/>
          </a:xfrm>
          <a:prstGeom prst="rect">
            <a:avLst/>
          </a:prstGeom>
        </p:spPr>
        <p:txBody>
          <a:bodyPr wrap="square">
            <a:spAutoFit/>
          </a:bodyPr>
          <a:lstStyle/>
          <a:p>
            <a:pPr algn="ctr"/>
            <a:r>
              <a:rPr lang="en-US" sz="1100" b="1" dirty="0">
                <a:solidFill>
                  <a:srgbClr val="000000">
                    <a:lumMod val="75000"/>
                    <a:lumOff val="25000"/>
                  </a:srgbClr>
                </a:solidFill>
              </a:rPr>
              <a:t>Surface Mount</a:t>
            </a:r>
          </a:p>
        </p:txBody>
      </p:sp>
      <p:sp>
        <p:nvSpPr>
          <p:cNvPr id="13" name="Rectangle 12">
            <a:extLst>
              <a:ext uri="{FF2B5EF4-FFF2-40B4-BE49-F238E27FC236}">
                <a16:creationId xmlns:a16="http://schemas.microsoft.com/office/drawing/2014/main" id="{3DCAC4E5-8F28-4013-A17C-5CFBCBD08F00}"/>
              </a:ext>
            </a:extLst>
          </p:cNvPr>
          <p:cNvSpPr/>
          <p:nvPr/>
        </p:nvSpPr>
        <p:spPr>
          <a:xfrm>
            <a:off x="10299915" y="4975509"/>
            <a:ext cx="1067076" cy="261610"/>
          </a:xfrm>
          <a:prstGeom prst="rect">
            <a:avLst/>
          </a:prstGeom>
        </p:spPr>
        <p:txBody>
          <a:bodyPr wrap="square">
            <a:spAutoFit/>
          </a:bodyPr>
          <a:lstStyle/>
          <a:p>
            <a:pPr algn="ctr"/>
            <a:r>
              <a:rPr lang="en-US" sz="1100" b="1" dirty="0">
                <a:solidFill>
                  <a:srgbClr val="000000">
                    <a:lumMod val="75000"/>
                    <a:lumOff val="25000"/>
                  </a:srgbClr>
                </a:solidFill>
              </a:rPr>
              <a:t>Recessed</a:t>
            </a:r>
          </a:p>
        </p:txBody>
      </p:sp>
      <p:sp>
        <p:nvSpPr>
          <p:cNvPr id="14" name="Rectangle 13">
            <a:extLst>
              <a:ext uri="{FF2B5EF4-FFF2-40B4-BE49-F238E27FC236}">
                <a16:creationId xmlns:a16="http://schemas.microsoft.com/office/drawing/2014/main" id="{8AA1B48A-3CB9-448D-B2B1-E5A25F5DCE87}"/>
              </a:ext>
            </a:extLst>
          </p:cNvPr>
          <p:cNvSpPr/>
          <p:nvPr/>
        </p:nvSpPr>
        <p:spPr>
          <a:xfrm>
            <a:off x="10322734" y="6464363"/>
            <a:ext cx="1067076" cy="261610"/>
          </a:xfrm>
          <a:prstGeom prst="rect">
            <a:avLst/>
          </a:prstGeom>
        </p:spPr>
        <p:txBody>
          <a:bodyPr wrap="square">
            <a:spAutoFit/>
          </a:bodyPr>
          <a:lstStyle/>
          <a:p>
            <a:pPr algn="ctr"/>
            <a:r>
              <a:rPr lang="en-US" sz="1100" b="1" dirty="0">
                <a:solidFill>
                  <a:srgbClr val="000000">
                    <a:lumMod val="75000"/>
                    <a:lumOff val="25000"/>
                  </a:srgbClr>
                </a:solidFill>
              </a:rPr>
              <a:t>Grid (T-Bar)</a:t>
            </a:r>
          </a:p>
        </p:txBody>
      </p:sp>
      <p:sp>
        <p:nvSpPr>
          <p:cNvPr id="16" name="Rectangle 15">
            <a:extLst>
              <a:ext uri="{FF2B5EF4-FFF2-40B4-BE49-F238E27FC236}">
                <a16:creationId xmlns:a16="http://schemas.microsoft.com/office/drawing/2014/main" id="{74EA870F-B7D2-45BD-9974-BB08A670CA31}"/>
              </a:ext>
            </a:extLst>
          </p:cNvPr>
          <p:cNvSpPr/>
          <p:nvPr/>
        </p:nvSpPr>
        <p:spPr>
          <a:xfrm>
            <a:off x="4215046" y="1626308"/>
            <a:ext cx="5362614" cy="4355038"/>
          </a:xfrm>
          <a:prstGeom prst="rect">
            <a:avLst/>
          </a:prstGeom>
        </p:spPr>
        <p:txBody>
          <a:bodyPr wrap="square">
            <a:spAutoFit/>
          </a:bodyPr>
          <a:lstStyle/>
          <a:p>
            <a:pPr lvl="0">
              <a:spcAft>
                <a:spcPts val="600"/>
              </a:spcAft>
            </a:pPr>
            <a:r>
              <a:rPr lang="en-US" dirty="0">
                <a:solidFill>
                  <a:schemeClr val="tx1">
                    <a:lumMod val="75000"/>
                    <a:lumOff val="25000"/>
                  </a:schemeClr>
                </a:solidFill>
              </a:rPr>
              <a:t>Luminous Ceilings in a Traditional Format</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Large scale luminaires that provide the benefits of luminous ceilings but in a format familiar to the market</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Sizes are typically up to the maximum that can fit through doors and into elevators</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Fabric diffusion materials provide the same look and feel as larger stretch ceilings</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Mounting methods are the same as traditional luminaires and suitable for most ceiling types</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Like traditional luminaires they should have specifications for light quantity and quality including IES files and spectral information</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Because specialty installation is not required, there should not be any confusion about which construction division these products will fall into</a:t>
            </a:r>
          </a:p>
          <a:p>
            <a:pPr marL="285750" lvl="0" indent="-285750">
              <a:spcAft>
                <a:spcPts val="600"/>
              </a:spcAft>
              <a:buFont typeface="Arial" panose="020B0604020202020204" pitchFamily="34" charset="0"/>
              <a:buChar char="•"/>
            </a:pPr>
            <a:r>
              <a:rPr lang="en-US" sz="1400" dirty="0">
                <a:solidFill>
                  <a:schemeClr val="tx1">
                    <a:lumMod val="75000"/>
                    <a:lumOff val="25000"/>
                  </a:schemeClr>
                </a:solidFill>
              </a:rPr>
              <a:t>Luminaires of this type will form the next generation of integrated ceilings</a:t>
            </a:r>
          </a:p>
        </p:txBody>
      </p:sp>
    </p:spTree>
    <p:extLst>
      <p:ext uri="{BB962C8B-B14F-4D97-AF65-F5344CB8AC3E}">
        <p14:creationId xmlns:p14="http://schemas.microsoft.com/office/powerpoint/2010/main" val="91236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Applications &amp; Design: Summary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B8C7B939-D8AC-4D45-8510-EB5FB771E5F9}"/>
              </a:ext>
            </a:extLst>
          </p:cNvPr>
          <p:cNvSpPr txBox="1"/>
          <p:nvPr/>
        </p:nvSpPr>
        <p:spPr>
          <a:xfrm>
            <a:off x="294439" y="4621441"/>
            <a:ext cx="3885446" cy="2015936"/>
          </a:xfrm>
          <a:prstGeom prst="rect">
            <a:avLst/>
          </a:prstGeom>
          <a:noFill/>
        </p:spPr>
        <p:txBody>
          <a:bodyPr wrap="square" rtlCol="0">
            <a:spAutoFit/>
          </a:bodyPr>
          <a:lstStyle/>
          <a:p>
            <a:pPr>
              <a:spcAft>
                <a:spcPts val="600"/>
              </a:spcAft>
            </a:pPr>
            <a:r>
              <a:rPr lang="en-US" sz="1100" dirty="0">
                <a:solidFill>
                  <a:schemeClr val="tx1">
                    <a:lumMod val="75000"/>
                    <a:lumOff val="25000"/>
                  </a:schemeClr>
                </a:solidFill>
              </a:rPr>
              <a:t>Used to create the feeling of being outdoors in interior spaces, particularly those lacking access to natural light</a:t>
            </a:r>
          </a:p>
          <a:p>
            <a:pPr marL="171450" indent="-171450">
              <a:spcAft>
                <a:spcPts val="600"/>
              </a:spcAft>
              <a:buFont typeface="Arial" panose="020B0604020202020204" pitchFamily="34" charset="0"/>
              <a:buChar char="•"/>
            </a:pPr>
            <a:r>
              <a:rPr lang="en-US" sz="1100" dirty="0">
                <a:solidFill>
                  <a:schemeClr val="tx1">
                    <a:lumMod val="75000"/>
                    <a:lumOff val="25000"/>
                  </a:schemeClr>
                </a:solidFill>
              </a:rPr>
              <a:t>Stretch ceilings can be specified separately from the lighting but more effective solutions including installation are available from single sources</a:t>
            </a:r>
          </a:p>
          <a:p>
            <a:pPr marL="171450" indent="-171450">
              <a:spcAft>
                <a:spcPts val="600"/>
              </a:spcAft>
              <a:buFont typeface="Arial" panose="020B0604020202020204" pitchFamily="34" charset="0"/>
              <a:buChar char="•"/>
            </a:pPr>
            <a:r>
              <a:rPr lang="en-US" sz="1100" dirty="0">
                <a:solidFill>
                  <a:schemeClr val="tx1">
                    <a:lumMod val="75000"/>
                    <a:lumOff val="25000"/>
                  </a:schemeClr>
                </a:solidFill>
              </a:rPr>
              <a:t>An easier way to obtain a similar result is to use large-scale fabric luminaires that follow traditional divisions of labor</a:t>
            </a:r>
          </a:p>
          <a:p>
            <a:pPr marL="171450" indent="-171450">
              <a:spcAft>
                <a:spcPts val="600"/>
              </a:spcAft>
              <a:buFont typeface="Arial" panose="020B0604020202020204" pitchFamily="34" charset="0"/>
              <a:buChar char="•"/>
            </a:pPr>
            <a:r>
              <a:rPr lang="en-US" sz="1100" dirty="0">
                <a:solidFill>
                  <a:schemeClr val="tx1">
                    <a:lumMod val="75000"/>
                    <a:lumOff val="25000"/>
                  </a:schemeClr>
                </a:solidFill>
              </a:rPr>
              <a:t>In either case, illumination should be supplied by lighting experts</a:t>
            </a:r>
          </a:p>
        </p:txBody>
      </p:sp>
      <p:pic>
        <p:nvPicPr>
          <p:cNvPr id="5" name="Picture 4">
            <a:extLst>
              <a:ext uri="{FF2B5EF4-FFF2-40B4-BE49-F238E27FC236}">
                <a16:creationId xmlns:a16="http://schemas.microsoft.com/office/drawing/2014/main" id="{D9392165-CEF9-4571-846F-78F7EC8879E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6"/>
          <a:stretch/>
        </p:blipFill>
        <p:spPr>
          <a:xfrm>
            <a:off x="294442" y="747419"/>
            <a:ext cx="3885445" cy="3539787"/>
          </a:xfrm>
          <a:prstGeom prst="rect">
            <a:avLst/>
          </a:prstGeom>
        </p:spPr>
      </p:pic>
      <p:pic>
        <p:nvPicPr>
          <p:cNvPr id="7" name="Picture 6">
            <a:extLst>
              <a:ext uri="{FF2B5EF4-FFF2-40B4-BE49-F238E27FC236}">
                <a16:creationId xmlns:a16="http://schemas.microsoft.com/office/drawing/2014/main" id="{7E3A05A3-B8CD-445E-AB3F-92ACA62085B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91913" y="747419"/>
            <a:ext cx="3885445" cy="3539785"/>
          </a:xfrm>
          <a:prstGeom prst="rect">
            <a:avLst/>
          </a:prstGeom>
        </p:spPr>
      </p:pic>
      <p:pic>
        <p:nvPicPr>
          <p:cNvPr id="9" name="Picture 8" descr="A large empty room&#10;&#10;Description automatically generated">
            <a:extLst>
              <a:ext uri="{FF2B5EF4-FFF2-40B4-BE49-F238E27FC236}">
                <a16:creationId xmlns:a16="http://schemas.microsoft.com/office/drawing/2014/main" id="{88704683-0797-46C1-BC08-A706F4FF3A3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489385" y="747419"/>
            <a:ext cx="3429001" cy="3539777"/>
          </a:xfrm>
          <a:prstGeom prst="rect">
            <a:avLst/>
          </a:prstGeom>
        </p:spPr>
      </p:pic>
      <p:sp>
        <p:nvSpPr>
          <p:cNvPr id="11" name="Rectangle 10">
            <a:extLst>
              <a:ext uri="{FF2B5EF4-FFF2-40B4-BE49-F238E27FC236}">
                <a16:creationId xmlns:a16="http://schemas.microsoft.com/office/drawing/2014/main" id="{85FFA807-2220-4219-A403-FCF58147EB0C}"/>
              </a:ext>
            </a:extLst>
          </p:cNvPr>
          <p:cNvSpPr/>
          <p:nvPr/>
        </p:nvSpPr>
        <p:spPr>
          <a:xfrm>
            <a:off x="1212639" y="4302559"/>
            <a:ext cx="2049050" cy="261610"/>
          </a:xfrm>
          <a:prstGeom prst="rect">
            <a:avLst/>
          </a:prstGeom>
        </p:spPr>
        <p:txBody>
          <a:bodyPr wrap="square">
            <a:spAutoFit/>
          </a:bodyPr>
          <a:lstStyle/>
          <a:p>
            <a:pPr algn="ctr"/>
            <a:r>
              <a:rPr lang="en-US" sz="1100" b="1" dirty="0">
                <a:solidFill>
                  <a:srgbClr val="000000">
                    <a:lumMod val="75000"/>
                    <a:lumOff val="25000"/>
                  </a:srgbClr>
                </a:solidFill>
              </a:rPr>
              <a:t>Luminous Ceilings</a:t>
            </a:r>
          </a:p>
        </p:txBody>
      </p:sp>
      <p:sp>
        <p:nvSpPr>
          <p:cNvPr id="12" name="Rectangle 11">
            <a:extLst>
              <a:ext uri="{FF2B5EF4-FFF2-40B4-BE49-F238E27FC236}">
                <a16:creationId xmlns:a16="http://schemas.microsoft.com/office/drawing/2014/main" id="{6FEAA773-5492-4691-AB23-32A4EEF8E66B}"/>
              </a:ext>
            </a:extLst>
          </p:cNvPr>
          <p:cNvSpPr/>
          <p:nvPr/>
        </p:nvSpPr>
        <p:spPr>
          <a:xfrm>
            <a:off x="5310110" y="4357811"/>
            <a:ext cx="2049050" cy="261610"/>
          </a:xfrm>
          <a:prstGeom prst="rect">
            <a:avLst/>
          </a:prstGeom>
        </p:spPr>
        <p:txBody>
          <a:bodyPr wrap="square">
            <a:spAutoFit/>
          </a:bodyPr>
          <a:lstStyle/>
          <a:p>
            <a:pPr algn="ctr"/>
            <a:r>
              <a:rPr lang="en-US" sz="1100" b="1" dirty="0">
                <a:solidFill>
                  <a:srgbClr val="000000">
                    <a:lumMod val="75000"/>
                    <a:lumOff val="25000"/>
                  </a:srgbClr>
                </a:solidFill>
              </a:rPr>
              <a:t>Luminous Walls</a:t>
            </a:r>
          </a:p>
        </p:txBody>
      </p:sp>
      <p:sp>
        <p:nvSpPr>
          <p:cNvPr id="13" name="Rectangle 12">
            <a:extLst>
              <a:ext uri="{FF2B5EF4-FFF2-40B4-BE49-F238E27FC236}">
                <a16:creationId xmlns:a16="http://schemas.microsoft.com/office/drawing/2014/main" id="{D307D687-FE30-419E-8814-4AAE8368F79C}"/>
              </a:ext>
            </a:extLst>
          </p:cNvPr>
          <p:cNvSpPr/>
          <p:nvPr/>
        </p:nvSpPr>
        <p:spPr>
          <a:xfrm>
            <a:off x="8489385" y="4302559"/>
            <a:ext cx="3320821" cy="261610"/>
          </a:xfrm>
          <a:prstGeom prst="rect">
            <a:avLst/>
          </a:prstGeom>
        </p:spPr>
        <p:txBody>
          <a:bodyPr wrap="square">
            <a:spAutoFit/>
          </a:bodyPr>
          <a:lstStyle/>
          <a:p>
            <a:pPr algn="ctr"/>
            <a:r>
              <a:rPr lang="en-US" sz="1100" b="1" dirty="0">
                <a:solidFill>
                  <a:srgbClr val="000000">
                    <a:lumMod val="75000"/>
                    <a:lumOff val="25000"/>
                  </a:srgbClr>
                </a:solidFill>
              </a:rPr>
              <a:t>Illuminated Features</a:t>
            </a:r>
          </a:p>
        </p:txBody>
      </p:sp>
      <p:sp>
        <p:nvSpPr>
          <p:cNvPr id="2" name="Rectangle 1">
            <a:extLst>
              <a:ext uri="{FF2B5EF4-FFF2-40B4-BE49-F238E27FC236}">
                <a16:creationId xmlns:a16="http://schemas.microsoft.com/office/drawing/2014/main" id="{B401F5A3-0515-4A9B-A002-A4E78A7A449D}"/>
              </a:ext>
            </a:extLst>
          </p:cNvPr>
          <p:cNvSpPr/>
          <p:nvPr/>
        </p:nvSpPr>
        <p:spPr>
          <a:xfrm>
            <a:off x="8489385" y="4619421"/>
            <a:ext cx="3397816" cy="1508105"/>
          </a:xfrm>
          <a:prstGeom prst="rect">
            <a:avLst/>
          </a:prstGeom>
        </p:spPr>
        <p:txBody>
          <a:bodyPr wrap="square">
            <a:spAutoFit/>
          </a:bodyPr>
          <a:lstStyle/>
          <a:p>
            <a:pPr lvl="0">
              <a:spcAft>
                <a:spcPts val="600"/>
              </a:spcAft>
            </a:pPr>
            <a:r>
              <a:rPr lang="en-US" sz="1100" dirty="0">
                <a:solidFill>
                  <a:schemeClr val="tx1">
                    <a:lumMod val="75000"/>
                    <a:lumOff val="25000"/>
                  </a:schemeClr>
                </a:solidFill>
              </a:rPr>
              <a:t>Primary purpose is as a visual focal point that may also highlight the use of materials to enhance a specific design aesthetic</a:t>
            </a:r>
          </a:p>
          <a:p>
            <a:pPr marL="171450" lvl="0" indent="-171450">
              <a:spcAft>
                <a:spcPts val="600"/>
              </a:spcAft>
              <a:buFont typeface="Arial" panose="020B0604020202020204" pitchFamily="34" charset="0"/>
              <a:buChar char="•"/>
            </a:pPr>
            <a:r>
              <a:rPr lang="en-US" sz="1100" dirty="0">
                <a:solidFill>
                  <a:schemeClr val="tx1">
                    <a:lumMod val="75000"/>
                    <a:lumOff val="25000"/>
                  </a:schemeClr>
                </a:solidFill>
              </a:rPr>
              <a:t>Uniformity depends on setback and masking</a:t>
            </a:r>
          </a:p>
          <a:p>
            <a:pPr marL="171450" lvl="0" indent="-171450">
              <a:spcAft>
                <a:spcPts val="600"/>
              </a:spcAft>
              <a:buFont typeface="Arial" panose="020B0604020202020204" pitchFamily="34" charset="0"/>
              <a:buChar char="•"/>
            </a:pPr>
            <a:r>
              <a:rPr lang="en-US" sz="1100" dirty="0">
                <a:solidFill>
                  <a:schemeClr val="tx1">
                    <a:lumMod val="75000"/>
                    <a:lumOff val="25000"/>
                  </a:schemeClr>
                </a:solidFill>
              </a:rPr>
              <a:t>Brightness depends on light output and diffuser transmission</a:t>
            </a:r>
          </a:p>
          <a:p>
            <a:pPr marL="171450" lvl="0" indent="-171450">
              <a:spcAft>
                <a:spcPts val="600"/>
              </a:spcAft>
              <a:buFont typeface="Arial" panose="020B0604020202020204" pitchFamily="34" charset="0"/>
              <a:buChar char="•"/>
            </a:pPr>
            <a:r>
              <a:rPr lang="en-US" sz="1100" dirty="0">
                <a:solidFill>
                  <a:schemeClr val="tx1">
                    <a:lumMod val="75000"/>
                    <a:lumOff val="25000"/>
                  </a:schemeClr>
                </a:solidFill>
              </a:rPr>
              <a:t>Choice of the light source is critical to success</a:t>
            </a:r>
          </a:p>
        </p:txBody>
      </p:sp>
      <p:sp>
        <p:nvSpPr>
          <p:cNvPr id="3" name="Rectangle 2">
            <a:extLst>
              <a:ext uri="{FF2B5EF4-FFF2-40B4-BE49-F238E27FC236}">
                <a16:creationId xmlns:a16="http://schemas.microsoft.com/office/drawing/2014/main" id="{694F63F7-71C1-4F6F-AA56-333C7EDA6401}"/>
              </a:ext>
            </a:extLst>
          </p:cNvPr>
          <p:cNvSpPr/>
          <p:nvPr/>
        </p:nvSpPr>
        <p:spPr>
          <a:xfrm>
            <a:off x="4391913" y="4622843"/>
            <a:ext cx="3885445" cy="1261884"/>
          </a:xfrm>
          <a:prstGeom prst="rect">
            <a:avLst/>
          </a:prstGeom>
        </p:spPr>
        <p:txBody>
          <a:bodyPr wrap="square">
            <a:spAutoFit/>
          </a:bodyPr>
          <a:lstStyle/>
          <a:p>
            <a:pPr lvl="0">
              <a:spcAft>
                <a:spcPts val="600"/>
              </a:spcAft>
            </a:pPr>
            <a:r>
              <a:rPr lang="en-US" sz="1100" dirty="0">
                <a:solidFill>
                  <a:schemeClr val="tx1">
                    <a:lumMod val="75000"/>
                    <a:lumOff val="25000"/>
                  </a:schemeClr>
                </a:solidFill>
              </a:rPr>
              <a:t>Encompass all of the design considerations of illuminated features</a:t>
            </a:r>
          </a:p>
          <a:p>
            <a:pPr marL="171450" lvl="0" indent="-171450">
              <a:spcAft>
                <a:spcPts val="600"/>
              </a:spcAft>
              <a:buFont typeface="Arial" panose="020B0604020202020204" pitchFamily="34" charset="0"/>
              <a:buChar char="•"/>
            </a:pPr>
            <a:r>
              <a:rPr lang="en-US" sz="1100" dirty="0">
                <a:solidFill>
                  <a:schemeClr val="tx1">
                    <a:lumMod val="75000"/>
                    <a:lumOff val="25000"/>
                  </a:schemeClr>
                </a:solidFill>
              </a:rPr>
              <a:t>In addition to creating a focal point the additional intention is to contribute to or provide the illumination within the space</a:t>
            </a:r>
          </a:p>
          <a:p>
            <a:pPr marL="171450" lvl="0" indent="-171450">
              <a:spcAft>
                <a:spcPts val="600"/>
              </a:spcAft>
              <a:buFont typeface="Arial" panose="020B0604020202020204" pitchFamily="34" charset="0"/>
              <a:buChar char="•"/>
            </a:pPr>
            <a:r>
              <a:rPr lang="en-US" sz="1100" dirty="0">
                <a:solidFill>
                  <a:schemeClr val="tx1">
                    <a:lumMod val="75000"/>
                    <a:lumOff val="25000"/>
                  </a:schemeClr>
                </a:solidFill>
              </a:rPr>
              <a:t>Large Areas dictate solutions that are simple to install</a:t>
            </a:r>
          </a:p>
        </p:txBody>
      </p:sp>
    </p:spTree>
    <p:extLst>
      <p:ext uri="{BB962C8B-B14F-4D97-AF65-F5344CB8AC3E}">
        <p14:creationId xmlns:p14="http://schemas.microsoft.com/office/powerpoint/2010/main" val="193160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Combining Light &amp; Acoustics</a:t>
            </a:r>
          </a:p>
        </p:txBody>
      </p:sp>
      <p:sp>
        <p:nvSpPr>
          <p:cNvPr id="16" name="TextBox 15"/>
          <p:cNvSpPr txBox="1"/>
          <p:nvPr/>
        </p:nvSpPr>
        <p:spPr>
          <a:xfrm>
            <a:off x="542433" y="2506142"/>
            <a:ext cx="10022591" cy="1457044"/>
          </a:xfrm>
          <a:prstGeom prst="rect">
            <a:avLst/>
          </a:prstGeom>
          <a:noFill/>
        </p:spPr>
        <p:txBody>
          <a:bodyPr wrap="square" lIns="121898" tIns="60948" rIns="121898" bIns="60948">
            <a:noAutofit/>
          </a:bodyPr>
          <a:lstStyle/>
          <a:p>
            <a:pPr marL="457178" indent="-457178">
              <a:buFont typeface="+mj-lt"/>
              <a:buAutoNum type="arabicPeriod"/>
            </a:pPr>
            <a:r>
              <a:rPr lang="en-CA" sz="2000" dirty="0">
                <a:solidFill>
                  <a:schemeClr val="tx1">
                    <a:lumMod val="75000"/>
                    <a:lumOff val="25000"/>
                  </a:schemeClr>
                </a:solidFill>
              </a:rPr>
              <a:t>Acoustic Design Issues</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Addressing Acoustic Design Using Luminous Ceilings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526467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4" name="Group 3">
            <a:extLst>
              <a:ext uri="{FF2B5EF4-FFF2-40B4-BE49-F238E27FC236}">
                <a16:creationId xmlns:a16="http://schemas.microsoft.com/office/drawing/2014/main" id="{DBC2CE96-C522-4834-8497-B69BB487FF4D}"/>
              </a:ext>
            </a:extLst>
          </p:cNvPr>
          <p:cNvGrpSpPr>
            <a:grpSpLocks noChangeAspect="1"/>
          </p:cNvGrpSpPr>
          <p:nvPr/>
        </p:nvGrpSpPr>
        <p:grpSpPr>
          <a:xfrm>
            <a:off x="355790" y="837404"/>
            <a:ext cx="5441182" cy="5863343"/>
            <a:chOff x="386862" y="685800"/>
            <a:chExt cx="4812945" cy="5186363"/>
          </a:xfrm>
        </p:grpSpPr>
        <p:pic>
          <p:nvPicPr>
            <p:cNvPr id="5" name="Picture 2" descr="https://hbr.org/resources/images/article_assets/2013/11/everyonecanhear.gif">
              <a:extLst>
                <a:ext uri="{FF2B5EF4-FFF2-40B4-BE49-F238E27FC236}">
                  <a16:creationId xmlns:a16="http://schemas.microsoft.com/office/drawing/2014/main" id="{F2BA0B98-0207-47F7-93D6-5E242E3549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862" y="685800"/>
              <a:ext cx="4812945" cy="51863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D478BF8B-DF95-4F40-B42D-F0BD394A4CC0}"/>
                </a:ext>
              </a:extLst>
            </p:cNvPr>
            <p:cNvSpPr/>
            <p:nvPr/>
          </p:nvSpPr>
          <p:spPr>
            <a:xfrm>
              <a:off x="691662" y="2057400"/>
              <a:ext cx="1600200" cy="228600"/>
            </a:xfrm>
            <a:prstGeom prst="roundRect">
              <a:avLst/>
            </a:prstGeom>
            <a:noFill/>
            <a:ln w="15875" cap="flat" cmpd="sng" algn="ctr">
              <a:solidFill>
                <a:srgbClr val="0000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Proxima Nova Light"/>
                <a:ea typeface="+mn-ea"/>
                <a:cs typeface="+mn-cs"/>
              </a:endParaRPr>
            </a:p>
          </p:txBody>
        </p:sp>
        <p:sp>
          <p:nvSpPr>
            <p:cNvPr id="7" name="Rectangle: Rounded Corners 6">
              <a:extLst>
                <a:ext uri="{FF2B5EF4-FFF2-40B4-BE49-F238E27FC236}">
                  <a16:creationId xmlns:a16="http://schemas.microsoft.com/office/drawing/2014/main" id="{006CC429-B238-4C57-A51A-74F4A27D1A30}"/>
                </a:ext>
              </a:extLst>
            </p:cNvPr>
            <p:cNvSpPr/>
            <p:nvPr/>
          </p:nvSpPr>
          <p:spPr>
            <a:xfrm>
              <a:off x="691662" y="2316887"/>
              <a:ext cx="1600200" cy="228600"/>
            </a:xfrm>
            <a:prstGeom prst="roundRect">
              <a:avLst/>
            </a:prstGeom>
            <a:noFill/>
            <a:ln w="15875" cap="flat" cmpd="sng" algn="ctr">
              <a:solidFill>
                <a:srgbClr val="0000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Proxima Nova Light"/>
                <a:ea typeface="+mn-ea"/>
                <a:cs typeface="+mn-cs"/>
              </a:endParaRPr>
            </a:p>
          </p:txBody>
        </p:sp>
        <p:sp>
          <p:nvSpPr>
            <p:cNvPr id="8" name="Rectangle: Rounded Corners 7">
              <a:extLst>
                <a:ext uri="{FF2B5EF4-FFF2-40B4-BE49-F238E27FC236}">
                  <a16:creationId xmlns:a16="http://schemas.microsoft.com/office/drawing/2014/main" id="{6884F01B-030D-46B6-A588-546FD839AC9A}"/>
                </a:ext>
              </a:extLst>
            </p:cNvPr>
            <p:cNvSpPr/>
            <p:nvPr/>
          </p:nvSpPr>
          <p:spPr>
            <a:xfrm>
              <a:off x="691662" y="2576374"/>
              <a:ext cx="2819400" cy="228600"/>
            </a:xfrm>
            <a:prstGeom prst="roundRect">
              <a:avLst/>
            </a:prstGeom>
            <a:noFill/>
            <a:ln w="15875" cap="flat" cmpd="sng" algn="ctr">
              <a:solidFill>
                <a:srgbClr val="0000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Proxima Nova Light"/>
                <a:ea typeface="+mn-ea"/>
                <a:cs typeface="+mn-cs"/>
              </a:endParaRPr>
            </a:p>
          </p:txBody>
        </p:sp>
        <p:sp>
          <p:nvSpPr>
            <p:cNvPr id="9" name="Rectangle: Rounded Corners 8">
              <a:extLst>
                <a:ext uri="{FF2B5EF4-FFF2-40B4-BE49-F238E27FC236}">
                  <a16:creationId xmlns:a16="http://schemas.microsoft.com/office/drawing/2014/main" id="{420FD877-070B-43F6-B752-250F6DC6BEC7}"/>
                </a:ext>
              </a:extLst>
            </p:cNvPr>
            <p:cNvSpPr/>
            <p:nvPr/>
          </p:nvSpPr>
          <p:spPr>
            <a:xfrm>
              <a:off x="691662" y="2804974"/>
              <a:ext cx="4343400" cy="290374"/>
            </a:xfrm>
            <a:prstGeom prst="roundRect">
              <a:avLst/>
            </a:prstGeom>
            <a:noFill/>
            <a:ln w="15875" cap="flat" cmpd="sng" algn="ctr">
              <a:solidFill>
                <a:srgbClr val="0000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Proxima Nova Light"/>
                <a:ea typeface="+mn-ea"/>
                <a:cs typeface="+mn-cs"/>
              </a:endParaRPr>
            </a:p>
          </p:txBody>
        </p:sp>
      </p:grpSp>
      <p:pic>
        <p:nvPicPr>
          <p:cNvPr id="10" name="Picture 9">
            <a:extLst>
              <a:ext uri="{FF2B5EF4-FFF2-40B4-BE49-F238E27FC236}">
                <a16:creationId xmlns:a16="http://schemas.microsoft.com/office/drawing/2014/main" id="{15161C49-19E3-4D45-81DA-A50DB01FBD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77724" y="780758"/>
            <a:ext cx="3912313" cy="3306836"/>
          </a:xfrm>
          <a:prstGeom prst="rect">
            <a:avLst/>
          </a:prstGeom>
        </p:spPr>
      </p:pic>
      <p:sp>
        <p:nvSpPr>
          <p:cNvPr id="11" name="Rectangle 10">
            <a:extLst>
              <a:ext uri="{FF2B5EF4-FFF2-40B4-BE49-F238E27FC236}">
                <a16:creationId xmlns:a16="http://schemas.microsoft.com/office/drawing/2014/main" id="{1F622DD5-1027-414D-9415-D5A26D904AB8}"/>
              </a:ext>
            </a:extLst>
          </p:cNvPr>
          <p:cNvSpPr/>
          <p:nvPr/>
        </p:nvSpPr>
        <p:spPr>
          <a:xfrm>
            <a:off x="4045720" y="1402897"/>
            <a:ext cx="3187418" cy="1323439"/>
          </a:xfrm>
          <a:prstGeom prst="rect">
            <a:avLst/>
          </a:prstGeom>
        </p:spPr>
        <p:txBody>
          <a:bodyPr wrap="square">
            <a:spAutoFit/>
          </a:bodyPr>
          <a:lstStyle/>
          <a:p>
            <a:r>
              <a:rPr lang="en-US" sz="2000" dirty="0">
                <a:solidFill>
                  <a:schemeClr val="tx1">
                    <a:lumMod val="75000"/>
                    <a:lumOff val="25000"/>
                  </a:schemeClr>
                </a:solidFill>
                <a:latin typeface="+mn-lt"/>
              </a:rPr>
              <a:t>Noise pollution is a big problem in offices and likely many other public environments</a:t>
            </a:r>
          </a:p>
        </p:txBody>
      </p:sp>
      <p:sp>
        <p:nvSpPr>
          <p:cNvPr id="12" name="Rectangle 11">
            <a:extLst>
              <a:ext uri="{FF2B5EF4-FFF2-40B4-BE49-F238E27FC236}">
                <a16:creationId xmlns:a16="http://schemas.microsoft.com/office/drawing/2014/main" id="{891FB27E-E7FE-4EA8-9CA7-CAB3852AD3F2}"/>
              </a:ext>
            </a:extLst>
          </p:cNvPr>
          <p:cNvSpPr/>
          <p:nvPr/>
        </p:nvSpPr>
        <p:spPr>
          <a:xfrm>
            <a:off x="7435846" y="4087594"/>
            <a:ext cx="4196068" cy="2400657"/>
          </a:xfrm>
          <a:prstGeom prst="rect">
            <a:avLst/>
          </a:prstGeom>
        </p:spPr>
        <p:txBody>
          <a:bodyPr wrap="square">
            <a:spAutoFit/>
          </a:bodyPr>
          <a:lstStyle/>
          <a:p>
            <a:r>
              <a:rPr lang="en-US" sz="1200" dirty="0">
                <a:solidFill>
                  <a:schemeClr val="tx1">
                    <a:lumMod val="75000"/>
                    <a:lumOff val="25000"/>
                  </a:schemeClr>
                </a:solidFill>
                <a:latin typeface="+mn-lt"/>
              </a:rPr>
              <a:t>“Studies indicate that approximately </a:t>
            </a:r>
            <a:r>
              <a:rPr lang="en-US" sz="1200" b="1" dirty="0">
                <a:solidFill>
                  <a:schemeClr val="tx1">
                    <a:lumMod val="75000"/>
                    <a:lumOff val="25000"/>
                  </a:schemeClr>
                </a:solidFill>
                <a:latin typeface="+mn-lt"/>
              </a:rPr>
              <a:t>80 percent of office workers </a:t>
            </a:r>
            <a:r>
              <a:rPr lang="en-US" sz="1200" dirty="0">
                <a:solidFill>
                  <a:schemeClr val="tx1">
                    <a:lumMod val="75000"/>
                    <a:lumOff val="25000"/>
                  </a:schemeClr>
                </a:solidFill>
                <a:latin typeface="+mn-lt"/>
              </a:rPr>
              <a:t>believe that their productivity would increase if their working environment was more acoustically private.”</a:t>
            </a:r>
          </a:p>
          <a:p>
            <a:endParaRPr lang="en-US" sz="1200" dirty="0">
              <a:solidFill>
                <a:schemeClr val="tx1">
                  <a:lumMod val="75000"/>
                  <a:lumOff val="25000"/>
                </a:schemeClr>
              </a:solidFill>
              <a:latin typeface="+mn-lt"/>
            </a:endParaRPr>
          </a:p>
          <a:p>
            <a:r>
              <a:rPr lang="en-US" sz="1200" dirty="0">
                <a:solidFill>
                  <a:schemeClr val="tx1">
                    <a:lumMod val="75000"/>
                    <a:lumOff val="25000"/>
                  </a:schemeClr>
                </a:solidFill>
                <a:latin typeface="+mn-lt"/>
              </a:rPr>
              <a:t>“A </a:t>
            </a:r>
            <a:r>
              <a:rPr lang="en-US" sz="1200" b="1" dirty="0">
                <a:solidFill>
                  <a:schemeClr val="tx1">
                    <a:lumMod val="75000"/>
                    <a:lumOff val="25000"/>
                  </a:schemeClr>
                </a:solidFill>
                <a:latin typeface="+mn-lt"/>
              </a:rPr>
              <a:t>300 percent increase in perceived ‘worker satisfaction’ </a:t>
            </a:r>
            <a:r>
              <a:rPr lang="en-US" sz="1200" dirty="0">
                <a:solidFill>
                  <a:schemeClr val="tx1">
                    <a:lumMod val="75000"/>
                    <a:lumOff val="25000"/>
                  </a:schemeClr>
                </a:solidFill>
                <a:latin typeface="+mn-lt"/>
              </a:rPr>
              <a:t>was reported as a result of the reduction in noise levels from conversational noise. In addition a measured </a:t>
            </a:r>
            <a:r>
              <a:rPr lang="en-US" sz="1200" b="1" dirty="0">
                <a:solidFill>
                  <a:schemeClr val="tx1">
                    <a:lumMod val="75000"/>
                    <a:lumOff val="25000"/>
                  </a:schemeClr>
                </a:solidFill>
                <a:latin typeface="+mn-lt"/>
              </a:rPr>
              <a:t>20% increase in sales productivity</a:t>
            </a:r>
            <a:r>
              <a:rPr lang="en-US" sz="1200" dirty="0">
                <a:solidFill>
                  <a:schemeClr val="tx1">
                    <a:lumMod val="75000"/>
                    <a:lumOff val="25000"/>
                  </a:schemeClr>
                </a:solidFill>
                <a:latin typeface="+mn-lt"/>
              </a:rPr>
              <a:t> was recorded at the end of the six months following the refurbishment.”</a:t>
            </a:r>
          </a:p>
          <a:p>
            <a:endParaRPr lang="en-US" sz="1200" dirty="0">
              <a:solidFill>
                <a:schemeClr val="tx1">
                  <a:lumMod val="75000"/>
                  <a:lumOff val="25000"/>
                </a:schemeClr>
              </a:solidFill>
              <a:latin typeface="+mn-lt"/>
            </a:endParaRPr>
          </a:p>
          <a:p>
            <a:r>
              <a:rPr lang="en-US" sz="900" dirty="0">
                <a:solidFill>
                  <a:schemeClr val="tx1">
                    <a:lumMod val="75000"/>
                    <a:lumOff val="25000"/>
                  </a:schemeClr>
                </a:solidFill>
                <a:latin typeface="+mn-lt"/>
              </a:rPr>
              <a:t>American Society of Interior Designers; Armstrong World Industries, Inc.; </a:t>
            </a:r>
            <a:r>
              <a:rPr lang="en-US" sz="900" dirty="0" err="1">
                <a:solidFill>
                  <a:schemeClr val="tx1">
                    <a:lumMod val="75000"/>
                    <a:lumOff val="25000"/>
                  </a:schemeClr>
                </a:solidFill>
                <a:latin typeface="+mn-lt"/>
              </a:rPr>
              <a:t>DynaSound</a:t>
            </a:r>
            <a:r>
              <a:rPr lang="en-US" sz="900" dirty="0">
                <a:solidFill>
                  <a:schemeClr val="tx1">
                    <a:lumMod val="75000"/>
                    <a:lumOff val="25000"/>
                  </a:schemeClr>
                </a:solidFill>
                <a:latin typeface="+mn-lt"/>
              </a:rPr>
              <a:t>, Inc.; Milliken and Co.; Steelcase, Inc, 2005.</a:t>
            </a:r>
          </a:p>
        </p:txBody>
      </p:sp>
    </p:spTree>
    <p:extLst>
      <p:ext uri="{BB962C8B-B14F-4D97-AF65-F5344CB8AC3E}">
        <p14:creationId xmlns:p14="http://schemas.microsoft.com/office/powerpoint/2010/main" val="7488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A45505E-1BE4-4639-9C44-9CF6C6A38451}"/>
              </a:ext>
            </a:extLst>
          </p:cNvPr>
          <p:cNvPicPr>
            <a:picLocks noChangeAspect="1"/>
          </p:cNvPicPr>
          <p:nvPr/>
        </p:nvPicPr>
        <p:blipFill>
          <a:blip r:embed="rId3"/>
          <a:stretch>
            <a:fillRect/>
          </a:stretch>
        </p:blipFill>
        <p:spPr>
          <a:xfrm>
            <a:off x="1599406" y="873802"/>
            <a:ext cx="9576086" cy="2673591"/>
          </a:xfrm>
          <a:prstGeom prst="rect">
            <a:avLst/>
          </a:prstGeom>
        </p:spPr>
      </p:pic>
      <p:pic>
        <p:nvPicPr>
          <p:cNvPr id="5" name="Picture 4">
            <a:extLst>
              <a:ext uri="{FF2B5EF4-FFF2-40B4-BE49-F238E27FC236}">
                <a16:creationId xmlns:a16="http://schemas.microsoft.com/office/drawing/2014/main" id="{890D145F-EB90-4F5B-8CDC-69D74E08444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005236" y="3963194"/>
            <a:ext cx="3114675" cy="2442882"/>
          </a:xfrm>
          <a:prstGeom prst="rect">
            <a:avLst/>
          </a:prstGeom>
        </p:spPr>
      </p:pic>
      <p:sp>
        <p:nvSpPr>
          <p:cNvPr id="6" name="Rectangle 5">
            <a:extLst>
              <a:ext uri="{FF2B5EF4-FFF2-40B4-BE49-F238E27FC236}">
                <a16:creationId xmlns:a16="http://schemas.microsoft.com/office/drawing/2014/main" id="{BD68515E-4852-46E1-BE51-64563699B0C9}"/>
              </a:ext>
            </a:extLst>
          </p:cNvPr>
          <p:cNvSpPr/>
          <p:nvPr/>
        </p:nvSpPr>
        <p:spPr>
          <a:xfrm>
            <a:off x="1585042" y="4953802"/>
            <a:ext cx="1847454" cy="461665"/>
          </a:xfrm>
          <a:prstGeom prst="rect">
            <a:avLst/>
          </a:prstGeom>
        </p:spPr>
        <p:txBody>
          <a:bodyPr wrap="square">
            <a:spAutoFit/>
          </a:bodyPr>
          <a:lstStyle/>
          <a:p>
            <a:pPr lvl="0"/>
            <a:r>
              <a:rPr lang="en-US" sz="1200" dirty="0">
                <a:solidFill>
                  <a:schemeClr val="tx1">
                    <a:lumMod val="75000"/>
                    <a:lumOff val="25000"/>
                  </a:schemeClr>
                </a:solidFill>
              </a:rPr>
              <a:t>No walls or glass walls to absorb sound</a:t>
            </a:r>
          </a:p>
        </p:txBody>
      </p:sp>
      <p:sp>
        <p:nvSpPr>
          <p:cNvPr id="7" name="Rectangle 6">
            <a:extLst>
              <a:ext uri="{FF2B5EF4-FFF2-40B4-BE49-F238E27FC236}">
                <a16:creationId xmlns:a16="http://schemas.microsoft.com/office/drawing/2014/main" id="{98E4C502-11E0-4580-9505-3B60427EC96B}"/>
              </a:ext>
            </a:extLst>
          </p:cNvPr>
          <p:cNvSpPr/>
          <p:nvPr/>
        </p:nvSpPr>
        <p:spPr>
          <a:xfrm>
            <a:off x="1585042" y="5817600"/>
            <a:ext cx="1847454" cy="461665"/>
          </a:xfrm>
          <a:prstGeom prst="rect">
            <a:avLst/>
          </a:prstGeom>
        </p:spPr>
        <p:txBody>
          <a:bodyPr wrap="square">
            <a:spAutoFit/>
          </a:bodyPr>
          <a:lstStyle/>
          <a:p>
            <a:pPr lvl="0"/>
            <a:r>
              <a:rPr lang="en-US" sz="1200" dirty="0">
                <a:solidFill>
                  <a:schemeClr val="tx1">
                    <a:lumMod val="75000"/>
                    <a:lumOff val="25000"/>
                  </a:schemeClr>
                </a:solidFill>
              </a:rPr>
              <a:t>Stone or tile floors reflect sound</a:t>
            </a:r>
          </a:p>
        </p:txBody>
      </p:sp>
      <p:sp>
        <p:nvSpPr>
          <p:cNvPr id="8" name="Rectangle 7">
            <a:extLst>
              <a:ext uri="{FF2B5EF4-FFF2-40B4-BE49-F238E27FC236}">
                <a16:creationId xmlns:a16="http://schemas.microsoft.com/office/drawing/2014/main" id="{681FACD4-078E-4E0A-81D2-C9EEB5CE2473}"/>
              </a:ext>
            </a:extLst>
          </p:cNvPr>
          <p:cNvSpPr/>
          <p:nvPr/>
        </p:nvSpPr>
        <p:spPr>
          <a:xfrm>
            <a:off x="1585042" y="4032686"/>
            <a:ext cx="1847454" cy="646331"/>
          </a:xfrm>
          <a:prstGeom prst="rect">
            <a:avLst/>
          </a:prstGeom>
        </p:spPr>
        <p:txBody>
          <a:bodyPr wrap="square">
            <a:spAutoFit/>
          </a:bodyPr>
          <a:lstStyle/>
          <a:p>
            <a:pPr lvl="0"/>
            <a:r>
              <a:rPr lang="en-US" sz="1200" dirty="0">
                <a:solidFill>
                  <a:schemeClr val="tx1">
                    <a:lumMod val="75000"/>
                    <a:lumOff val="25000"/>
                  </a:schemeClr>
                </a:solidFill>
              </a:rPr>
              <a:t>Ceilings are the only place where sound can be absorbed</a:t>
            </a:r>
          </a:p>
        </p:txBody>
      </p:sp>
      <p:cxnSp>
        <p:nvCxnSpPr>
          <p:cNvPr id="9" name="Straight Arrow Connector 8">
            <a:extLst>
              <a:ext uri="{FF2B5EF4-FFF2-40B4-BE49-F238E27FC236}">
                <a16:creationId xmlns:a16="http://schemas.microsoft.com/office/drawing/2014/main" id="{6389CB19-696E-486F-9DAF-3A90EE3DFF86}"/>
              </a:ext>
            </a:extLst>
          </p:cNvPr>
          <p:cNvCxnSpPr>
            <a:cxnSpLocks/>
          </p:cNvCxnSpPr>
          <p:nvPr/>
        </p:nvCxnSpPr>
        <p:spPr>
          <a:xfrm flipV="1">
            <a:off x="3262286" y="4032686"/>
            <a:ext cx="1350981" cy="182198"/>
          </a:xfrm>
          <a:prstGeom prst="straightConnector1">
            <a:avLst/>
          </a:prstGeom>
          <a:ln w="158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F516791-383C-407A-86FE-6E185C2CC90C}"/>
              </a:ext>
            </a:extLst>
          </p:cNvPr>
          <p:cNvCxnSpPr>
            <a:cxnSpLocks/>
          </p:cNvCxnSpPr>
          <p:nvPr/>
        </p:nvCxnSpPr>
        <p:spPr>
          <a:xfrm flipV="1">
            <a:off x="3262286" y="4836292"/>
            <a:ext cx="1034764" cy="244859"/>
          </a:xfrm>
          <a:prstGeom prst="straightConnector1">
            <a:avLst/>
          </a:prstGeom>
          <a:ln w="158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032488BE-F147-4E16-B4BD-7CACBB583D03}"/>
              </a:ext>
            </a:extLst>
          </p:cNvPr>
          <p:cNvCxnSpPr>
            <a:cxnSpLocks/>
          </p:cNvCxnSpPr>
          <p:nvPr/>
        </p:nvCxnSpPr>
        <p:spPr>
          <a:xfrm>
            <a:off x="3061021" y="5967184"/>
            <a:ext cx="1114425" cy="312081"/>
          </a:xfrm>
          <a:prstGeom prst="straightConnector1">
            <a:avLst/>
          </a:prstGeom>
          <a:ln w="158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AF21EEC-C5D5-4641-9710-6136E61E742D}"/>
              </a:ext>
            </a:extLst>
          </p:cNvPr>
          <p:cNvSpPr/>
          <p:nvPr/>
        </p:nvSpPr>
        <p:spPr>
          <a:xfrm>
            <a:off x="8609806" y="4492137"/>
            <a:ext cx="2698316" cy="923330"/>
          </a:xfrm>
          <a:prstGeom prst="rect">
            <a:avLst/>
          </a:prstGeom>
        </p:spPr>
        <p:txBody>
          <a:bodyPr wrap="square">
            <a:spAutoFit/>
          </a:bodyPr>
          <a:lstStyle/>
          <a:p>
            <a:r>
              <a:rPr lang="en-US" dirty="0">
                <a:solidFill>
                  <a:srgbClr val="0066FF"/>
                </a:solidFill>
                <a:latin typeface="+mn-lt"/>
              </a:rPr>
              <a:t>Combining lighting and acoustic performance can help this </a:t>
            </a:r>
          </a:p>
        </p:txBody>
      </p:sp>
      <p:cxnSp>
        <p:nvCxnSpPr>
          <p:cNvPr id="13" name="Straight Arrow Connector 12">
            <a:extLst>
              <a:ext uri="{FF2B5EF4-FFF2-40B4-BE49-F238E27FC236}">
                <a16:creationId xmlns:a16="http://schemas.microsoft.com/office/drawing/2014/main" id="{2E9B0637-4995-4384-842A-99F1BDAB846C}"/>
              </a:ext>
            </a:extLst>
          </p:cNvPr>
          <p:cNvCxnSpPr>
            <a:cxnSpLocks/>
          </p:cNvCxnSpPr>
          <p:nvPr/>
        </p:nvCxnSpPr>
        <p:spPr>
          <a:xfrm flipV="1">
            <a:off x="9752806" y="3650323"/>
            <a:ext cx="0" cy="802405"/>
          </a:xfrm>
          <a:prstGeom prst="straightConnector1">
            <a:avLst/>
          </a:prstGeom>
          <a:ln w="12700">
            <a:solidFill>
              <a:srgbClr val="0066FF"/>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93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580123"/>
            <a:ext cx="2031736" cy="246278"/>
          </a:xfrm>
          <a:prstGeom prst="rect">
            <a:avLst/>
          </a:prstGeom>
          <a:noFill/>
        </p:spPr>
        <p:txBody>
          <a:bodyPr wrap="square" lIns="121898" tIns="60948" rIns="121898" bIns="60948" rtlCol="0">
            <a:spAutoFit/>
          </a:bodyPr>
          <a:lstStyle/>
          <a:p>
            <a:r>
              <a:rPr lang="en-CA" sz="800" i="1" dirty="0">
                <a:solidFill>
                  <a:schemeClr val="bg1"/>
                </a:solidFill>
              </a:rPr>
              <a:t>Courtesy Philips Lighting</a:t>
            </a:r>
          </a:p>
        </p:txBody>
      </p:sp>
      <p:pic>
        <p:nvPicPr>
          <p:cNvPr id="9" name="Picture 8" descr="A bathroom with a large window&#10;&#10;Description automatically generated">
            <a:extLst>
              <a:ext uri="{FF2B5EF4-FFF2-40B4-BE49-F238E27FC236}">
                <a16:creationId xmlns:a16="http://schemas.microsoft.com/office/drawing/2014/main" id="{56AFF851-2702-4DE5-93EB-89A2037E34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867" b="27331"/>
          <a:stretch/>
        </p:blipFill>
        <p:spPr>
          <a:xfrm>
            <a:off x="0" y="0"/>
            <a:ext cx="12195748" cy="6859588"/>
          </a:xfrm>
          <a:prstGeom prst="rect">
            <a:avLst/>
          </a:prstGeom>
        </p:spPr>
      </p:pic>
    </p:spTree>
    <p:extLst>
      <p:ext uri="{BB962C8B-B14F-4D97-AF65-F5344CB8AC3E}">
        <p14:creationId xmlns:p14="http://schemas.microsoft.com/office/powerpoint/2010/main" val="29127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C0EFDA3-F618-443C-B3A8-0266BF420600}"/>
              </a:ext>
            </a:extLst>
          </p:cNvPr>
          <p:cNvSpPr txBox="1"/>
          <p:nvPr/>
        </p:nvSpPr>
        <p:spPr>
          <a:xfrm>
            <a:off x="347240" y="840587"/>
            <a:ext cx="9157765" cy="400110"/>
          </a:xfrm>
          <a:prstGeom prst="rect">
            <a:avLst/>
          </a:prstGeom>
          <a:noFill/>
        </p:spPr>
        <p:txBody>
          <a:bodyPr wrap="square" rtlCol="0">
            <a:spAutoFit/>
          </a:bodyPr>
          <a:lstStyle/>
          <a:p>
            <a:r>
              <a:rPr lang="en-US" sz="2000" dirty="0">
                <a:solidFill>
                  <a:schemeClr val="tx1">
                    <a:lumMod val="75000"/>
                    <a:lumOff val="25000"/>
                  </a:schemeClr>
                </a:solidFill>
                <a:latin typeface="+mn-lt"/>
              </a:rPr>
              <a:t>Combining lighting and acoustics can be unattractive…</a:t>
            </a:r>
          </a:p>
        </p:txBody>
      </p:sp>
      <p:pic>
        <p:nvPicPr>
          <p:cNvPr id="6" name="Picture 5" descr="Related image">
            <a:extLst>
              <a:ext uri="{FF2B5EF4-FFF2-40B4-BE49-F238E27FC236}">
                <a16:creationId xmlns:a16="http://schemas.microsoft.com/office/drawing/2014/main" id="{F74ECA99-49EB-4DBE-B3DB-7DD41D4879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6015" y="1313668"/>
            <a:ext cx="2597070" cy="25970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sound absorption clouds">
            <a:extLst>
              <a:ext uri="{FF2B5EF4-FFF2-40B4-BE49-F238E27FC236}">
                <a16:creationId xmlns:a16="http://schemas.microsoft.com/office/drawing/2014/main" id="{094EA427-F3E7-416D-A8B4-699C72892D4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7240" y="1313667"/>
            <a:ext cx="3462760" cy="25970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elated image">
            <a:extLst>
              <a:ext uri="{FF2B5EF4-FFF2-40B4-BE49-F238E27FC236}">
                <a16:creationId xmlns:a16="http://schemas.microsoft.com/office/drawing/2014/main" id="{E1E333F2-E534-4BF2-8062-22E0A8DA682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7239" y="4679585"/>
            <a:ext cx="3441977" cy="15729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Related image">
            <a:extLst>
              <a:ext uri="{FF2B5EF4-FFF2-40B4-BE49-F238E27FC236}">
                <a16:creationId xmlns:a16="http://schemas.microsoft.com/office/drawing/2014/main" id="{FACEC29F-02A7-43DA-8D24-829957527FE1}"/>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150645" y="1330841"/>
            <a:ext cx="4018840" cy="257434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EBFEB9CA-E4A6-4423-B7AA-EED0BCDF812F}"/>
              </a:ext>
            </a:extLst>
          </p:cNvPr>
          <p:cNvSpPr/>
          <p:nvPr/>
        </p:nvSpPr>
        <p:spPr>
          <a:xfrm>
            <a:off x="347238" y="3905188"/>
            <a:ext cx="3441977" cy="646331"/>
          </a:xfrm>
          <a:prstGeom prst="rect">
            <a:avLst/>
          </a:prstGeom>
        </p:spPr>
        <p:txBody>
          <a:bodyPr wrap="square">
            <a:spAutoFit/>
          </a:bodyPr>
          <a:lstStyle/>
          <a:p>
            <a:r>
              <a:rPr lang="en-US" sz="1200" dirty="0">
                <a:solidFill>
                  <a:schemeClr val="tx1">
                    <a:lumMod val="75000"/>
                    <a:lumOff val="25000"/>
                  </a:schemeClr>
                </a:solidFill>
                <a:latin typeface="+mn-lt"/>
              </a:rPr>
              <a:t>Dozens of bright point sources are used to</a:t>
            </a:r>
          </a:p>
          <a:p>
            <a:r>
              <a:rPr lang="en-US" sz="1200" dirty="0">
                <a:solidFill>
                  <a:schemeClr val="tx1">
                    <a:lumMod val="75000"/>
                    <a:lumOff val="25000"/>
                  </a:schemeClr>
                </a:solidFill>
                <a:latin typeface="+mn-lt"/>
              </a:rPr>
              <a:t>provide general illumination to make room</a:t>
            </a:r>
          </a:p>
          <a:p>
            <a:r>
              <a:rPr lang="en-US" sz="1200" dirty="0">
                <a:solidFill>
                  <a:schemeClr val="tx1">
                    <a:lumMod val="75000"/>
                    <a:lumOff val="25000"/>
                  </a:schemeClr>
                </a:solidFill>
                <a:latin typeface="+mn-lt"/>
              </a:rPr>
              <a:t>for acoustic panels</a:t>
            </a:r>
          </a:p>
        </p:txBody>
      </p:sp>
      <p:sp>
        <p:nvSpPr>
          <p:cNvPr id="11" name="Rectangle 10">
            <a:extLst>
              <a:ext uri="{FF2B5EF4-FFF2-40B4-BE49-F238E27FC236}">
                <a16:creationId xmlns:a16="http://schemas.microsoft.com/office/drawing/2014/main" id="{2259FFC3-23E5-4849-BF7F-37DDAC0D92CC}"/>
              </a:ext>
            </a:extLst>
          </p:cNvPr>
          <p:cNvSpPr/>
          <p:nvPr/>
        </p:nvSpPr>
        <p:spPr>
          <a:xfrm>
            <a:off x="4149457" y="3905187"/>
            <a:ext cx="2617853" cy="646331"/>
          </a:xfrm>
          <a:prstGeom prst="rect">
            <a:avLst/>
          </a:prstGeom>
        </p:spPr>
        <p:txBody>
          <a:bodyPr wrap="square">
            <a:spAutoFit/>
          </a:bodyPr>
          <a:lstStyle/>
          <a:p>
            <a:r>
              <a:rPr lang="en-US" sz="1200" dirty="0">
                <a:solidFill>
                  <a:schemeClr val="tx1">
                    <a:lumMod val="75000"/>
                    <a:lumOff val="25000"/>
                  </a:schemeClr>
                </a:solidFill>
                <a:latin typeface="+mn-lt"/>
              </a:rPr>
              <a:t>Lighting and acoustic clouds battle for space, making for a lot of clutter in the ceiling</a:t>
            </a:r>
          </a:p>
        </p:txBody>
      </p:sp>
      <p:sp>
        <p:nvSpPr>
          <p:cNvPr id="12" name="Rectangle 11">
            <a:extLst>
              <a:ext uri="{FF2B5EF4-FFF2-40B4-BE49-F238E27FC236}">
                <a16:creationId xmlns:a16="http://schemas.microsoft.com/office/drawing/2014/main" id="{C88D2E12-196D-4C22-843D-7369E270D65D}"/>
              </a:ext>
            </a:extLst>
          </p:cNvPr>
          <p:cNvSpPr/>
          <p:nvPr/>
        </p:nvSpPr>
        <p:spPr>
          <a:xfrm>
            <a:off x="7155263" y="3951381"/>
            <a:ext cx="4086336" cy="276999"/>
          </a:xfrm>
          <a:prstGeom prst="rect">
            <a:avLst/>
          </a:prstGeom>
        </p:spPr>
        <p:txBody>
          <a:bodyPr wrap="square">
            <a:spAutoFit/>
          </a:bodyPr>
          <a:lstStyle/>
          <a:p>
            <a:r>
              <a:rPr lang="en-US" sz="1200" dirty="0">
                <a:solidFill>
                  <a:schemeClr val="tx1">
                    <a:lumMod val="75000"/>
                    <a:lumOff val="25000"/>
                  </a:schemeClr>
                </a:solidFill>
                <a:latin typeface="+mn-lt"/>
              </a:rPr>
              <a:t>Funky interior design but the lighting…well….</a:t>
            </a:r>
          </a:p>
        </p:txBody>
      </p:sp>
      <p:sp>
        <p:nvSpPr>
          <p:cNvPr id="13" name="Rectangle 12">
            <a:extLst>
              <a:ext uri="{FF2B5EF4-FFF2-40B4-BE49-F238E27FC236}">
                <a16:creationId xmlns:a16="http://schemas.microsoft.com/office/drawing/2014/main" id="{37C73EE6-4500-44B6-901C-964D7086C755}"/>
              </a:ext>
            </a:extLst>
          </p:cNvPr>
          <p:cNvSpPr/>
          <p:nvPr/>
        </p:nvSpPr>
        <p:spPr>
          <a:xfrm>
            <a:off x="260805" y="6268588"/>
            <a:ext cx="3549195" cy="461665"/>
          </a:xfrm>
          <a:prstGeom prst="rect">
            <a:avLst/>
          </a:prstGeom>
        </p:spPr>
        <p:txBody>
          <a:bodyPr wrap="square">
            <a:spAutoFit/>
          </a:bodyPr>
          <a:lstStyle/>
          <a:p>
            <a:r>
              <a:rPr lang="en-US" sz="1200" dirty="0">
                <a:latin typeface="+mn-lt"/>
              </a:rPr>
              <a:t>Downlights are used for general illumination – where’s the “ambient luminescence”?</a:t>
            </a:r>
          </a:p>
        </p:txBody>
      </p:sp>
      <p:sp>
        <p:nvSpPr>
          <p:cNvPr id="14" name="Rectangle 13">
            <a:extLst>
              <a:ext uri="{FF2B5EF4-FFF2-40B4-BE49-F238E27FC236}">
                <a16:creationId xmlns:a16="http://schemas.microsoft.com/office/drawing/2014/main" id="{18615CCE-63AF-46D8-A2E8-B88F9D43B446}"/>
              </a:ext>
            </a:extLst>
          </p:cNvPr>
          <p:cNvSpPr/>
          <p:nvPr/>
        </p:nvSpPr>
        <p:spPr>
          <a:xfrm>
            <a:off x="4267200" y="4845278"/>
            <a:ext cx="7162800" cy="830997"/>
          </a:xfrm>
          <a:prstGeom prst="rect">
            <a:avLst/>
          </a:prstGeom>
        </p:spPr>
        <p:txBody>
          <a:bodyPr wrap="square">
            <a:spAutoFit/>
          </a:bodyPr>
          <a:lstStyle/>
          <a:p>
            <a:r>
              <a:rPr lang="en-US" sz="2400" dirty="0">
                <a:solidFill>
                  <a:schemeClr val="tx1">
                    <a:lumMod val="75000"/>
                    <a:lumOff val="25000"/>
                  </a:schemeClr>
                </a:solidFill>
                <a:latin typeface="+mn-lt"/>
              </a:rPr>
              <a:t>Combining lighting and sound absorption usually results in compromising the quality of the lighting</a:t>
            </a:r>
          </a:p>
        </p:txBody>
      </p:sp>
    </p:spTree>
    <p:extLst>
      <p:ext uri="{BB962C8B-B14F-4D97-AF65-F5344CB8AC3E}">
        <p14:creationId xmlns:p14="http://schemas.microsoft.com/office/powerpoint/2010/main" val="248290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6D2A72-967D-4D7D-B19A-1B22D7EA6A6D}"/>
              </a:ext>
            </a:extLst>
          </p:cNvPr>
          <p:cNvSpPr/>
          <p:nvPr/>
        </p:nvSpPr>
        <p:spPr>
          <a:xfrm>
            <a:off x="262462" y="1905794"/>
            <a:ext cx="11623944" cy="3498143"/>
          </a:xfrm>
          <a:prstGeom prst="rect">
            <a:avLst/>
          </a:prstGeom>
          <a:solidFill>
            <a:srgbClr val="0066FF">
              <a:alpha val="30000"/>
            </a:srgb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C0EFDA3-F618-443C-B3A8-0266BF420600}"/>
              </a:ext>
            </a:extLst>
          </p:cNvPr>
          <p:cNvSpPr txBox="1"/>
          <p:nvPr/>
        </p:nvSpPr>
        <p:spPr>
          <a:xfrm>
            <a:off x="347240" y="840587"/>
            <a:ext cx="9157765" cy="461665"/>
          </a:xfrm>
          <a:prstGeom prst="rect">
            <a:avLst/>
          </a:prstGeom>
          <a:noFill/>
        </p:spPr>
        <p:txBody>
          <a:bodyPr wrap="square" rtlCol="0">
            <a:spAutoFit/>
          </a:bodyPr>
          <a:lstStyle/>
          <a:p>
            <a:r>
              <a:rPr lang="en-US" sz="2400" dirty="0">
                <a:solidFill>
                  <a:schemeClr val="tx1">
                    <a:lumMod val="75000"/>
                    <a:lumOff val="25000"/>
                  </a:schemeClr>
                </a:solidFill>
                <a:latin typeface="+mn-lt"/>
              </a:rPr>
              <a:t>Luminous Ceilings offer a way to do both</a:t>
            </a:r>
          </a:p>
        </p:txBody>
      </p:sp>
      <p:pic>
        <p:nvPicPr>
          <p:cNvPr id="17" name="Picture 16">
            <a:extLst>
              <a:ext uri="{FF2B5EF4-FFF2-40B4-BE49-F238E27FC236}">
                <a16:creationId xmlns:a16="http://schemas.microsoft.com/office/drawing/2014/main" id="{F6839036-1D63-465E-A931-A12A5F274955}"/>
              </a:ext>
            </a:extLst>
          </p:cNvPr>
          <p:cNvPicPr>
            <a:picLocks noChangeAspect="1"/>
          </p:cNvPicPr>
          <p:nvPr/>
        </p:nvPicPr>
        <p:blipFill>
          <a:blip r:embed="rId3"/>
          <a:stretch>
            <a:fillRect/>
          </a:stretch>
        </p:blipFill>
        <p:spPr>
          <a:xfrm>
            <a:off x="642638" y="3106272"/>
            <a:ext cx="2363294" cy="686118"/>
          </a:xfrm>
          <a:prstGeom prst="rect">
            <a:avLst/>
          </a:prstGeom>
        </p:spPr>
      </p:pic>
      <p:pic>
        <p:nvPicPr>
          <p:cNvPr id="19" name="Picture 18">
            <a:extLst>
              <a:ext uri="{FF2B5EF4-FFF2-40B4-BE49-F238E27FC236}">
                <a16:creationId xmlns:a16="http://schemas.microsoft.com/office/drawing/2014/main" id="{04269EB2-2BBF-4E92-A9AE-86AF4F958314}"/>
              </a:ext>
            </a:extLst>
          </p:cNvPr>
          <p:cNvPicPr>
            <a:picLocks noChangeAspect="1"/>
          </p:cNvPicPr>
          <p:nvPr/>
        </p:nvPicPr>
        <p:blipFill>
          <a:blip r:embed="rId4"/>
          <a:stretch>
            <a:fillRect/>
          </a:stretch>
        </p:blipFill>
        <p:spPr>
          <a:xfrm rot="560252">
            <a:off x="450076" y="2446823"/>
            <a:ext cx="5170450" cy="550220"/>
          </a:xfrm>
          <a:prstGeom prst="rect">
            <a:avLst/>
          </a:prstGeom>
        </p:spPr>
      </p:pic>
      <p:pic>
        <p:nvPicPr>
          <p:cNvPr id="20" name="Picture 19">
            <a:extLst>
              <a:ext uri="{FF2B5EF4-FFF2-40B4-BE49-F238E27FC236}">
                <a16:creationId xmlns:a16="http://schemas.microsoft.com/office/drawing/2014/main" id="{47673CFB-A24F-418F-8F8C-82F23EBB7947}"/>
              </a:ext>
            </a:extLst>
          </p:cNvPr>
          <p:cNvPicPr>
            <a:picLocks noChangeAspect="1"/>
          </p:cNvPicPr>
          <p:nvPr/>
        </p:nvPicPr>
        <p:blipFill rotWithShape="1">
          <a:blip r:embed="rId5"/>
          <a:srcRect t="55654"/>
          <a:stretch/>
        </p:blipFill>
        <p:spPr>
          <a:xfrm>
            <a:off x="1102973" y="4696143"/>
            <a:ext cx="3803305" cy="331451"/>
          </a:xfrm>
          <a:prstGeom prst="rect">
            <a:avLst/>
          </a:prstGeom>
        </p:spPr>
      </p:pic>
      <p:pic>
        <p:nvPicPr>
          <p:cNvPr id="21" name="Picture 4" descr="Explication de l'absorption du son">
            <a:extLst>
              <a:ext uri="{FF2B5EF4-FFF2-40B4-BE49-F238E27FC236}">
                <a16:creationId xmlns:a16="http://schemas.microsoft.com/office/drawing/2014/main" id="{318451C0-85C7-43B8-A571-EB002242C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01922" y="2353893"/>
            <a:ext cx="1836309" cy="138183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D7E10CCF-243C-4499-9278-653D2DFEA949}"/>
              </a:ext>
            </a:extLst>
          </p:cNvPr>
          <p:cNvPicPr>
            <a:picLocks noChangeAspect="1"/>
          </p:cNvPicPr>
          <p:nvPr/>
        </p:nvPicPr>
        <p:blipFill>
          <a:blip r:embed="rId7"/>
          <a:stretch>
            <a:fillRect/>
          </a:stretch>
        </p:blipFill>
        <p:spPr>
          <a:xfrm>
            <a:off x="5015844" y="4554239"/>
            <a:ext cx="5534025" cy="717234"/>
          </a:xfrm>
          <a:prstGeom prst="rect">
            <a:avLst/>
          </a:prstGeom>
        </p:spPr>
      </p:pic>
      <p:pic>
        <p:nvPicPr>
          <p:cNvPr id="23" name="Picture 22">
            <a:extLst>
              <a:ext uri="{FF2B5EF4-FFF2-40B4-BE49-F238E27FC236}">
                <a16:creationId xmlns:a16="http://schemas.microsoft.com/office/drawing/2014/main" id="{33A32163-94C3-444A-925D-124961BBA1C1}"/>
              </a:ext>
            </a:extLst>
          </p:cNvPr>
          <p:cNvPicPr>
            <a:picLocks noChangeAspect="1"/>
          </p:cNvPicPr>
          <p:nvPr/>
        </p:nvPicPr>
        <p:blipFill>
          <a:blip r:embed="rId8"/>
          <a:stretch>
            <a:fillRect/>
          </a:stretch>
        </p:blipFill>
        <p:spPr>
          <a:xfrm rot="21191671">
            <a:off x="481517" y="3892682"/>
            <a:ext cx="5105400" cy="462188"/>
          </a:xfrm>
          <a:prstGeom prst="rect">
            <a:avLst/>
          </a:prstGeom>
        </p:spPr>
      </p:pic>
      <p:pic>
        <p:nvPicPr>
          <p:cNvPr id="24" name="Picture 6" descr="http://sarosest.com/wp-content/uploads/2015/10/acousik-eng.jpg">
            <a:extLst>
              <a:ext uri="{FF2B5EF4-FFF2-40B4-BE49-F238E27FC236}">
                <a16:creationId xmlns:a16="http://schemas.microsoft.com/office/drawing/2014/main" id="{D8612A0D-DD5A-4A97-A0B6-B72741AA48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9245" y="2403008"/>
            <a:ext cx="3998947" cy="197281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45DB59B2-2796-4863-B0B8-8391ADDCE8D6}"/>
              </a:ext>
            </a:extLst>
          </p:cNvPr>
          <p:cNvSpPr/>
          <p:nvPr/>
        </p:nvSpPr>
        <p:spPr>
          <a:xfrm>
            <a:off x="347240" y="1455646"/>
            <a:ext cx="9681886" cy="369332"/>
          </a:xfrm>
          <a:prstGeom prst="rect">
            <a:avLst/>
          </a:prstGeom>
        </p:spPr>
        <p:txBody>
          <a:bodyPr wrap="square">
            <a:spAutoFit/>
          </a:bodyPr>
          <a:lstStyle/>
          <a:p>
            <a:r>
              <a:rPr lang="en-US" dirty="0">
                <a:solidFill>
                  <a:srgbClr val="0066FF"/>
                </a:solidFill>
                <a:latin typeface="+mn-lt"/>
              </a:rPr>
              <a:t>Stretch ceilings already offer noise reduction capability…</a:t>
            </a:r>
          </a:p>
        </p:txBody>
      </p:sp>
      <p:pic>
        <p:nvPicPr>
          <p:cNvPr id="26" name="Picture 25">
            <a:extLst>
              <a:ext uri="{FF2B5EF4-FFF2-40B4-BE49-F238E27FC236}">
                <a16:creationId xmlns:a16="http://schemas.microsoft.com/office/drawing/2014/main" id="{00FEDFC8-E8A1-4B71-8F73-AEE0AD8D76DF}"/>
              </a:ext>
            </a:extLst>
          </p:cNvPr>
          <p:cNvPicPr>
            <a:picLocks noChangeAspect="1"/>
          </p:cNvPicPr>
          <p:nvPr/>
        </p:nvPicPr>
        <p:blipFill>
          <a:blip r:embed="rId10"/>
          <a:stretch>
            <a:fillRect/>
          </a:stretch>
        </p:blipFill>
        <p:spPr>
          <a:xfrm>
            <a:off x="5555646" y="2117689"/>
            <a:ext cx="2328862" cy="195262"/>
          </a:xfrm>
          <a:prstGeom prst="rect">
            <a:avLst/>
          </a:prstGeom>
        </p:spPr>
      </p:pic>
      <p:pic>
        <p:nvPicPr>
          <p:cNvPr id="27" name="Picture 26">
            <a:extLst>
              <a:ext uri="{FF2B5EF4-FFF2-40B4-BE49-F238E27FC236}">
                <a16:creationId xmlns:a16="http://schemas.microsoft.com/office/drawing/2014/main" id="{F8ABD90E-8BD0-4B20-9356-4ECCBD229F98}"/>
              </a:ext>
            </a:extLst>
          </p:cNvPr>
          <p:cNvPicPr>
            <a:picLocks noChangeAspect="1"/>
          </p:cNvPicPr>
          <p:nvPr/>
        </p:nvPicPr>
        <p:blipFill>
          <a:blip r:embed="rId11"/>
          <a:stretch>
            <a:fillRect/>
          </a:stretch>
        </p:blipFill>
        <p:spPr>
          <a:xfrm rot="21364931">
            <a:off x="9091914" y="2205682"/>
            <a:ext cx="2593955" cy="533056"/>
          </a:xfrm>
          <a:prstGeom prst="rect">
            <a:avLst/>
          </a:prstGeom>
        </p:spPr>
      </p:pic>
      <p:sp>
        <p:nvSpPr>
          <p:cNvPr id="28" name="Rectangle 27">
            <a:extLst>
              <a:ext uri="{FF2B5EF4-FFF2-40B4-BE49-F238E27FC236}">
                <a16:creationId xmlns:a16="http://schemas.microsoft.com/office/drawing/2014/main" id="{5A275C05-4920-4952-8F0B-AEE5D52303C1}"/>
              </a:ext>
            </a:extLst>
          </p:cNvPr>
          <p:cNvSpPr/>
          <p:nvPr/>
        </p:nvSpPr>
        <p:spPr>
          <a:xfrm>
            <a:off x="982446" y="5649669"/>
            <a:ext cx="10946259" cy="369332"/>
          </a:xfrm>
          <a:prstGeom prst="rect">
            <a:avLst/>
          </a:prstGeom>
        </p:spPr>
        <p:txBody>
          <a:bodyPr wrap="square">
            <a:spAutoFit/>
          </a:bodyPr>
          <a:lstStyle/>
          <a:p>
            <a:pPr algn="r"/>
            <a:r>
              <a:rPr lang="en-US" dirty="0">
                <a:solidFill>
                  <a:srgbClr val="0066FF"/>
                </a:solidFill>
                <a:latin typeface="+mn-lt"/>
              </a:rPr>
              <a:t>…so the key to success is ensuring the quality of illumination meets the needs of the people</a:t>
            </a:r>
          </a:p>
        </p:txBody>
      </p:sp>
    </p:spTree>
    <p:extLst>
      <p:ext uri="{BB962C8B-B14F-4D97-AF65-F5344CB8AC3E}">
        <p14:creationId xmlns:p14="http://schemas.microsoft.com/office/powerpoint/2010/main" val="409511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Luminous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4" name="Group 3">
            <a:extLst>
              <a:ext uri="{FF2B5EF4-FFF2-40B4-BE49-F238E27FC236}">
                <a16:creationId xmlns:a16="http://schemas.microsoft.com/office/drawing/2014/main" id="{D4E7E265-7883-4762-B6B6-FE1DBE736F5C}"/>
              </a:ext>
            </a:extLst>
          </p:cNvPr>
          <p:cNvGrpSpPr/>
          <p:nvPr/>
        </p:nvGrpSpPr>
        <p:grpSpPr>
          <a:xfrm>
            <a:off x="4125738" y="998470"/>
            <a:ext cx="7814699" cy="3450939"/>
            <a:chOff x="4114006" y="953294"/>
            <a:chExt cx="7814699" cy="3450939"/>
          </a:xfrm>
        </p:grpSpPr>
        <p:pic>
          <p:nvPicPr>
            <p:cNvPr id="2" name="Picture 1">
              <a:extLst>
                <a:ext uri="{FF2B5EF4-FFF2-40B4-BE49-F238E27FC236}">
                  <a16:creationId xmlns:a16="http://schemas.microsoft.com/office/drawing/2014/main" id="{DDD85699-A98A-4DF3-985B-DD86291D06A8}"/>
                </a:ext>
              </a:extLst>
            </p:cNvPr>
            <p:cNvPicPr>
              <a:picLocks noChangeAspect="1"/>
            </p:cNvPicPr>
            <p:nvPr/>
          </p:nvPicPr>
          <p:blipFill>
            <a:blip r:embed="rId3"/>
            <a:stretch>
              <a:fillRect/>
            </a:stretch>
          </p:blipFill>
          <p:spPr>
            <a:xfrm>
              <a:off x="5790406" y="953294"/>
              <a:ext cx="6138299" cy="1866617"/>
            </a:xfrm>
            <a:prstGeom prst="rect">
              <a:avLst/>
            </a:prstGeom>
          </p:spPr>
        </p:pic>
        <p:pic>
          <p:nvPicPr>
            <p:cNvPr id="3" name="Picture 2">
              <a:extLst>
                <a:ext uri="{FF2B5EF4-FFF2-40B4-BE49-F238E27FC236}">
                  <a16:creationId xmlns:a16="http://schemas.microsoft.com/office/drawing/2014/main" id="{BC7729FA-31A6-47A0-8C91-A6E44EF7C43E}"/>
                </a:ext>
              </a:extLst>
            </p:cNvPr>
            <p:cNvPicPr>
              <a:picLocks noChangeAspect="1"/>
            </p:cNvPicPr>
            <p:nvPr/>
          </p:nvPicPr>
          <p:blipFill>
            <a:blip r:embed="rId4"/>
            <a:stretch>
              <a:fillRect/>
            </a:stretch>
          </p:blipFill>
          <p:spPr>
            <a:xfrm>
              <a:off x="4114006" y="2819911"/>
              <a:ext cx="7791984" cy="1584322"/>
            </a:xfrm>
            <a:prstGeom prst="rect">
              <a:avLst/>
            </a:prstGeom>
          </p:spPr>
        </p:pic>
      </p:grpSp>
      <p:sp>
        <p:nvSpPr>
          <p:cNvPr id="5" name="Rectangle: Rounded Corners 4">
            <a:extLst>
              <a:ext uri="{FF2B5EF4-FFF2-40B4-BE49-F238E27FC236}">
                <a16:creationId xmlns:a16="http://schemas.microsoft.com/office/drawing/2014/main" id="{1AFCB777-A061-4F2D-AA29-4F01FD81883B}"/>
              </a:ext>
            </a:extLst>
          </p:cNvPr>
          <p:cNvSpPr/>
          <p:nvPr/>
        </p:nvSpPr>
        <p:spPr>
          <a:xfrm>
            <a:off x="5798756" y="4115594"/>
            <a:ext cx="6240049" cy="333815"/>
          </a:xfrm>
          <a:prstGeom prst="round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Image result for troffer luminaire">
            <a:extLst>
              <a:ext uri="{FF2B5EF4-FFF2-40B4-BE49-F238E27FC236}">
                <a16:creationId xmlns:a16="http://schemas.microsoft.com/office/drawing/2014/main" id="{8C529FB7-31C7-4A92-8CE7-B492FECFF4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871" y="1003439"/>
            <a:ext cx="3456692" cy="17629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7AA2E5D1-BEF5-4F64-87F3-97E80767DE8F}"/>
              </a:ext>
            </a:extLst>
          </p:cNvPr>
          <p:cNvSpPr/>
          <p:nvPr/>
        </p:nvSpPr>
        <p:spPr>
          <a:xfrm>
            <a:off x="549429" y="2865087"/>
            <a:ext cx="3187418" cy="830997"/>
          </a:xfrm>
          <a:prstGeom prst="rect">
            <a:avLst/>
          </a:prstGeom>
        </p:spPr>
        <p:txBody>
          <a:bodyPr wrap="square">
            <a:spAutoFit/>
          </a:bodyPr>
          <a:lstStyle/>
          <a:p>
            <a:r>
              <a:rPr lang="en-US" sz="1600" dirty="0">
                <a:solidFill>
                  <a:schemeClr val="tx1">
                    <a:lumMod val="75000"/>
                    <a:lumOff val="25000"/>
                  </a:schemeClr>
                </a:solidFill>
                <a:latin typeface="+mn-lt"/>
              </a:rPr>
              <a:t>Traditional luminaires have an NRC value = 0 = no sound absorption capability</a:t>
            </a:r>
          </a:p>
        </p:txBody>
      </p:sp>
      <p:sp>
        <p:nvSpPr>
          <p:cNvPr id="11" name="Rectangle 10">
            <a:extLst>
              <a:ext uri="{FF2B5EF4-FFF2-40B4-BE49-F238E27FC236}">
                <a16:creationId xmlns:a16="http://schemas.microsoft.com/office/drawing/2014/main" id="{FFB6BA15-C690-43BD-8B27-E0F5BFF358B7}"/>
              </a:ext>
            </a:extLst>
          </p:cNvPr>
          <p:cNvSpPr/>
          <p:nvPr/>
        </p:nvSpPr>
        <p:spPr>
          <a:xfrm>
            <a:off x="4125738" y="1032978"/>
            <a:ext cx="1673019" cy="1323439"/>
          </a:xfrm>
          <a:prstGeom prst="rect">
            <a:avLst/>
          </a:prstGeom>
        </p:spPr>
        <p:txBody>
          <a:bodyPr wrap="square">
            <a:spAutoFit/>
          </a:bodyPr>
          <a:lstStyle/>
          <a:p>
            <a:r>
              <a:rPr lang="en-US" sz="1600" dirty="0">
                <a:solidFill>
                  <a:schemeClr val="tx1">
                    <a:lumMod val="75000"/>
                    <a:lumOff val="25000"/>
                  </a:schemeClr>
                </a:solidFill>
                <a:latin typeface="+mn-lt"/>
              </a:rPr>
              <a:t>New acoustic luminaires are finding their way into the market but…</a:t>
            </a:r>
          </a:p>
        </p:txBody>
      </p:sp>
      <p:sp>
        <p:nvSpPr>
          <p:cNvPr id="12" name="Rectangle 11">
            <a:extLst>
              <a:ext uri="{FF2B5EF4-FFF2-40B4-BE49-F238E27FC236}">
                <a16:creationId xmlns:a16="http://schemas.microsoft.com/office/drawing/2014/main" id="{46ED9068-F5CF-4F42-99AC-01E54B5901A6}"/>
              </a:ext>
            </a:extLst>
          </p:cNvPr>
          <p:cNvSpPr/>
          <p:nvPr/>
        </p:nvSpPr>
        <p:spPr>
          <a:xfrm>
            <a:off x="6773646" y="5250299"/>
            <a:ext cx="5155059" cy="923330"/>
          </a:xfrm>
          <a:prstGeom prst="rect">
            <a:avLst/>
          </a:prstGeom>
        </p:spPr>
        <p:txBody>
          <a:bodyPr wrap="square">
            <a:spAutoFit/>
          </a:bodyPr>
          <a:lstStyle/>
          <a:p>
            <a:pPr algn="r"/>
            <a:r>
              <a:rPr lang="en-US" dirty="0">
                <a:solidFill>
                  <a:srgbClr val="0066FF"/>
                </a:solidFill>
                <a:latin typeface="+mn-lt"/>
              </a:rPr>
              <a:t>…just as the large scale of Luminous Ceilings provides better general illumination, it also provides better sound absorption capability</a:t>
            </a:r>
          </a:p>
        </p:txBody>
      </p:sp>
      <p:sp>
        <p:nvSpPr>
          <p:cNvPr id="7" name="Oval 6">
            <a:extLst>
              <a:ext uri="{FF2B5EF4-FFF2-40B4-BE49-F238E27FC236}">
                <a16:creationId xmlns:a16="http://schemas.microsoft.com/office/drawing/2014/main" id="{CF88A9F2-3965-4757-A164-95CC8D47FE7A}"/>
              </a:ext>
            </a:extLst>
          </p:cNvPr>
          <p:cNvSpPr/>
          <p:nvPr/>
        </p:nvSpPr>
        <p:spPr>
          <a:xfrm>
            <a:off x="4037806" y="4093205"/>
            <a:ext cx="685800" cy="387572"/>
          </a:xfrm>
          <a:prstGeom prst="ellipse">
            <a:avLst/>
          </a:prstGeom>
          <a:noFill/>
          <a:ln w="190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55A2A4-3C5C-4CA6-A6B6-80FC25EE5C2B}"/>
              </a:ext>
            </a:extLst>
          </p:cNvPr>
          <p:cNvSpPr/>
          <p:nvPr/>
        </p:nvSpPr>
        <p:spPr>
          <a:xfrm>
            <a:off x="438463" y="4801851"/>
            <a:ext cx="5386248" cy="830997"/>
          </a:xfrm>
          <a:prstGeom prst="rect">
            <a:avLst/>
          </a:prstGeom>
        </p:spPr>
        <p:txBody>
          <a:bodyPr wrap="square">
            <a:spAutoFit/>
          </a:bodyPr>
          <a:lstStyle/>
          <a:p>
            <a:pPr marL="285750" indent="-285750">
              <a:buFont typeface="Arial" panose="020B0604020202020204" pitchFamily="34" charset="0"/>
              <a:buChar char="•"/>
            </a:pPr>
            <a:r>
              <a:rPr lang="en-US" sz="1600" dirty="0">
                <a:solidFill>
                  <a:schemeClr val="tx1">
                    <a:lumMod val="75000"/>
                    <a:lumOff val="25000"/>
                  </a:schemeClr>
                </a:solidFill>
                <a:latin typeface="+mn-lt"/>
              </a:rPr>
              <a:t>The fundamental unit of sound absorption is a “</a:t>
            </a:r>
            <a:r>
              <a:rPr lang="en-US" sz="1600" dirty="0" err="1">
                <a:solidFill>
                  <a:schemeClr val="tx1">
                    <a:lumMod val="75000"/>
                    <a:lumOff val="25000"/>
                  </a:schemeClr>
                </a:solidFill>
                <a:latin typeface="+mn-lt"/>
              </a:rPr>
              <a:t>sabin</a:t>
            </a:r>
            <a:r>
              <a:rPr lang="en-US" sz="1600" dirty="0">
                <a:solidFill>
                  <a:schemeClr val="tx1">
                    <a:lumMod val="75000"/>
                    <a:lumOff val="25000"/>
                  </a:schemeClr>
                </a:solidFill>
                <a:latin typeface="+mn-lt"/>
              </a:rPr>
              <a:t>”</a:t>
            </a:r>
          </a:p>
          <a:p>
            <a:pPr marL="285750" indent="-285750">
              <a:buFont typeface="Arial" panose="020B0604020202020204" pitchFamily="34" charset="0"/>
              <a:buChar char="•"/>
            </a:pPr>
            <a:r>
              <a:rPr lang="en-US" sz="1600" dirty="0">
                <a:solidFill>
                  <a:schemeClr val="tx1">
                    <a:lumMod val="75000"/>
                    <a:lumOff val="25000"/>
                  </a:schemeClr>
                </a:solidFill>
                <a:latin typeface="+mn-lt"/>
              </a:rPr>
              <a:t>A </a:t>
            </a:r>
            <a:r>
              <a:rPr lang="en-US" sz="1600" dirty="0" err="1">
                <a:solidFill>
                  <a:schemeClr val="tx1">
                    <a:lumMod val="75000"/>
                    <a:lumOff val="25000"/>
                  </a:schemeClr>
                </a:solidFill>
                <a:latin typeface="+mn-lt"/>
              </a:rPr>
              <a:t>sabin</a:t>
            </a:r>
            <a:r>
              <a:rPr lang="en-US" sz="1600" dirty="0">
                <a:solidFill>
                  <a:schemeClr val="tx1">
                    <a:lumMod val="75000"/>
                    <a:lumOff val="25000"/>
                  </a:schemeClr>
                </a:solidFill>
                <a:latin typeface="+mn-lt"/>
              </a:rPr>
              <a:t> is the product of absorption coefficient x area</a:t>
            </a:r>
          </a:p>
          <a:p>
            <a:pPr marL="285750" indent="-285750">
              <a:buFont typeface="Arial" panose="020B0604020202020204" pitchFamily="34" charset="0"/>
              <a:buChar char="•"/>
            </a:pPr>
            <a:r>
              <a:rPr lang="en-US" sz="1600" dirty="0">
                <a:solidFill>
                  <a:schemeClr val="tx1">
                    <a:lumMod val="75000"/>
                    <a:lumOff val="25000"/>
                  </a:schemeClr>
                </a:solidFill>
                <a:latin typeface="+mn-lt"/>
              </a:rPr>
              <a:t>Larger size counts as much as NRC value</a:t>
            </a:r>
          </a:p>
        </p:txBody>
      </p:sp>
      <p:cxnSp>
        <p:nvCxnSpPr>
          <p:cNvPr id="9" name="Straight Arrow Connector 8">
            <a:extLst>
              <a:ext uri="{FF2B5EF4-FFF2-40B4-BE49-F238E27FC236}">
                <a16:creationId xmlns:a16="http://schemas.microsoft.com/office/drawing/2014/main" id="{4A4EBE95-FE80-4A41-AEAA-DA0B902D31DD}"/>
              </a:ext>
            </a:extLst>
          </p:cNvPr>
          <p:cNvCxnSpPr>
            <a:cxnSpLocks/>
          </p:cNvCxnSpPr>
          <p:nvPr/>
        </p:nvCxnSpPr>
        <p:spPr>
          <a:xfrm flipH="1">
            <a:off x="3435764" y="4480139"/>
            <a:ext cx="602042" cy="277004"/>
          </a:xfrm>
          <a:prstGeom prst="straightConnector1">
            <a:avLst/>
          </a:prstGeom>
          <a:ln w="12700">
            <a:solidFill>
              <a:srgbClr val="0066FF"/>
            </a:solidFill>
            <a:tailEnd type="stealth"/>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E15BC7D-B72B-4B2A-BDF5-E65DF1EEBD85}"/>
              </a:ext>
            </a:extLst>
          </p:cNvPr>
          <p:cNvSpPr/>
          <p:nvPr/>
        </p:nvSpPr>
        <p:spPr>
          <a:xfrm>
            <a:off x="5798756" y="4493543"/>
            <a:ext cx="2049050" cy="430887"/>
          </a:xfrm>
          <a:prstGeom prst="rect">
            <a:avLst/>
          </a:prstGeom>
        </p:spPr>
        <p:txBody>
          <a:bodyPr wrap="square">
            <a:spAutoFit/>
          </a:bodyPr>
          <a:lstStyle/>
          <a:p>
            <a:pPr algn="ctr"/>
            <a:r>
              <a:rPr lang="en-US" sz="1100" b="1" dirty="0">
                <a:solidFill>
                  <a:srgbClr val="000000">
                    <a:lumMod val="75000"/>
                    <a:lumOff val="25000"/>
                  </a:srgbClr>
                </a:solidFill>
              </a:rPr>
              <a:t>Acoustic Pendant Luminaire</a:t>
            </a:r>
          </a:p>
        </p:txBody>
      </p:sp>
      <p:sp>
        <p:nvSpPr>
          <p:cNvPr id="21" name="Rectangle 20">
            <a:extLst>
              <a:ext uri="{FF2B5EF4-FFF2-40B4-BE49-F238E27FC236}">
                <a16:creationId xmlns:a16="http://schemas.microsoft.com/office/drawing/2014/main" id="{AB3D0290-3A07-41D7-B69F-C16B8B9594D0}"/>
              </a:ext>
            </a:extLst>
          </p:cNvPr>
          <p:cNvSpPr/>
          <p:nvPr/>
        </p:nvSpPr>
        <p:spPr>
          <a:xfrm>
            <a:off x="7696627" y="4493543"/>
            <a:ext cx="2049050" cy="430887"/>
          </a:xfrm>
          <a:prstGeom prst="rect">
            <a:avLst/>
          </a:prstGeom>
        </p:spPr>
        <p:txBody>
          <a:bodyPr wrap="square">
            <a:spAutoFit/>
          </a:bodyPr>
          <a:lstStyle/>
          <a:p>
            <a:pPr algn="ctr"/>
            <a:r>
              <a:rPr lang="en-US" sz="1100" b="1" dirty="0">
                <a:solidFill>
                  <a:srgbClr val="000000">
                    <a:lumMod val="75000"/>
                    <a:lumOff val="25000"/>
                  </a:srgbClr>
                </a:solidFill>
              </a:rPr>
              <a:t>Acoustic Pendant Luminaire</a:t>
            </a:r>
          </a:p>
        </p:txBody>
      </p:sp>
      <p:sp>
        <p:nvSpPr>
          <p:cNvPr id="22" name="Rectangle 21">
            <a:extLst>
              <a:ext uri="{FF2B5EF4-FFF2-40B4-BE49-F238E27FC236}">
                <a16:creationId xmlns:a16="http://schemas.microsoft.com/office/drawing/2014/main" id="{DC17C638-7832-48A9-A415-3A9DDF3791D2}"/>
              </a:ext>
            </a:extLst>
          </p:cNvPr>
          <p:cNvSpPr/>
          <p:nvPr/>
        </p:nvSpPr>
        <p:spPr>
          <a:xfrm>
            <a:off x="9868672" y="4480139"/>
            <a:ext cx="2049050" cy="430887"/>
          </a:xfrm>
          <a:prstGeom prst="rect">
            <a:avLst/>
          </a:prstGeom>
        </p:spPr>
        <p:txBody>
          <a:bodyPr wrap="square">
            <a:spAutoFit/>
          </a:bodyPr>
          <a:lstStyle/>
          <a:p>
            <a:pPr algn="ctr"/>
            <a:r>
              <a:rPr lang="en-US" sz="1100" b="1" dirty="0">
                <a:solidFill>
                  <a:srgbClr val="000000">
                    <a:lumMod val="75000"/>
                    <a:lumOff val="25000"/>
                  </a:srgbClr>
                </a:solidFill>
              </a:rPr>
              <a:t>Modular Luminous Ceiling Luminaire</a:t>
            </a:r>
          </a:p>
        </p:txBody>
      </p:sp>
    </p:spTree>
    <p:extLst>
      <p:ext uri="{BB962C8B-B14F-4D97-AF65-F5344CB8AC3E}">
        <p14:creationId xmlns:p14="http://schemas.microsoft.com/office/powerpoint/2010/main" val="155929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Applications</a:t>
            </a: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46980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64540C-BDA2-4C69-9194-16CCC658437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8346512" cy="6858794"/>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8457406" y="3277394"/>
            <a:ext cx="3048000" cy="1785104"/>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THE SHOP AT JAPAN HOUSE (LONDON, UK)</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Katayama </a:t>
            </a:r>
            <a:r>
              <a:rPr lang="en-US" sz="1000" dirty="0" err="1">
                <a:solidFill>
                  <a:schemeClr val="tx1">
                    <a:lumMod val="75000"/>
                    <a:lumOff val="25000"/>
                  </a:schemeClr>
                </a:solidFill>
                <a:latin typeface="+mn-lt"/>
              </a:rPr>
              <a:t>Masamichi</a:t>
            </a:r>
            <a:r>
              <a:rPr lang="en-US" sz="1000" dirty="0">
                <a:solidFill>
                  <a:schemeClr val="tx1">
                    <a:lumMod val="75000"/>
                    <a:lumOff val="25000"/>
                  </a:schemeClr>
                </a:solidFill>
                <a:latin typeface="+mn-lt"/>
              </a:rPr>
              <a:t>, Wonderwall</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Nulty (London)</a:t>
            </a:r>
            <a:endParaRPr lang="it-IT" sz="1000" b="1" dirty="0">
              <a:solidFill>
                <a:schemeClr val="tx1">
                  <a:lumMod val="75000"/>
                  <a:lumOff val="25000"/>
                </a:schemeClr>
              </a:solidFill>
              <a:latin typeface="+mn-lt"/>
            </a:endParaRPr>
          </a:p>
          <a:p>
            <a:pPr>
              <a:spcAft>
                <a:spcPts val="600"/>
              </a:spcAft>
            </a:pPr>
            <a:r>
              <a:rPr lang="it-IT" sz="1000" b="1" dirty="0">
                <a:solidFill>
                  <a:schemeClr val="tx1">
                    <a:lumMod val="75000"/>
                    <a:lumOff val="25000"/>
                  </a:schemeClr>
                </a:solidFill>
                <a:latin typeface="+mn-lt"/>
              </a:rPr>
              <a:t>INTERIOR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Marchini Curran Associates</a:t>
            </a:r>
            <a:endParaRPr lang="en-US" sz="1000" b="1" dirty="0">
              <a:solidFill>
                <a:schemeClr val="tx1">
                  <a:lumMod val="75000"/>
                  <a:lumOff val="25000"/>
                </a:schemeClr>
              </a:solidFill>
              <a:latin typeface="+mn-lt"/>
            </a:endParaRP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768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(70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pic>
        <p:nvPicPr>
          <p:cNvPr id="4" name="Picture 3" descr="A large white building&#10;&#10;Description automatically generated">
            <a:extLst>
              <a:ext uri="{FF2B5EF4-FFF2-40B4-BE49-F238E27FC236}">
                <a16:creationId xmlns:a16="http://schemas.microsoft.com/office/drawing/2014/main" id="{D6837F04-AC94-488A-8C08-E24526B2DE1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381206" y="0"/>
            <a:ext cx="3809207" cy="2953206"/>
          </a:xfrm>
          <a:prstGeom prst="rect">
            <a:avLst/>
          </a:prstGeom>
        </p:spPr>
      </p:pic>
    </p:spTree>
    <p:extLst>
      <p:ext uri="{BB962C8B-B14F-4D97-AF65-F5344CB8AC3E}">
        <p14:creationId xmlns:p14="http://schemas.microsoft.com/office/powerpoint/2010/main" val="378949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arge building&#10;&#10;Description automatically generated">
            <a:extLst>
              <a:ext uri="{FF2B5EF4-FFF2-40B4-BE49-F238E27FC236}">
                <a16:creationId xmlns:a16="http://schemas.microsoft.com/office/drawing/2014/main" id="{C3940594-C2CD-41C7-8A16-17F5F854A90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9755188"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9812903" y="3886994"/>
            <a:ext cx="2302102" cy="1431161"/>
          </a:xfrm>
          <a:prstGeom prst="rect">
            <a:avLst/>
          </a:prstGeom>
        </p:spPr>
        <p:txBody>
          <a:bodyPr wrap="square">
            <a:spAutoFit/>
          </a:bodyPr>
          <a:lstStyle/>
          <a:p>
            <a:pPr>
              <a:spcAft>
                <a:spcPts val="600"/>
              </a:spcAft>
            </a:pPr>
            <a:r>
              <a:rPr lang="en-CA" sz="1000" b="1" dirty="0">
                <a:solidFill>
                  <a:schemeClr val="tx1">
                    <a:lumMod val="75000"/>
                    <a:lumOff val="25000"/>
                  </a:schemeClr>
                </a:solidFill>
              </a:rPr>
              <a:t>1 CONAGRA DRIVE (OMAHA, NE)</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Alley </a:t>
            </a:r>
            <a:r>
              <a:rPr lang="en-US" sz="1000" dirty="0" err="1">
                <a:solidFill>
                  <a:schemeClr val="tx1">
                    <a:lumMod val="75000"/>
                    <a:lumOff val="25000"/>
                  </a:schemeClr>
                </a:solidFill>
                <a:latin typeface="+mn-lt"/>
              </a:rPr>
              <a:t>Poyner</a:t>
            </a:r>
            <a:r>
              <a:rPr lang="en-US" sz="1000" dirty="0">
                <a:solidFill>
                  <a:schemeClr val="tx1">
                    <a:lumMod val="75000"/>
                    <a:lumOff val="25000"/>
                  </a:schemeClr>
                </a:solidFill>
                <a:latin typeface="+mn-lt"/>
              </a:rPr>
              <a:t> </a:t>
            </a:r>
            <a:r>
              <a:rPr lang="en-US" sz="1000" dirty="0" err="1">
                <a:solidFill>
                  <a:schemeClr val="tx1">
                    <a:lumMod val="75000"/>
                    <a:lumOff val="25000"/>
                  </a:schemeClr>
                </a:solidFill>
                <a:latin typeface="+mn-lt"/>
              </a:rPr>
              <a:t>Macchietto</a:t>
            </a:r>
            <a:r>
              <a:rPr lang="en-US" sz="1000" dirty="0">
                <a:solidFill>
                  <a:schemeClr val="tx1">
                    <a:lumMod val="75000"/>
                    <a:lumOff val="25000"/>
                  </a:schemeClr>
                </a:solidFill>
                <a:latin typeface="+mn-lt"/>
              </a:rPr>
              <a:t> Architecture</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Morrissey Engineering</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rPr>
              <a:t>2100 </a:t>
            </a:r>
            <a:r>
              <a:rPr lang="en-US" sz="1000" dirty="0" err="1">
                <a:solidFill>
                  <a:schemeClr val="tx1">
                    <a:lumMod val="75000"/>
                    <a:lumOff val="25000"/>
                  </a:schemeClr>
                </a:solidFill>
              </a:rPr>
              <a:t>sqft</a:t>
            </a:r>
            <a:r>
              <a:rPr lang="en-US" sz="1000" dirty="0">
                <a:solidFill>
                  <a:schemeClr val="tx1">
                    <a:lumMod val="75000"/>
                    <a:lumOff val="25000"/>
                  </a:schemeClr>
                </a:solidFill>
              </a:rPr>
              <a:t> (195 m</a:t>
            </a:r>
            <a:r>
              <a:rPr lang="en-US" sz="1000" baseline="30000" dirty="0">
                <a:solidFill>
                  <a:schemeClr val="tx1">
                    <a:lumMod val="75000"/>
                    <a:lumOff val="25000"/>
                  </a:schemeClr>
                </a:solidFill>
              </a:rPr>
              <a:t>2</a:t>
            </a:r>
            <a:r>
              <a:rPr lang="en-US" sz="1000" dirty="0">
                <a:solidFill>
                  <a:schemeClr val="tx1">
                    <a:lumMod val="75000"/>
                    <a:lumOff val="25000"/>
                  </a:schemeClr>
                </a:solidFill>
              </a:rPr>
              <a:t>)</a:t>
            </a:r>
            <a:endParaRPr lang="en-US" sz="1000" dirty="0">
              <a:solidFill>
                <a:schemeClr val="tx1">
                  <a:lumMod val="75000"/>
                  <a:lumOff val="25000"/>
                </a:schemeClr>
              </a:solidFill>
              <a:latin typeface="+mn-lt"/>
            </a:endParaRPr>
          </a:p>
        </p:txBody>
      </p:sp>
      <p:pic>
        <p:nvPicPr>
          <p:cNvPr id="4" name="Picture 3" descr="A large building&#10;&#10;Description automatically generated">
            <a:extLst>
              <a:ext uri="{FF2B5EF4-FFF2-40B4-BE49-F238E27FC236}">
                <a16:creationId xmlns:a16="http://schemas.microsoft.com/office/drawing/2014/main" id="{919BD667-90FA-4088-8ECF-E4AA4FEB48B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812903" y="0"/>
            <a:ext cx="2377510" cy="3658394"/>
          </a:xfrm>
          <a:prstGeom prst="rect">
            <a:avLst/>
          </a:prstGeom>
        </p:spPr>
      </p:pic>
    </p:spTree>
    <p:extLst>
      <p:ext uri="{BB962C8B-B14F-4D97-AF65-F5344CB8AC3E}">
        <p14:creationId xmlns:p14="http://schemas.microsoft.com/office/powerpoint/2010/main" val="119239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hair sitting in front of a building&#10;&#10;Description automatically generated">
            <a:extLst>
              <a:ext uri="{FF2B5EF4-FFF2-40B4-BE49-F238E27FC236}">
                <a16:creationId xmlns:a16="http://schemas.microsoft.com/office/drawing/2014/main" id="{573AE4F2-0B3B-4E47-A73C-AF48CB401EB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 y="0"/>
            <a:ext cx="8470370"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8609806" y="4809302"/>
            <a:ext cx="3048000" cy="1431161"/>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STIFEL LAW OFFICE (ST. LOUIS, MO)</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Lawrence Group</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Randy Burkett Lighting</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rPr>
              <a:t>1300 </a:t>
            </a:r>
            <a:r>
              <a:rPr lang="en-US" sz="1000" dirty="0" err="1">
                <a:solidFill>
                  <a:schemeClr val="tx1">
                    <a:lumMod val="75000"/>
                    <a:lumOff val="25000"/>
                  </a:schemeClr>
                </a:solidFill>
              </a:rPr>
              <a:t>sqft</a:t>
            </a:r>
            <a:r>
              <a:rPr lang="en-US" sz="1000" dirty="0">
                <a:solidFill>
                  <a:schemeClr val="tx1">
                    <a:lumMod val="75000"/>
                    <a:lumOff val="25000"/>
                  </a:schemeClr>
                </a:solidFill>
              </a:rPr>
              <a:t> (120 m</a:t>
            </a:r>
            <a:r>
              <a:rPr lang="en-US" sz="1000" baseline="30000" dirty="0">
                <a:solidFill>
                  <a:schemeClr val="tx1">
                    <a:lumMod val="75000"/>
                    <a:lumOff val="25000"/>
                  </a:schemeClr>
                </a:solidFill>
              </a:rPr>
              <a:t>2</a:t>
            </a:r>
            <a:r>
              <a:rPr lang="en-US" sz="1000" dirty="0">
                <a:solidFill>
                  <a:schemeClr val="tx1">
                    <a:lumMod val="75000"/>
                    <a:lumOff val="25000"/>
                  </a:schemeClr>
                </a:solidFill>
              </a:rPr>
              <a:t>)</a:t>
            </a:r>
            <a:endParaRPr lang="en-US" sz="1000" dirty="0">
              <a:solidFill>
                <a:schemeClr val="tx1">
                  <a:lumMod val="75000"/>
                  <a:lumOff val="25000"/>
                </a:schemeClr>
              </a:solidFill>
              <a:latin typeface="+mn-lt"/>
            </a:endParaRPr>
          </a:p>
        </p:txBody>
      </p:sp>
      <p:pic>
        <p:nvPicPr>
          <p:cNvPr id="9" name="Picture 8" descr="A chair in a room&#10;&#10;Description automatically generated">
            <a:extLst>
              <a:ext uri="{FF2B5EF4-FFF2-40B4-BE49-F238E27FC236}">
                <a16:creationId xmlns:a16="http://schemas.microsoft.com/office/drawing/2014/main" id="{A78DA409-5D2C-401D-B6E6-D7D45B6D650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535046" y="0"/>
            <a:ext cx="3655367" cy="4648994"/>
          </a:xfrm>
          <a:prstGeom prst="rect">
            <a:avLst/>
          </a:prstGeom>
        </p:spPr>
      </p:pic>
    </p:spTree>
    <p:extLst>
      <p:ext uri="{BB962C8B-B14F-4D97-AF65-F5344CB8AC3E}">
        <p14:creationId xmlns:p14="http://schemas.microsoft.com/office/powerpoint/2010/main" val="79309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arge room&#10;&#10;Description automatically generated">
            <a:extLst>
              <a:ext uri="{FF2B5EF4-FFF2-40B4-BE49-F238E27FC236}">
                <a16:creationId xmlns:a16="http://schemas.microsoft.com/office/drawing/2014/main" id="{F08B25F5-979D-4205-99FA-8909A2FCAD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9448800"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9574081" y="3963194"/>
            <a:ext cx="2540527" cy="1400383"/>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833 CHESTNUT (PHILADELPHIA, PA)</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L2 Partridge</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L2 Partridge</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920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(85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pic>
        <p:nvPicPr>
          <p:cNvPr id="4" name="Picture 3" descr="A person standing in front of a building&#10;&#10;Description automatically generated">
            <a:extLst>
              <a:ext uri="{FF2B5EF4-FFF2-40B4-BE49-F238E27FC236}">
                <a16:creationId xmlns:a16="http://schemas.microsoft.com/office/drawing/2014/main" id="{8690EE87-8AAC-46E4-AA55-5135F39C3FC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9498279" y="0"/>
            <a:ext cx="2692133" cy="3658394"/>
          </a:xfrm>
          <a:prstGeom prst="rect">
            <a:avLst/>
          </a:prstGeom>
        </p:spPr>
      </p:pic>
    </p:spTree>
    <p:extLst>
      <p:ext uri="{BB962C8B-B14F-4D97-AF65-F5344CB8AC3E}">
        <p14:creationId xmlns:p14="http://schemas.microsoft.com/office/powerpoint/2010/main" val="4134871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a room&#10;&#10;Description automatically generated">
            <a:extLst>
              <a:ext uri="{FF2B5EF4-FFF2-40B4-BE49-F238E27FC236}">
                <a16:creationId xmlns:a16="http://schemas.microsoft.com/office/drawing/2014/main" id="{45BC6F55-6842-4726-B9D6-79DFEA54C0C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8782504"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8914606" y="3886994"/>
            <a:ext cx="2743200" cy="1554272"/>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CLOTHING STORE – TIMES SQUARE (NEW YORK, NY)</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In-house Design Team</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In-house Design Team</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rPr>
              <a:t>9.1’ x 28.5’ (2.8m x 8.7m)</a:t>
            </a:r>
          </a:p>
        </p:txBody>
      </p:sp>
      <p:pic>
        <p:nvPicPr>
          <p:cNvPr id="9" name="Picture 8" descr="A group of people standing in front of a store&#10;&#10;Description automatically generated">
            <a:extLst>
              <a:ext uri="{FF2B5EF4-FFF2-40B4-BE49-F238E27FC236}">
                <a16:creationId xmlns:a16="http://schemas.microsoft.com/office/drawing/2014/main" id="{6AEA2216-1890-4D84-86D8-6BB2F071240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796443" y="0"/>
            <a:ext cx="3393969" cy="3505994"/>
          </a:xfrm>
          <a:prstGeom prst="rect">
            <a:avLst/>
          </a:prstGeom>
        </p:spPr>
      </p:pic>
    </p:spTree>
    <p:extLst>
      <p:ext uri="{BB962C8B-B14F-4D97-AF65-F5344CB8AC3E}">
        <p14:creationId xmlns:p14="http://schemas.microsoft.com/office/powerpoint/2010/main" val="404698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65B96D8-1F61-4381-B569-7271DEC3EB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067006"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9143206" y="3398136"/>
            <a:ext cx="2743200" cy="1554272"/>
          </a:xfrm>
          <a:prstGeom prst="rect">
            <a:avLst/>
          </a:prstGeom>
        </p:spPr>
        <p:txBody>
          <a:bodyPr wrap="square">
            <a:spAutoFit/>
          </a:bodyPr>
          <a:lstStyle/>
          <a:p>
            <a:pPr>
              <a:spcAft>
                <a:spcPts val="600"/>
              </a:spcAft>
            </a:pPr>
            <a:r>
              <a:rPr lang="en-CA" sz="1000" b="1" dirty="0">
                <a:solidFill>
                  <a:schemeClr val="tx1">
                    <a:lumMod val="75000"/>
                    <a:lumOff val="25000"/>
                  </a:schemeClr>
                </a:solidFill>
                <a:latin typeface="+mn-lt"/>
              </a:rPr>
              <a:t>WEWORK (SHANGHAI, CHINA) – TUNABLE WHITE/ACOUSTIC</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In-house Design Team</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In-house Design Team</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232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(22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pic>
        <p:nvPicPr>
          <p:cNvPr id="6" name="Picture 5">
            <a:extLst>
              <a:ext uri="{FF2B5EF4-FFF2-40B4-BE49-F238E27FC236}">
                <a16:creationId xmlns:a16="http://schemas.microsoft.com/office/drawing/2014/main" id="{E9965E1A-2865-424A-8026-F05DED27840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9382360" y="-239151"/>
            <a:ext cx="2568898" cy="3047206"/>
          </a:xfrm>
          <a:prstGeom prst="rect">
            <a:avLst/>
          </a:prstGeom>
        </p:spPr>
      </p:pic>
    </p:spTree>
    <p:extLst>
      <p:ext uri="{BB962C8B-B14F-4D97-AF65-F5344CB8AC3E}">
        <p14:creationId xmlns:p14="http://schemas.microsoft.com/office/powerpoint/2010/main" val="384158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24451" y="5803184"/>
            <a:ext cx="3658077" cy="584910"/>
          </a:xfrm>
          <a:prstGeom prst="rect">
            <a:avLst/>
          </a:prstGeom>
        </p:spPr>
        <p:txBody>
          <a:bodyPr wrap="square" lIns="91484" tIns="45743" rIns="91484" bIns="45743">
            <a:spAutoFit/>
          </a:bodyPr>
          <a:lstStyle/>
          <a:p>
            <a:r>
              <a:rPr lang="en-US" sz="1600" dirty="0">
                <a:solidFill>
                  <a:schemeClr val="bg1"/>
                </a:solidFill>
                <a:latin typeface="Helvetica Light"/>
                <a:ea typeface="Verdana" panose="020B0604030504040204" pitchFamily="34" charset="0"/>
                <a:cs typeface="Verdana" panose="020B0604030504040204" pitchFamily="34" charset="0"/>
              </a:rPr>
              <a:t>“Just think, that a man can claim a slice of the sun.” – Louis Kahn</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436"/>
            <a:ext cx="12190413" cy="6880233"/>
          </a:xfrm>
          <a:prstGeom prst="rect">
            <a:avLst/>
          </a:prstGeom>
        </p:spPr>
      </p:pic>
      <p:sp>
        <p:nvSpPr>
          <p:cNvPr id="6" name="Title 4"/>
          <p:cNvSpPr txBox="1">
            <a:spLocks/>
          </p:cNvSpPr>
          <p:nvPr/>
        </p:nvSpPr>
        <p:spPr>
          <a:xfrm>
            <a:off x="203174" y="121353"/>
            <a:ext cx="9140482" cy="751590"/>
          </a:xfrm>
          <a:prstGeom prst="rect">
            <a:avLst/>
          </a:prstGeom>
          <a:ln w="12700">
            <a:miter lim="400000"/>
          </a:ln>
          <a:extLst>
            <a:ext uri="{C572A759-6A51-4108-AA02-DFA0A04FC94B}">
              <ma14:wrappingTextBoxFlag xmlns:ma14="http://schemas.microsoft.com/office/mac/drawingml/2011/main" xmlns="" val="1"/>
            </a:ext>
          </a:extLst>
        </p:spPr>
        <p:txBody>
          <a:bodyPr lIns="60948" tIns="60948" rIns="60948" bIns="60948" anchor="ctr">
            <a:normAutofit/>
          </a:bodyPr>
          <a:lstStyle>
            <a:lvl1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chemeClr val="accent5"/>
                </a:solidFill>
                <a:uFillTx/>
                <a:latin typeface="Montserrat"/>
                <a:ea typeface="Montserrat"/>
                <a:cs typeface="Montserrat"/>
                <a:sym typeface="Montserrat"/>
              </a:defRPr>
            </a:lvl1pPr>
            <a:lvl2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2pPr>
            <a:lvl3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3pPr>
            <a:lvl4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4pPr>
            <a:lvl5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5pPr>
            <a:lvl6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6pPr>
            <a:lvl7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7pPr>
            <a:lvl8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8pPr>
            <a:lvl9pPr marL="0" marR="0" indent="0" algn="l" defTabSz="914400" rtl="0" latinLnBrk="0">
              <a:lnSpc>
                <a:spcPct val="100000"/>
              </a:lnSpc>
              <a:spcBef>
                <a:spcPts val="0"/>
              </a:spcBef>
              <a:spcAft>
                <a:spcPts val="0"/>
              </a:spcAft>
              <a:buClrTx/>
              <a:buSzTx/>
              <a:buFontTx/>
              <a:buNone/>
              <a:tabLst/>
              <a:defRPr sz="2400" b="0" i="0" u="none" strike="noStrike" cap="none" spc="0" baseline="0">
                <a:ln>
                  <a:noFill/>
                </a:ln>
                <a:solidFill>
                  <a:srgbClr val="808080"/>
                </a:solidFill>
                <a:uFillTx/>
                <a:latin typeface="Montserrat"/>
                <a:ea typeface="Montserrat"/>
                <a:cs typeface="Montserrat"/>
                <a:sym typeface="Montserrat"/>
              </a:defRPr>
            </a:lvl9pPr>
          </a:lstStyle>
          <a:p>
            <a:pPr hangingPunct="1"/>
            <a:r>
              <a:rPr lang="en-CA" dirty="0">
                <a:solidFill>
                  <a:schemeClr val="bg1"/>
                </a:solidFill>
                <a:latin typeface="+mn-lt"/>
              </a:rPr>
              <a:t>Nature Is Filled With Luminous Surfaces</a:t>
            </a:r>
          </a:p>
        </p:txBody>
      </p:sp>
    </p:spTree>
    <p:extLst>
      <p:ext uri="{BB962C8B-B14F-4D97-AF65-F5344CB8AC3E}">
        <p14:creationId xmlns:p14="http://schemas.microsoft.com/office/powerpoint/2010/main" val="273190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room&#10;&#10;Description automatically generated">
            <a:extLst>
              <a:ext uri="{FF2B5EF4-FFF2-40B4-BE49-F238E27FC236}">
                <a16:creationId xmlns:a16="http://schemas.microsoft.com/office/drawing/2014/main" id="{9371C4E8-9DEF-459D-BC22-E075FB3D4576}"/>
              </a:ext>
            </a:extLst>
          </p:cNvPr>
          <p:cNvPicPr>
            <a:picLocks noChangeAspect="1"/>
          </p:cNvPicPr>
          <p:nvPr/>
        </p:nvPicPr>
        <p:blipFill rotWithShape="1">
          <a:blip r:embed="rId3">
            <a:extLst>
              <a:ext uri="{28A0092B-C50C-407E-A947-70E740481C1C}">
                <a14:useLocalDpi xmlns:a14="http://schemas.microsoft.com/office/drawing/2010/main" val="0"/>
              </a:ext>
            </a:extLst>
          </a:blip>
          <a:srcRect l="9986" r="10033"/>
          <a:stretch/>
        </p:blipFill>
        <p:spPr>
          <a:xfrm>
            <a:off x="0" y="0"/>
            <a:ext cx="5486399" cy="6859588"/>
          </a:xfrm>
          <a:prstGeom prst="rect">
            <a:avLst/>
          </a:prstGeom>
        </p:spPr>
      </p:pic>
      <p:sp>
        <p:nvSpPr>
          <p:cNvPr id="2" name="Rectangle: Rounded Corners 1">
            <a:extLst>
              <a:ext uri="{FF2B5EF4-FFF2-40B4-BE49-F238E27FC236}">
                <a16:creationId xmlns:a16="http://schemas.microsoft.com/office/drawing/2014/main" id="{7D7122E1-B6F5-470E-A617-693D56F19148}"/>
              </a:ext>
            </a:extLst>
          </p:cNvPr>
          <p:cNvSpPr/>
          <p:nvPr/>
        </p:nvSpPr>
        <p:spPr>
          <a:xfrm>
            <a:off x="227806" y="6249194"/>
            <a:ext cx="24384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CEILING</a:t>
            </a:r>
          </a:p>
        </p:txBody>
      </p:sp>
      <p:sp>
        <p:nvSpPr>
          <p:cNvPr id="8" name="Rectangle 7">
            <a:extLst>
              <a:ext uri="{FF2B5EF4-FFF2-40B4-BE49-F238E27FC236}">
                <a16:creationId xmlns:a16="http://schemas.microsoft.com/office/drawing/2014/main" id="{B1525C18-73D1-4160-A68A-9DE353809743}"/>
              </a:ext>
            </a:extLst>
          </p:cNvPr>
          <p:cNvSpPr/>
          <p:nvPr/>
        </p:nvSpPr>
        <p:spPr>
          <a:xfrm>
            <a:off x="5866606" y="3886994"/>
            <a:ext cx="3886200" cy="1015663"/>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BANK OF AMERICA CENTER (ORLANDO, FL)</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HKS</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rgbClr val="3F3F3F"/>
                </a:solidFill>
              </a:rPr>
              <a:t>30 Luminaires @ 5’ x 5’ (1.5m x 1.5m) each</a:t>
            </a:r>
            <a:endParaRPr lang="en-US" sz="1000" dirty="0">
              <a:solidFill>
                <a:schemeClr val="tx1">
                  <a:lumMod val="75000"/>
                  <a:lumOff val="25000"/>
                </a:schemeClr>
              </a:solidFill>
              <a:latin typeface="+mn-lt"/>
            </a:endParaRPr>
          </a:p>
        </p:txBody>
      </p:sp>
      <p:pic>
        <p:nvPicPr>
          <p:cNvPr id="9" name="Picture 8" descr="A group of people in a room&#10;&#10;Description automatically generated">
            <a:extLst>
              <a:ext uri="{FF2B5EF4-FFF2-40B4-BE49-F238E27FC236}">
                <a16:creationId xmlns:a16="http://schemas.microsoft.com/office/drawing/2014/main" id="{E1D614F5-55E9-4A2F-AC96-CC3F91AC5BB2}"/>
              </a:ext>
            </a:extLst>
          </p:cNvPr>
          <p:cNvPicPr>
            <a:picLocks noChangeAspect="1"/>
          </p:cNvPicPr>
          <p:nvPr/>
        </p:nvPicPr>
        <p:blipFill rotWithShape="1">
          <a:blip r:embed="rId4"/>
          <a:srcRect l="4372"/>
          <a:stretch/>
        </p:blipFill>
        <p:spPr>
          <a:xfrm>
            <a:off x="7990239" y="795"/>
            <a:ext cx="4200173" cy="3294154"/>
          </a:xfrm>
          <a:prstGeom prst="rect">
            <a:avLst/>
          </a:prstGeom>
        </p:spPr>
      </p:pic>
      <p:pic>
        <p:nvPicPr>
          <p:cNvPr id="10" name="Picture 9" descr="A large empty room&#10;&#10;Description automatically generated">
            <a:extLst>
              <a:ext uri="{FF2B5EF4-FFF2-40B4-BE49-F238E27FC236}">
                <a16:creationId xmlns:a16="http://schemas.microsoft.com/office/drawing/2014/main" id="{5E234B22-D721-489F-AB13-C7335D126B9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5098828" y="411813"/>
            <a:ext cx="3277392" cy="2453769"/>
          </a:xfrm>
          <a:prstGeom prst="rect">
            <a:avLst/>
          </a:prstGeom>
        </p:spPr>
      </p:pic>
    </p:spTree>
    <p:extLst>
      <p:ext uri="{BB962C8B-B14F-4D97-AF65-F5344CB8AC3E}">
        <p14:creationId xmlns:p14="http://schemas.microsoft.com/office/powerpoint/2010/main" val="298224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tanding next to a window&#10;&#10;Description automatically generated">
            <a:extLst>
              <a:ext uri="{FF2B5EF4-FFF2-40B4-BE49-F238E27FC236}">
                <a16:creationId xmlns:a16="http://schemas.microsoft.com/office/drawing/2014/main" id="{643E9112-7B17-400A-BD31-6924F4208E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8731"/>
            <a:ext cx="8886578" cy="6859588"/>
          </a:xfrm>
          <a:prstGeom prst="rect">
            <a:avLst/>
          </a:prstGeom>
        </p:spPr>
      </p:pic>
      <p:sp>
        <p:nvSpPr>
          <p:cNvPr id="8" name="Rectangle 7">
            <a:extLst>
              <a:ext uri="{FF2B5EF4-FFF2-40B4-BE49-F238E27FC236}">
                <a16:creationId xmlns:a16="http://schemas.microsoft.com/office/drawing/2014/main" id="{B1525C18-73D1-4160-A68A-9DE353809743}"/>
              </a:ext>
            </a:extLst>
          </p:cNvPr>
          <p:cNvSpPr/>
          <p:nvPr/>
        </p:nvSpPr>
        <p:spPr>
          <a:xfrm>
            <a:off x="8943895" y="4572794"/>
            <a:ext cx="2942511" cy="1554272"/>
          </a:xfrm>
          <a:prstGeom prst="rect">
            <a:avLst/>
          </a:prstGeom>
        </p:spPr>
        <p:txBody>
          <a:bodyPr wrap="square">
            <a:spAutoFit/>
          </a:bodyPr>
          <a:lstStyle/>
          <a:p>
            <a:pPr>
              <a:spcAft>
                <a:spcPts val="600"/>
              </a:spcAft>
            </a:pPr>
            <a:r>
              <a:rPr lang="en-CA" sz="1000" b="1" dirty="0">
                <a:solidFill>
                  <a:schemeClr val="tx1">
                    <a:lumMod val="75000"/>
                    <a:lumOff val="25000"/>
                  </a:schemeClr>
                </a:solidFill>
                <a:latin typeface="+mn-lt"/>
              </a:rPr>
              <a:t>ONE NEW OXFORD STREET – GLASS  (LONDON, UK)</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dirty="0" err="1">
                <a:solidFill>
                  <a:schemeClr val="tx1">
                    <a:lumMod val="75000"/>
                    <a:lumOff val="25000"/>
                  </a:schemeClr>
                </a:solidFill>
                <a:latin typeface="+mn-lt"/>
              </a:rPr>
              <a:t>Orms</a:t>
            </a:r>
            <a:endParaRPr lang="en-US" sz="1000" dirty="0">
              <a:solidFill>
                <a:schemeClr val="tx1">
                  <a:lumMod val="75000"/>
                  <a:lumOff val="25000"/>
                </a:schemeClr>
              </a:solidFill>
              <a:latin typeface="+mn-lt"/>
            </a:endParaRP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EQ2 LIGHT</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1100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(100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sp>
        <p:nvSpPr>
          <p:cNvPr id="6" name="Rectangle: Rounded Corners 5">
            <a:extLst>
              <a:ext uri="{FF2B5EF4-FFF2-40B4-BE49-F238E27FC236}">
                <a16:creationId xmlns:a16="http://schemas.microsoft.com/office/drawing/2014/main" id="{8B49C970-4B38-4140-8D2C-44D605201EBC}"/>
              </a:ext>
            </a:extLst>
          </p:cNvPr>
          <p:cNvSpPr/>
          <p:nvPr/>
        </p:nvSpPr>
        <p:spPr>
          <a:xfrm>
            <a:off x="227806" y="6249194"/>
            <a:ext cx="21336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WALL</a:t>
            </a:r>
          </a:p>
        </p:txBody>
      </p:sp>
      <p:pic>
        <p:nvPicPr>
          <p:cNvPr id="10" name="Picture 9" descr="A screen shot of a cage&#10;&#10;Description automatically generated">
            <a:extLst>
              <a:ext uri="{FF2B5EF4-FFF2-40B4-BE49-F238E27FC236}">
                <a16:creationId xmlns:a16="http://schemas.microsoft.com/office/drawing/2014/main" id="{555CBCA6-B3D9-421B-91D2-5BEAEF2AE70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35164" y="0"/>
            <a:ext cx="3255249" cy="4344194"/>
          </a:xfrm>
          <a:prstGeom prst="rect">
            <a:avLst/>
          </a:prstGeom>
        </p:spPr>
      </p:pic>
    </p:spTree>
    <p:extLst>
      <p:ext uri="{BB962C8B-B14F-4D97-AF65-F5344CB8AC3E}">
        <p14:creationId xmlns:p14="http://schemas.microsoft.com/office/powerpoint/2010/main" val="90975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FA2FCC1-7EF5-4375-B0D9-566238FA92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794"/>
            <a:ext cx="6941147" cy="6858794"/>
          </a:xfrm>
          <a:prstGeom prst="rect">
            <a:avLst/>
          </a:prstGeom>
        </p:spPr>
      </p:pic>
      <p:sp>
        <p:nvSpPr>
          <p:cNvPr id="8" name="Rectangle 7">
            <a:extLst>
              <a:ext uri="{FF2B5EF4-FFF2-40B4-BE49-F238E27FC236}">
                <a16:creationId xmlns:a16="http://schemas.microsoft.com/office/drawing/2014/main" id="{B1525C18-73D1-4160-A68A-9DE353809743}"/>
              </a:ext>
            </a:extLst>
          </p:cNvPr>
          <p:cNvSpPr/>
          <p:nvPr/>
        </p:nvSpPr>
        <p:spPr>
          <a:xfrm>
            <a:off x="7162006" y="4344194"/>
            <a:ext cx="4038600" cy="1400383"/>
          </a:xfrm>
          <a:prstGeom prst="rect">
            <a:avLst/>
          </a:prstGeom>
        </p:spPr>
        <p:txBody>
          <a:bodyPr wrap="square">
            <a:spAutoFit/>
          </a:bodyPr>
          <a:lstStyle/>
          <a:p>
            <a:pPr>
              <a:spcAft>
                <a:spcPts val="600"/>
              </a:spcAft>
            </a:pPr>
            <a:r>
              <a:rPr lang="en-CA" sz="1000" b="1" dirty="0">
                <a:solidFill>
                  <a:schemeClr val="tx1">
                    <a:lumMod val="75000"/>
                    <a:lumOff val="25000"/>
                  </a:schemeClr>
                </a:solidFill>
                <a:latin typeface="+mn-lt"/>
              </a:rPr>
              <a:t>BURJ ALSHAYA OFFICE TOWER – ALABASTER (WHITE ONYX) (KUWAIT CITY, KW)</a:t>
            </a:r>
          </a:p>
          <a:p>
            <a:pPr>
              <a:spcAft>
                <a:spcPts val="600"/>
              </a:spcAft>
            </a:pPr>
            <a:r>
              <a:rPr lang="en-US" sz="1000" b="1" dirty="0">
                <a:solidFill>
                  <a:schemeClr val="tx1">
                    <a:lumMod val="75000"/>
                    <a:lumOff val="25000"/>
                  </a:schemeClr>
                </a:solidFill>
                <a:latin typeface="+mn-lt"/>
              </a:rPr>
              <a:t>ARCHITECTS</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Gensler</a:t>
            </a:r>
          </a:p>
          <a:p>
            <a:pPr>
              <a:spcAft>
                <a:spcPts val="600"/>
              </a:spcAft>
            </a:pPr>
            <a:r>
              <a:rPr lang="en-US" sz="1000" dirty="0">
                <a:solidFill>
                  <a:schemeClr val="tx1">
                    <a:lumMod val="75000"/>
                    <a:lumOff val="25000"/>
                  </a:schemeClr>
                </a:solidFill>
                <a:latin typeface="+mn-lt"/>
              </a:rPr>
              <a:t>KEO International</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1100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(100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sp>
        <p:nvSpPr>
          <p:cNvPr id="6" name="Rectangle: Rounded Corners 5">
            <a:extLst>
              <a:ext uri="{FF2B5EF4-FFF2-40B4-BE49-F238E27FC236}">
                <a16:creationId xmlns:a16="http://schemas.microsoft.com/office/drawing/2014/main" id="{8B49C970-4B38-4140-8D2C-44D605201EBC}"/>
              </a:ext>
            </a:extLst>
          </p:cNvPr>
          <p:cNvSpPr/>
          <p:nvPr/>
        </p:nvSpPr>
        <p:spPr>
          <a:xfrm>
            <a:off x="227806" y="6249194"/>
            <a:ext cx="21336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WALL</a:t>
            </a:r>
          </a:p>
        </p:txBody>
      </p:sp>
      <p:pic>
        <p:nvPicPr>
          <p:cNvPr id="11" name="Picture 10">
            <a:extLst>
              <a:ext uri="{FF2B5EF4-FFF2-40B4-BE49-F238E27FC236}">
                <a16:creationId xmlns:a16="http://schemas.microsoft.com/office/drawing/2014/main" id="{49BC3A34-FBB6-463B-8EED-9D2801AB57A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09606" y="-1"/>
            <a:ext cx="5180807" cy="4015127"/>
          </a:xfrm>
          <a:prstGeom prst="rect">
            <a:avLst/>
          </a:prstGeom>
        </p:spPr>
      </p:pic>
    </p:spTree>
    <p:extLst>
      <p:ext uri="{BB962C8B-B14F-4D97-AF65-F5344CB8AC3E}">
        <p14:creationId xmlns:p14="http://schemas.microsoft.com/office/powerpoint/2010/main" val="389105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F16C665-DF96-4D12-B103-A2CDFA660A51}"/>
              </a:ext>
            </a:extLst>
          </p:cNvPr>
          <p:cNvPicPr>
            <a:picLocks noChangeAspect="1"/>
          </p:cNvPicPr>
          <p:nvPr/>
        </p:nvPicPr>
        <p:blipFill>
          <a:blip r:embed="rId3"/>
          <a:stretch>
            <a:fillRect/>
          </a:stretch>
        </p:blipFill>
        <p:spPr>
          <a:xfrm>
            <a:off x="0" y="0"/>
            <a:ext cx="9146118" cy="6859588"/>
          </a:xfrm>
          <a:prstGeom prst="rect">
            <a:avLst/>
          </a:prstGeom>
        </p:spPr>
      </p:pic>
      <p:sp>
        <p:nvSpPr>
          <p:cNvPr id="8" name="Rectangle 7">
            <a:extLst>
              <a:ext uri="{FF2B5EF4-FFF2-40B4-BE49-F238E27FC236}">
                <a16:creationId xmlns:a16="http://schemas.microsoft.com/office/drawing/2014/main" id="{B1525C18-73D1-4160-A68A-9DE353809743}"/>
              </a:ext>
            </a:extLst>
          </p:cNvPr>
          <p:cNvSpPr/>
          <p:nvPr/>
        </p:nvSpPr>
        <p:spPr>
          <a:xfrm>
            <a:off x="9220402" y="3796403"/>
            <a:ext cx="2911699" cy="1046440"/>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IBEW UNION HALL – GLASS (CHICAGO, IL)</a:t>
            </a:r>
            <a:endParaRPr lang="en-CA" sz="1000" b="1" dirty="0">
              <a:solidFill>
                <a:schemeClr val="tx1">
                  <a:lumMod val="75000"/>
                  <a:lumOff val="25000"/>
                </a:schemeClr>
              </a:solidFill>
              <a:latin typeface="+mn-lt"/>
            </a:endParaRPr>
          </a:p>
          <a:p>
            <a:pPr>
              <a:spcAft>
                <a:spcPts val="600"/>
              </a:spcAft>
            </a:pPr>
            <a:r>
              <a:rPr lang="en-US" sz="1000" b="1" dirty="0">
                <a:solidFill>
                  <a:schemeClr val="tx1">
                    <a:lumMod val="75000"/>
                    <a:lumOff val="25000"/>
                  </a:schemeClr>
                </a:solidFill>
                <a:latin typeface="+mn-lt"/>
              </a:rPr>
              <a:t>DESIGN/BUILD</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Wight &amp; Company</a:t>
            </a:r>
          </a:p>
          <a:p>
            <a:pPr>
              <a:spcAft>
                <a:spcPts val="600"/>
              </a:spcAft>
            </a:pPr>
            <a:r>
              <a:rPr lang="en-US" sz="1000" b="1" dirty="0">
                <a:solidFill>
                  <a:schemeClr val="tx1">
                    <a:lumMod val="75000"/>
                    <a:lumOff val="25000"/>
                  </a:schemeClr>
                </a:solidFill>
                <a:latin typeface="+mn-lt"/>
              </a:rPr>
              <a:t>SIZE/AREA</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1300 </a:t>
            </a:r>
            <a:r>
              <a:rPr lang="en-US" sz="1000" dirty="0" err="1">
                <a:solidFill>
                  <a:schemeClr val="tx1">
                    <a:lumMod val="75000"/>
                    <a:lumOff val="25000"/>
                  </a:schemeClr>
                </a:solidFill>
                <a:latin typeface="+mn-lt"/>
              </a:rPr>
              <a:t>sqft</a:t>
            </a:r>
            <a:r>
              <a:rPr lang="en-US" sz="1000" dirty="0">
                <a:solidFill>
                  <a:schemeClr val="tx1">
                    <a:lumMod val="75000"/>
                    <a:lumOff val="25000"/>
                  </a:schemeClr>
                </a:solidFill>
                <a:latin typeface="+mn-lt"/>
              </a:rPr>
              <a:t> (120 m</a:t>
            </a:r>
            <a:r>
              <a:rPr lang="en-US" sz="1000" baseline="30000" dirty="0">
                <a:solidFill>
                  <a:schemeClr val="tx1">
                    <a:lumMod val="75000"/>
                    <a:lumOff val="25000"/>
                  </a:schemeClr>
                </a:solidFill>
                <a:latin typeface="+mn-lt"/>
              </a:rPr>
              <a:t>2</a:t>
            </a:r>
            <a:r>
              <a:rPr lang="en-US" sz="1000" dirty="0">
                <a:solidFill>
                  <a:schemeClr val="tx1">
                    <a:lumMod val="75000"/>
                    <a:lumOff val="25000"/>
                  </a:schemeClr>
                </a:solidFill>
                <a:latin typeface="+mn-lt"/>
              </a:rPr>
              <a:t>)</a:t>
            </a:r>
          </a:p>
        </p:txBody>
      </p:sp>
      <p:sp>
        <p:nvSpPr>
          <p:cNvPr id="6" name="Rectangle: Rounded Corners 5">
            <a:extLst>
              <a:ext uri="{FF2B5EF4-FFF2-40B4-BE49-F238E27FC236}">
                <a16:creationId xmlns:a16="http://schemas.microsoft.com/office/drawing/2014/main" id="{8B49C970-4B38-4140-8D2C-44D605201EBC}"/>
              </a:ext>
            </a:extLst>
          </p:cNvPr>
          <p:cNvSpPr/>
          <p:nvPr/>
        </p:nvSpPr>
        <p:spPr>
          <a:xfrm>
            <a:off x="227806" y="6249194"/>
            <a:ext cx="2133600"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LUMINOUS WALL</a:t>
            </a:r>
          </a:p>
        </p:txBody>
      </p:sp>
      <p:pic>
        <p:nvPicPr>
          <p:cNvPr id="11" name="Picture 10" descr="A group of people standing in front of a crowd&#10;&#10;Description automatically generated">
            <a:extLst>
              <a:ext uri="{FF2B5EF4-FFF2-40B4-BE49-F238E27FC236}">
                <a16:creationId xmlns:a16="http://schemas.microsoft.com/office/drawing/2014/main" id="{99E1F2B1-5736-4370-B7A7-B6FCA0BBAA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523"/>
          <a:stretch/>
        </p:blipFill>
        <p:spPr>
          <a:xfrm>
            <a:off x="9156422" y="-1"/>
            <a:ext cx="3039660" cy="2362995"/>
          </a:xfrm>
          <a:prstGeom prst="rect">
            <a:avLst/>
          </a:prstGeom>
        </p:spPr>
      </p:pic>
    </p:spTree>
    <p:extLst>
      <p:ext uri="{BB962C8B-B14F-4D97-AF65-F5344CB8AC3E}">
        <p14:creationId xmlns:p14="http://schemas.microsoft.com/office/powerpoint/2010/main" val="21362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re inside of a building&#10;&#10;Description automatically generated">
            <a:extLst>
              <a:ext uri="{FF2B5EF4-FFF2-40B4-BE49-F238E27FC236}">
                <a16:creationId xmlns:a16="http://schemas.microsoft.com/office/drawing/2014/main" id="{B075CDDA-7C49-4E78-AB5C-43977CAC1DA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1588"/>
            <a:ext cx="6781800" cy="6858000"/>
          </a:xfrm>
          <a:prstGeom prst="rect">
            <a:avLst/>
          </a:prstGeom>
        </p:spPr>
      </p:pic>
      <p:sp>
        <p:nvSpPr>
          <p:cNvPr id="9" name="Rectangle: Rounded Corners 8">
            <a:extLst>
              <a:ext uri="{FF2B5EF4-FFF2-40B4-BE49-F238E27FC236}">
                <a16:creationId xmlns:a16="http://schemas.microsoft.com/office/drawing/2014/main" id="{2A1F618F-3B1A-4AF1-B180-365ED1B505DC}"/>
              </a:ext>
            </a:extLst>
          </p:cNvPr>
          <p:cNvSpPr/>
          <p:nvPr/>
        </p:nvSpPr>
        <p:spPr>
          <a:xfrm>
            <a:off x="227806" y="6249194"/>
            <a:ext cx="2924969"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ILLUMINATED FEATURE</a:t>
            </a:r>
          </a:p>
        </p:txBody>
      </p:sp>
      <p:sp>
        <p:nvSpPr>
          <p:cNvPr id="8" name="Rectangle 7">
            <a:extLst>
              <a:ext uri="{FF2B5EF4-FFF2-40B4-BE49-F238E27FC236}">
                <a16:creationId xmlns:a16="http://schemas.microsoft.com/office/drawing/2014/main" id="{B1525C18-73D1-4160-A68A-9DE353809743}"/>
              </a:ext>
            </a:extLst>
          </p:cNvPr>
          <p:cNvSpPr/>
          <p:nvPr/>
        </p:nvSpPr>
        <p:spPr>
          <a:xfrm>
            <a:off x="7238206" y="3568547"/>
            <a:ext cx="3581400" cy="1246495"/>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ZABEEL HOUSE HOTEL – LOBBY BAR (DUBAI, UAE)</a:t>
            </a:r>
          </a:p>
          <a:p>
            <a:pPr>
              <a:spcAft>
                <a:spcPts val="600"/>
              </a:spcAft>
            </a:pPr>
            <a:r>
              <a:rPr lang="en-US" sz="1000" b="1" dirty="0">
                <a:solidFill>
                  <a:schemeClr val="tx1">
                    <a:lumMod val="75000"/>
                    <a:lumOff val="25000"/>
                  </a:schemeClr>
                </a:solidFill>
                <a:latin typeface="+mn-lt"/>
              </a:rPr>
              <a:t>ARCHITECTS</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WS Atkins &amp; Partners</a:t>
            </a:r>
          </a:p>
          <a:p>
            <a:pPr>
              <a:spcAft>
                <a:spcPts val="600"/>
              </a:spcAft>
            </a:pPr>
            <a:r>
              <a:rPr lang="en-US" sz="1000" dirty="0">
                <a:solidFill>
                  <a:schemeClr val="tx1">
                    <a:lumMod val="75000"/>
                    <a:lumOff val="25000"/>
                  </a:schemeClr>
                </a:solidFill>
                <a:latin typeface="+mn-lt"/>
              </a:rPr>
              <a:t>ATK Engineering</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Neolight</a:t>
            </a:r>
          </a:p>
        </p:txBody>
      </p:sp>
      <p:pic>
        <p:nvPicPr>
          <p:cNvPr id="3" name="Picture 2" descr="A picture containing indoor, shelf, display, case&#10;&#10;Description automatically generated">
            <a:extLst>
              <a:ext uri="{FF2B5EF4-FFF2-40B4-BE49-F238E27FC236}">
                <a16:creationId xmlns:a16="http://schemas.microsoft.com/office/drawing/2014/main" id="{F3FBC2E2-F372-4D7F-8B81-69F2CDADB32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57803" y="0"/>
            <a:ext cx="5332611" cy="2667794"/>
          </a:xfrm>
          <a:prstGeom prst="rect">
            <a:avLst/>
          </a:prstGeom>
        </p:spPr>
      </p:pic>
    </p:spTree>
    <p:extLst>
      <p:ext uri="{BB962C8B-B14F-4D97-AF65-F5344CB8AC3E}">
        <p14:creationId xmlns:p14="http://schemas.microsoft.com/office/powerpoint/2010/main" val="205379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FF8C5E-3E75-4430-B7E8-E35455C39DD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794"/>
            <a:ext cx="8838406" cy="6859588"/>
          </a:xfrm>
          <a:prstGeom prst="rect">
            <a:avLst/>
          </a:prstGeom>
        </p:spPr>
      </p:pic>
      <p:sp>
        <p:nvSpPr>
          <p:cNvPr id="9" name="Rectangle: Rounded Corners 8">
            <a:extLst>
              <a:ext uri="{FF2B5EF4-FFF2-40B4-BE49-F238E27FC236}">
                <a16:creationId xmlns:a16="http://schemas.microsoft.com/office/drawing/2014/main" id="{2A1F618F-3B1A-4AF1-B180-365ED1B505DC}"/>
              </a:ext>
            </a:extLst>
          </p:cNvPr>
          <p:cNvSpPr/>
          <p:nvPr/>
        </p:nvSpPr>
        <p:spPr>
          <a:xfrm>
            <a:off x="227806" y="6249194"/>
            <a:ext cx="2924969"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ILLUMINATED FEATURE</a:t>
            </a:r>
          </a:p>
        </p:txBody>
      </p:sp>
      <p:sp>
        <p:nvSpPr>
          <p:cNvPr id="8" name="Rectangle 7">
            <a:extLst>
              <a:ext uri="{FF2B5EF4-FFF2-40B4-BE49-F238E27FC236}">
                <a16:creationId xmlns:a16="http://schemas.microsoft.com/office/drawing/2014/main" id="{B1525C18-73D1-4160-A68A-9DE353809743}"/>
              </a:ext>
            </a:extLst>
          </p:cNvPr>
          <p:cNvSpPr/>
          <p:nvPr/>
        </p:nvSpPr>
        <p:spPr>
          <a:xfrm>
            <a:off x="8990806" y="4725194"/>
            <a:ext cx="2913857" cy="1246495"/>
          </a:xfrm>
          <a:prstGeom prst="rect">
            <a:avLst/>
          </a:prstGeom>
        </p:spPr>
        <p:txBody>
          <a:bodyPr wrap="square">
            <a:spAutoFit/>
          </a:bodyPr>
          <a:lstStyle/>
          <a:p>
            <a:pPr>
              <a:spcAft>
                <a:spcPts val="600"/>
              </a:spcAft>
            </a:pPr>
            <a:r>
              <a:rPr lang="en-US" sz="1000" b="1" dirty="0">
                <a:solidFill>
                  <a:schemeClr val="tx1">
                    <a:lumMod val="75000"/>
                    <a:lumOff val="25000"/>
                  </a:schemeClr>
                </a:solidFill>
                <a:latin typeface="+mn-lt"/>
              </a:rPr>
              <a:t>FENWICK – ESCALATOR (BRACKNELL, UK) </a:t>
            </a:r>
          </a:p>
          <a:p>
            <a:pPr>
              <a:spcAft>
                <a:spcPts val="600"/>
              </a:spcAft>
            </a:pPr>
            <a:r>
              <a:rPr lang="en-US" sz="1000" b="1" dirty="0">
                <a:solidFill>
                  <a:schemeClr val="tx1">
                    <a:lumMod val="75000"/>
                    <a:lumOff val="25000"/>
                  </a:schemeClr>
                </a:solidFill>
                <a:latin typeface="+mn-lt"/>
              </a:rPr>
              <a:t>ARCHITECTS</a:t>
            </a:r>
            <a:br>
              <a:rPr lang="en-US" sz="1000" dirty="0">
                <a:solidFill>
                  <a:schemeClr val="tx1">
                    <a:lumMod val="75000"/>
                    <a:lumOff val="25000"/>
                  </a:schemeClr>
                </a:solidFill>
                <a:latin typeface="+mn-lt"/>
              </a:rPr>
            </a:br>
            <a:r>
              <a:rPr lang="en-US" sz="1000" dirty="0">
                <a:solidFill>
                  <a:schemeClr val="tx1">
                    <a:lumMod val="75000"/>
                    <a:lumOff val="25000"/>
                  </a:schemeClr>
                </a:solidFill>
                <a:latin typeface="+mn-lt"/>
              </a:rPr>
              <a:t>HMKM (London)</a:t>
            </a:r>
          </a:p>
          <a:p>
            <a:pPr>
              <a:spcAft>
                <a:spcPts val="600"/>
              </a:spcAft>
            </a:pPr>
            <a:r>
              <a:rPr lang="en-US" sz="1000" dirty="0">
                <a:solidFill>
                  <a:schemeClr val="tx1">
                    <a:lumMod val="75000"/>
                    <a:lumOff val="25000"/>
                  </a:schemeClr>
                </a:solidFill>
                <a:latin typeface="+mn-lt"/>
              </a:rPr>
              <a:t>RFK Architects</a:t>
            </a:r>
          </a:p>
          <a:p>
            <a:pPr>
              <a:spcAft>
                <a:spcPts val="600"/>
              </a:spcAft>
            </a:pPr>
            <a:r>
              <a:rPr lang="it-IT" sz="1000" b="1" dirty="0">
                <a:solidFill>
                  <a:schemeClr val="tx1">
                    <a:lumMod val="75000"/>
                    <a:lumOff val="25000"/>
                  </a:schemeClr>
                </a:solidFill>
                <a:latin typeface="+mn-lt"/>
              </a:rPr>
              <a:t>LIGHTING DESIGN</a:t>
            </a:r>
            <a:br>
              <a:rPr lang="it-IT" sz="1000" dirty="0">
                <a:solidFill>
                  <a:schemeClr val="tx1">
                    <a:lumMod val="75000"/>
                    <a:lumOff val="25000"/>
                  </a:schemeClr>
                </a:solidFill>
                <a:latin typeface="+mn-lt"/>
              </a:rPr>
            </a:br>
            <a:r>
              <a:rPr lang="it-IT" sz="1000" dirty="0">
                <a:solidFill>
                  <a:schemeClr val="tx1">
                    <a:lumMod val="75000"/>
                    <a:lumOff val="25000"/>
                  </a:schemeClr>
                </a:solidFill>
                <a:latin typeface="+mn-lt"/>
              </a:rPr>
              <a:t>Nulty (London)</a:t>
            </a:r>
          </a:p>
        </p:txBody>
      </p:sp>
      <p:pic>
        <p:nvPicPr>
          <p:cNvPr id="10" name="Picture 2" descr="*">
            <a:extLst>
              <a:ext uri="{FF2B5EF4-FFF2-40B4-BE49-F238E27FC236}">
                <a16:creationId xmlns:a16="http://schemas.microsoft.com/office/drawing/2014/main" id="{DD592164-9709-450B-B5F7-180F73C5B8A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14606" y="-1"/>
            <a:ext cx="3275807" cy="450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260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t up city at night&#10;&#10;Description automatically generated">
            <a:extLst>
              <a:ext uri="{FF2B5EF4-FFF2-40B4-BE49-F238E27FC236}">
                <a16:creationId xmlns:a16="http://schemas.microsoft.com/office/drawing/2014/main" id="{6C5F9D35-F896-4800-A83E-B986BC296D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5915183" cy="6859588"/>
          </a:xfrm>
          <a:prstGeom prst="rect">
            <a:avLst/>
          </a:prstGeom>
        </p:spPr>
      </p:pic>
      <p:sp>
        <p:nvSpPr>
          <p:cNvPr id="9" name="Rectangle: Rounded Corners 8">
            <a:extLst>
              <a:ext uri="{FF2B5EF4-FFF2-40B4-BE49-F238E27FC236}">
                <a16:creationId xmlns:a16="http://schemas.microsoft.com/office/drawing/2014/main" id="{2A1F618F-3B1A-4AF1-B180-365ED1B505DC}"/>
              </a:ext>
            </a:extLst>
          </p:cNvPr>
          <p:cNvSpPr/>
          <p:nvPr/>
        </p:nvSpPr>
        <p:spPr>
          <a:xfrm>
            <a:off x="227806" y="6249194"/>
            <a:ext cx="2924969" cy="381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ILLUMINATED FEATURE</a:t>
            </a:r>
          </a:p>
        </p:txBody>
      </p:sp>
      <p:sp>
        <p:nvSpPr>
          <p:cNvPr id="8" name="Rectangle 7">
            <a:extLst>
              <a:ext uri="{FF2B5EF4-FFF2-40B4-BE49-F238E27FC236}">
                <a16:creationId xmlns:a16="http://schemas.microsoft.com/office/drawing/2014/main" id="{B1525C18-73D1-4160-A68A-9DE353809743}"/>
              </a:ext>
            </a:extLst>
          </p:cNvPr>
          <p:cNvSpPr/>
          <p:nvPr/>
        </p:nvSpPr>
        <p:spPr>
          <a:xfrm>
            <a:off x="6400006" y="4725194"/>
            <a:ext cx="3581400" cy="630942"/>
          </a:xfrm>
          <a:prstGeom prst="rect">
            <a:avLst/>
          </a:prstGeom>
        </p:spPr>
        <p:txBody>
          <a:bodyPr wrap="square">
            <a:spAutoFit/>
          </a:bodyPr>
          <a:lstStyle/>
          <a:p>
            <a:pPr>
              <a:spcAft>
                <a:spcPts val="600"/>
              </a:spcAft>
            </a:pPr>
            <a:r>
              <a:rPr lang="it-IT" sz="1000" b="1" dirty="0">
                <a:solidFill>
                  <a:schemeClr val="tx1">
                    <a:lumMod val="75000"/>
                    <a:lumOff val="25000"/>
                  </a:schemeClr>
                </a:solidFill>
                <a:latin typeface="+mn-lt"/>
              </a:rPr>
              <a:t>BOTTEGA VENETA GINZA (TOKYO, JP)</a:t>
            </a:r>
          </a:p>
          <a:p>
            <a:pPr>
              <a:spcAft>
                <a:spcPts val="600"/>
              </a:spcAft>
            </a:pPr>
            <a:r>
              <a:rPr lang="en-US" sz="1000" b="1" dirty="0">
                <a:solidFill>
                  <a:schemeClr val="tx1">
                    <a:lumMod val="75000"/>
                    <a:lumOff val="25000"/>
                  </a:schemeClr>
                </a:solidFill>
                <a:latin typeface="+mn-lt"/>
              </a:rPr>
              <a:t>ARCHITECT</a:t>
            </a:r>
            <a:br>
              <a:rPr lang="en-US" sz="1000" dirty="0">
                <a:solidFill>
                  <a:schemeClr val="tx1">
                    <a:lumMod val="75000"/>
                    <a:lumOff val="25000"/>
                  </a:schemeClr>
                </a:solidFill>
                <a:latin typeface="+mn-lt"/>
              </a:rPr>
            </a:br>
            <a:r>
              <a:rPr lang="en-US" sz="1000" i="1" dirty="0">
                <a:solidFill>
                  <a:schemeClr val="tx1">
                    <a:lumMod val="75000"/>
                    <a:lumOff val="25000"/>
                  </a:schemeClr>
                </a:solidFill>
                <a:latin typeface="+mn-lt"/>
              </a:rPr>
              <a:t>Not Credited</a:t>
            </a:r>
          </a:p>
        </p:txBody>
      </p:sp>
      <p:pic>
        <p:nvPicPr>
          <p:cNvPr id="4" name="Picture 3" descr="A view of a building&#10;&#10;Description automatically generated">
            <a:extLst>
              <a:ext uri="{FF2B5EF4-FFF2-40B4-BE49-F238E27FC236}">
                <a16:creationId xmlns:a16="http://schemas.microsoft.com/office/drawing/2014/main" id="{82F7E010-38BA-4C9B-A08A-5539E56314A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2806" y="-1"/>
            <a:ext cx="6247607" cy="4165072"/>
          </a:xfrm>
          <a:prstGeom prst="rect">
            <a:avLst/>
          </a:prstGeom>
        </p:spPr>
      </p:pic>
    </p:spTree>
    <p:extLst>
      <p:ext uri="{BB962C8B-B14F-4D97-AF65-F5344CB8AC3E}">
        <p14:creationId xmlns:p14="http://schemas.microsoft.com/office/powerpoint/2010/main" val="250418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1"/>
            <a:ext cx="12190413" cy="685958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848037" y="5411462"/>
            <a:ext cx="4115335" cy="1323745"/>
          </a:xfrm>
          <a:prstGeom prst="rect">
            <a:avLst/>
          </a:prstGeom>
        </p:spPr>
        <p:txBody>
          <a:bodyPr wrap="square">
            <a:spAutoFit/>
          </a:bodyPr>
          <a:lstStyle/>
          <a:p>
            <a:pPr defTabSz="914263" hangingPunct="1"/>
            <a:r>
              <a:rPr lang="en-US" sz="1600" kern="1200" dirty="0">
                <a:solidFill>
                  <a:schemeClr val="tx1">
                    <a:lumMod val="75000"/>
                    <a:lumOff val="25000"/>
                  </a:schemeClr>
                </a:solidFill>
                <a:latin typeface="Helvetica Light"/>
                <a:ea typeface="Verdana" panose="020B0604030504040204" pitchFamily="34" charset="0"/>
                <a:cs typeface="Verdana" panose="020B0604030504040204" pitchFamily="34" charset="0"/>
              </a:rPr>
              <a:t>“Architecture which enters into a symbiosis with light does not merely create form in light, by day and at night, but allows light to become form” 		        </a:t>
            </a:r>
            <a:br>
              <a:rPr lang="en-US" sz="1600" kern="1200" dirty="0">
                <a:solidFill>
                  <a:schemeClr val="tx1">
                    <a:lumMod val="75000"/>
                    <a:lumOff val="25000"/>
                  </a:schemeClr>
                </a:solidFill>
                <a:latin typeface="Helvetica Light"/>
                <a:ea typeface="Verdana" panose="020B0604030504040204" pitchFamily="34" charset="0"/>
                <a:cs typeface="Verdana" panose="020B0604030504040204" pitchFamily="34" charset="0"/>
              </a:rPr>
            </a:br>
            <a:r>
              <a:rPr lang="en-US" sz="1600" kern="1200" dirty="0">
                <a:solidFill>
                  <a:schemeClr val="tx1">
                    <a:lumMod val="75000"/>
                    <a:lumOff val="25000"/>
                  </a:schemeClr>
                </a:solidFill>
                <a:latin typeface="Helvetica Light"/>
                <a:ea typeface="Verdana" panose="020B0604030504040204" pitchFamily="34" charset="0"/>
                <a:cs typeface="Verdana" panose="020B0604030504040204" pitchFamily="34" charset="0"/>
              </a:rPr>
              <a:t>		           – </a:t>
            </a:r>
            <a:r>
              <a:rPr lang="en-US" sz="1600" i="1" kern="1200" dirty="0">
                <a:solidFill>
                  <a:schemeClr val="tx1">
                    <a:lumMod val="75000"/>
                    <a:lumOff val="25000"/>
                  </a:schemeClr>
                </a:solidFill>
                <a:latin typeface="Helvetica Light"/>
                <a:ea typeface="Verdana" panose="020B0604030504040204" pitchFamily="34" charset="0"/>
                <a:cs typeface="Verdana" panose="020B0604030504040204" pitchFamily="34" charset="0"/>
              </a:rPr>
              <a:t>Richard Meier</a:t>
            </a:r>
            <a:endParaRPr lang="en-US" sz="1600" kern="1200" dirty="0">
              <a:solidFill>
                <a:schemeClr val="tx1">
                  <a:lumMod val="75000"/>
                  <a:lumOff val="25000"/>
                </a:schemeClr>
              </a:solidFill>
              <a:latin typeface="Helvetica Light"/>
              <a:ea typeface="Verdana" panose="020B0604030504040204" pitchFamily="34" charset="0"/>
              <a:cs typeface="Verdana" panose="020B0604030504040204" pitchFamily="34" charset="0"/>
            </a:endParaRPr>
          </a:p>
        </p:txBody>
      </p:sp>
      <p:sp>
        <p:nvSpPr>
          <p:cNvPr id="2" name="TextBox 1"/>
          <p:cNvSpPr txBox="1"/>
          <p:nvPr/>
        </p:nvSpPr>
        <p:spPr>
          <a:xfrm>
            <a:off x="-1" y="6619764"/>
            <a:ext cx="2721075" cy="230885"/>
          </a:xfrm>
          <a:prstGeom prst="rect">
            <a:avLst/>
          </a:prstGeom>
          <a:noFill/>
        </p:spPr>
        <p:txBody>
          <a:bodyPr wrap="square" rtlCol="0">
            <a:spAutoFit/>
          </a:bodyPr>
          <a:lstStyle/>
          <a:p>
            <a:r>
              <a:rPr lang="en-CA" sz="900" i="1" dirty="0"/>
              <a:t>Getty Images</a:t>
            </a:r>
          </a:p>
        </p:txBody>
      </p:sp>
    </p:spTree>
    <p:extLst>
      <p:ext uri="{BB962C8B-B14F-4D97-AF65-F5344CB8AC3E}">
        <p14:creationId xmlns:p14="http://schemas.microsoft.com/office/powerpoint/2010/main" val="473756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9" name="Text Box 10"/>
          <p:cNvSpPr txBox="1">
            <a:spLocks noChangeArrowheads="1"/>
          </p:cNvSpPr>
          <p:nvPr/>
        </p:nvSpPr>
        <p:spPr bwMode="auto">
          <a:xfrm>
            <a:off x="1883668" y="1702409"/>
            <a:ext cx="8380909" cy="984861"/>
          </a:xfrm>
          <a:prstGeom prst="rect">
            <a:avLst/>
          </a:prstGeom>
          <a:noFill/>
          <a:ln w="9525">
            <a:noFill/>
            <a:miter lim="800000"/>
            <a:headEnd/>
            <a:tailEnd/>
          </a:ln>
        </p:spPr>
        <p:txBody>
          <a:bodyPr wrap="square" lIns="121898" tIns="60948" rIns="121898" bIns="60948">
            <a:spAutoFit/>
          </a:bodyPr>
          <a:lstStyle/>
          <a:p>
            <a:pPr algn="ctr">
              <a:spcBef>
                <a:spcPct val="50000"/>
              </a:spcBef>
              <a:defRPr/>
            </a:pPr>
            <a:r>
              <a:rPr lang="en-US" sz="2800" dirty="0">
                <a:solidFill>
                  <a:schemeClr val="tx1">
                    <a:lumMod val="75000"/>
                    <a:lumOff val="25000"/>
                  </a:schemeClr>
                </a:solidFill>
                <a:latin typeface="+mn-lt"/>
                <a:cs typeface="65 Helvetica Medium"/>
              </a:rPr>
              <a:t>This concludes The American Institute of Architects Continuing Education Systems Course</a:t>
            </a:r>
          </a:p>
        </p:txBody>
      </p:sp>
      <p:sp>
        <p:nvSpPr>
          <p:cNvPr id="13" name="Text Box 13"/>
          <p:cNvSpPr txBox="1">
            <a:spLocks noChangeArrowheads="1"/>
          </p:cNvSpPr>
          <p:nvPr/>
        </p:nvSpPr>
        <p:spPr bwMode="auto">
          <a:xfrm>
            <a:off x="4368231" y="4141160"/>
            <a:ext cx="3301570" cy="430863"/>
          </a:xfrm>
          <a:prstGeom prst="rect">
            <a:avLst/>
          </a:prstGeom>
          <a:noFill/>
          <a:ln w="9525">
            <a:noFill/>
            <a:miter lim="800000"/>
            <a:headEnd/>
            <a:tailEnd/>
          </a:ln>
        </p:spPr>
        <p:txBody>
          <a:bodyPr wrap="square" lIns="121898" tIns="60948" rIns="121898" bIns="60948">
            <a:spAutoFit/>
          </a:bodyPr>
          <a:lstStyle/>
          <a:p>
            <a:pPr>
              <a:spcBef>
                <a:spcPct val="50000"/>
              </a:spcBef>
              <a:defRPr/>
            </a:pPr>
            <a:r>
              <a:rPr lang="en-US" sz="2000" dirty="0">
                <a:solidFill>
                  <a:schemeClr val="tx1">
                    <a:lumMod val="75000"/>
                    <a:lumOff val="25000"/>
                  </a:schemeClr>
                </a:solidFill>
                <a:latin typeface="+mn-lt"/>
                <a:cs typeface="65 Helvetica Medium"/>
              </a:rPr>
              <a:t>Contact: </a:t>
            </a:r>
            <a:r>
              <a:rPr lang="en-US" sz="2000" i="1" dirty="0">
                <a:solidFill>
                  <a:srgbClr val="0066FF"/>
                </a:solidFill>
                <a:latin typeface="+mn-lt"/>
                <a:cs typeface="65 Helvetica Medium"/>
              </a:rPr>
              <a:t>Presenter Name</a:t>
            </a:r>
          </a:p>
        </p:txBody>
      </p:sp>
      <p:cxnSp>
        <p:nvCxnSpPr>
          <p:cNvPr id="14" name="Straight Connector 13"/>
          <p:cNvCxnSpPr/>
          <p:nvPr/>
        </p:nvCxnSpPr>
        <p:spPr>
          <a:xfrm flipH="1">
            <a:off x="2801305" y="2976752"/>
            <a:ext cx="6443092"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2961" y="381090"/>
            <a:ext cx="814143" cy="898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4634441-C0B4-42BC-8ABE-0FDF7D12ECD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52106" y="1595681"/>
            <a:ext cx="3886200" cy="4257973"/>
          </a:xfrm>
          <a:prstGeom prst="rect">
            <a:avLst/>
          </a:prstGeom>
        </p:spPr>
      </p:pic>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CA" sz="2400" dirty="0">
                <a:solidFill>
                  <a:schemeClr val="tx1">
                    <a:lumMod val="65000"/>
                    <a:lumOff val="35000"/>
                  </a:schemeClr>
                </a:solidFill>
                <a:latin typeface="+mn-lt"/>
                <a:cs typeface="65 Helvetica Medium"/>
              </a:rPr>
              <a:t>A New Way Of Thinking About Light</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8212907" y="1613937"/>
            <a:ext cx="3079797" cy="1815857"/>
          </a:xfrm>
          <a:prstGeom prst="rect">
            <a:avLst/>
          </a:prstGeom>
          <a:noFill/>
          <a:ln w="12700" cap="flat">
            <a:noFill/>
            <a:miter lim="400000"/>
          </a:ln>
          <a:effectLst/>
          <a:sp3d/>
        </p:spPr>
        <p:txBody>
          <a:bodyPr rot="0" spcFirstLastPara="1" vertOverflow="overflow" horzOverflow="overflow" vert="horz" wrap="square" lIns="60948" tIns="60948" rIns="60948" bIns="60948" numCol="1" spcCol="50791" rtlCol="0" anchor="t">
            <a:spAutoFit/>
          </a:bodyPr>
          <a:lstStyle/>
          <a:p>
            <a:pPr defTabSz="1219170" fontAlgn="auto" hangingPunct="0">
              <a:spcBef>
                <a:spcPts val="0"/>
              </a:spcBef>
              <a:spcAft>
                <a:spcPts val="400"/>
              </a:spcAft>
            </a:pPr>
            <a:r>
              <a:rPr lang="en-CA" sz="2000" kern="0" dirty="0">
                <a:solidFill>
                  <a:schemeClr val="tx1">
                    <a:lumMod val="75000"/>
                    <a:lumOff val="25000"/>
                  </a:schemeClr>
                </a:solidFill>
                <a:latin typeface="+mn-lt"/>
                <a:ea typeface="Proxima Nova Light"/>
                <a:cs typeface="Proxima Nova Light"/>
                <a:sym typeface="Proxima Nova Light"/>
              </a:rPr>
              <a:t>Biological Impact of light</a:t>
            </a:r>
          </a:p>
          <a:p>
            <a:pPr marL="228594" lvl="1" indent="-228594" defTabSz="121917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Increased productivity</a:t>
            </a:r>
          </a:p>
          <a:p>
            <a:pPr marL="228594" lvl="1" indent="-228594" defTabSz="121917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Increased memory function</a:t>
            </a:r>
          </a:p>
          <a:p>
            <a:pPr marL="228594" lvl="1" indent="-228594" defTabSz="121917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Faster reactions</a:t>
            </a:r>
          </a:p>
          <a:p>
            <a:pPr marL="228594" lvl="1" indent="-228594" defTabSz="121917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Better sleep patterns </a:t>
            </a:r>
          </a:p>
          <a:p>
            <a:pPr marL="0" lvl="1" defTabSz="1219170" fontAlgn="auto" hangingPunct="0">
              <a:spcBef>
                <a:spcPts val="0"/>
              </a:spcBef>
              <a:spcAft>
                <a:spcPts val="400"/>
              </a:spcAft>
            </a:pPr>
            <a:r>
              <a:rPr lang="en-CA" sz="1400" kern="0" dirty="0">
                <a:solidFill>
                  <a:schemeClr val="tx1">
                    <a:lumMod val="75000"/>
                    <a:lumOff val="25000"/>
                  </a:schemeClr>
                </a:solidFill>
                <a:latin typeface="+mn-lt"/>
                <a:sym typeface="Proxima Nova Light"/>
              </a:rPr>
              <a:t>    (circadian rhythms)</a:t>
            </a:r>
          </a:p>
        </p:txBody>
      </p:sp>
      <p:sp>
        <p:nvSpPr>
          <p:cNvPr id="6" name="TextBox 5"/>
          <p:cNvSpPr txBox="1"/>
          <p:nvPr/>
        </p:nvSpPr>
        <p:spPr>
          <a:xfrm>
            <a:off x="8212907" y="4549493"/>
            <a:ext cx="3200400" cy="1549118"/>
          </a:xfrm>
          <a:prstGeom prst="rect">
            <a:avLst/>
          </a:prstGeom>
          <a:noFill/>
          <a:ln w="12700" cap="flat">
            <a:noFill/>
            <a:miter lim="400000"/>
          </a:ln>
          <a:effectLst/>
          <a:sp3d/>
        </p:spPr>
        <p:txBody>
          <a:bodyPr rot="0" spcFirstLastPara="1" vertOverflow="overflow" horzOverflow="overflow" vert="horz" wrap="square" lIns="60948" tIns="60948" rIns="60948" bIns="60948" numCol="1" spcCol="50791" rtlCol="0" anchor="t">
            <a:spAutoFit/>
          </a:bodyPr>
          <a:lstStyle/>
          <a:p>
            <a:pPr defTabSz="1219140" fontAlgn="auto" hangingPunct="0">
              <a:spcBef>
                <a:spcPts val="0"/>
              </a:spcBef>
              <a:spcAft>
                <a:spcPts val="400"/>
              </a:spcAft>
            </a:pPr>
            <a:r>
              <a:rPr lang="en-CA" sz="2000" kern="0" dirty="0">
                <a:solidFill>
                  <a:schemeClr val="tx1">
                    <a:lumMod val="75000"/>
                    <a:lumOff val="25000"/>
                  </a:schemeClr>
                </a:solidFill>
                <a:latin typeface="+mn-lt"/>
                <a:ea typeface="Proxima Nova Light"/>
                <a:cs typeface="Proxima Nova Light"/>
                <a:sym typeface="Proxima Nova Light"/>
              </a:rPr>
              <a:t>Emotional Impact of light</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Improvements in mood</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Decreased depression scores</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Positive judgement of performance</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Preference for “natural” illuminance</a:t>
            </a:r>
          </a:p>
        </p:txBody>
      </p:sp>
      <p:sp>
        <p:nvSpPr>
          <p:cNvPr id="7" name="TextBox 6"/>
          <p:cNvSpPr txBox="1"/>
          <p:nvPr/>
        </p:nvSpPr>
        <p:spPr>
          <a:xfrm>
            <a:off x="1599406" y="1613937"/>
            <a:ext cx="2819400" cy="1497822"/>
          </a:xfrm>
          <a:prstGeom prst="rect">
            <a:avLst/>
          </a:prstGeom>
          <a:noFill/>
          <a:ln w="12700" cap="flat">
            <a:noFill/>
            <a:miter lim="400000"/>
          </a:ln>
          <a:effectLst/>
          <a:sp3d/>
        </p:spPr>
        <p:txBody>
          <a:bodyPr rot="0" spcFirstLastPara="1" vertOverflow="overflow" horzOverflow="overflow" vert="horz" wrap="square" lIns="60948" tIns="60948" rIns="60948" bIns="60948" numCol="1" spcCol="50791" rtlCol="0" anchor="t">
            <a:spAutoFit/>
          </a:bodyPr>
          <a:lstStyle/>
          <a:p>
            <a:pPr defTabSz="1219140" fontAlgn="auto" hangingPunct="0">
              <a:spcBef>
                <a:spcPts val="0"/>
              </a:spcBef>
              <a:spcAft>
                <a:spcPts val="400"/>
              </a:spcAft>
            </a:pPr>
            <a:r>
              <a:rPr lang="en-CA" sz="2000" kern="0" dirty="0">
                <a:solidFill>
                  <a:schemeClr val="tx1">
                    <a:lumMod val="75000"/>
                    <a:lumOff val="25000"/>
                  </a:schemeClr>
                </a:solidFill>
                <a:latin typeface="+mn-lt"/>
                <a:ea typeface="Proxima Nova Light"/>
                <a:cs typeface="Proxima Nova Light"/>
                <a:sym typeface="Proxima Nova Light"/>
              </a:rPr>
              <a:t>Visual Impact of light</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Task performance</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Object identification and enhancement</a:t>
            </a:r>
          </a:p>
          <a:p>
            <a:pPr marL="228589" indent="-228589" defTabSz="1219140" fontAlgn="auto" hangingPunct="0">
              <a:spcBef>
                <a:spcPts val="0"/>
              </a:spcBef>
              <a:spcAft>
                <a:spcPts val="400"/>
              </a:spcAft>
              <a:buFont typeface="Arial" panose="020B0604020202020204" pitchFamily="34" charset="0"/>
              <a:buChar char="•"/>
            </a:pPr>
            <a:r>
              <a:rPr lang="en-CA" sz="1400" kern="0" dirty="0">
                <a:solidFill>
                  <a:schemeClr val="tx1">
                    <a:lumMod val="75000"/>
                    <a:lumOff val="25000"/>
                  </a:schemeClr>
                </a:solidFill>
                <a:latin typeface="+mn-lt"/>
                <a:sym typeface="Proxima Nova Light"/>
              </a:rPr>
              <a:t>Color rendition</a:t>
            </a:r>
          </a:p>
        </p:txBody>
      </p:sp>
      <p:sp>
        <p:nvSpPr>
          <p:cNvPr id="8" name="TextBox 7"/>
          <p:cNvSpPr txBox="1"/>
          <p:nvPr/>
        </p:nvSpPr>
        <p:spPr>
          <a:xfrm>
            <a:off x="304761" y="790346"/>
            <a:ext cx="1162394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CA" dirty="0">
                <a:solidFill>
                  <a:srgbClr val="0066FF"/>
                </a:solidFill>
              </a:rPr>
              <a:t>Lighting must still deliver the performance required to successfully complete visual tasks</a:t>
            </a:r>
            <a:endParaRPr kumimoji="0" lang="en-CA" b="0" i="0" u="none" strike="noStrike" cap="none" spc="0" normalizeH="0" baseline="0" dirty="0">
              <a:ln>
                <a:noFill/>
              </a:ln>
              <a:solidFill>
                <a:srgbClr val="0066FF"/>
              </a:solidFill>
              <a:effectLst/>
              <a:uFillTx/>
              <a:sym typeface="Proxima Nova Light"/>
            </a:endParaRPr>
          </a:p>
        </p:txBody>
      </p:sp>
      <p:sp>
        <p:nvSpPr>
          <p:cNvPr id="9" name="TextBox 8"/>
          <p:cNvSpPr txBox="1"/>
          <p:nvPr/>
        </p:nvSpPr>
        <p:spPr>
          <a:xfrm>
            <a:off x="304761" y="3744511"/>
            <a:ext cx="3352800" cy="230832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en-CA" sz="2400" b="0" i="0" u="none" strike="noStrike" kern="0" cap="none" spc="0" normalizeH="0" baseline="0" noProof="0" dirty="0">
                <a:ln>
                  <a:noFill/>
                </a:ln>
                <a:solidFill>
                  <a:srgbClr val="0066FF"/>
                </a:solidFill>
                <a:effectLst/>
                <a:uLnTx/>
                <a:uFillTx/>
                <a:latin typeface="+mn-lt"/>
                <a:sym typeface="Proxima Nova Light"/>
              </a:rPr>
              <a:t>The impact of light on the human experience is a driving force for a fundamental change in the approach to lighting for architectural spaces </a:t>
            </a:r>
          </a:p>
        </p:txBody>
      </p:sp>
    </p:spTree>
    <p:extLst>
      <p:ext uri="{BB962C8B-B14F-4D97-AF65-F5344CB8AC3E}">
        <p14:creationId xmlns:p14="http://schemas.microsoft.com/office/powerpoint/2010/main" val="3875931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Why Is This Important?</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8406" y="3048794"/>
            <a:ext cx="4053163"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27806" y="1143794"/>
            <a:ext cx="4418845" cy="1200329"/>
          </a:xfrm>
          <a:prstGeom prst="rect">
            <a:avLst/>
          </a:prstGeom>
          <a:noFill/>
        </p:spPr>
        <p:txBody>
          <a:bodyPr wrap="square" rtlCol="0">
            <a:spAutoFit/>
          </a:bodyPr>
          <a:lstStyle/>
          <a:p>
            <a:r>
              <a:rPr lang="en-CA" dirty="0">
                <a:solidFill>
                  <a:srgbClr val="404040"/>
                </a:solidFill>
              </a:rPr>
              <a:t>A widely quoted study by the Environmental Protection Agency (EPA) published in 2001 found that people spend 87% of their time indoors. </a:t>
            </a:r>
          </a:p>
        </p:txBody>
      </p:sp>
      <p:pic>
        <p:nvPicPr>
          <p:cNvPr id="1028" name="Picture 4" descr="https://typeset-beta.imgix.net/rehost%2F2016%2F9%2F13%2Faba12f95-7ba1-4e76-8bfc-a875073370e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651" y="1040210"/>
            <a:ext cx="7228601" cy="4820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CA" sz="2400" dirty="0">
                <a:solidFill>
                  <a:schemeClr val="tx1">
                    <a:lumMod val="65000"/>
                    <a:lumOff val="35000"/>
                  </a:schemeClr>
                </a:solidFill>
                <a:latin typeface="+mn-lt"/>
                <a:cs typeface="65 Helvetica Medium"/>
              </a:rPr>
              <a:t>Lighting Must Still Deliver Performance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17353" y="934408"/>
            <a:ext cx="6844654" cy="447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351916" y="2743994"/>
            <a:ext cx="4477981" cy="18235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R="0" algn="l" defTabSz="914400" rtl="0" fontAlgn="auto" latinLnBrk="0" hangingPunct="0">
              <a:lnSpc>
                <a:spcPct val="100000"/>
              </a:lnSpc>
              <a:spcBef>
                <a:spcPts val="0"/>
              </a:spcBef>
              <a:spcAft>
                <a:spcPts val="300"/>
              </a:spcAft>
              <a:buClrTx/>
              <a:buSzTx/>
              <a:tabLst/>
            </a:pPr>
            <a:r>
              <a:rPr lang="en-CA" dirty="0">
                <a:solidFill>
                  <a:schemeClr val="tx1">
                    <a:lumMod val="75000"/>
                    <a:lumOff val="25000"/>
                  </a:schemeClr>
                </a:solidFill>
              </a:rPr>
              <a:t>Quality illumination encompasses many performance characteristics</a:t>
            </a:r>
          </a:p>
          <a:p>
            <a:pPr marL="285750" lvl="6" indent="-285750">
              <a:spcAft>
                <a:spcPts val="300"/>
              </a:spcAft>
              <a:buFont typeface="Arial" panose="020B0604020202020204" pitchFamily="34" charset="0"/>
              <a:buChar char="•"/>
            </a:pPr>
            <a:r>
              <a:rPr lang="en-CA" sz="1600" dirty="0">
                <a:solidFill>
                  <a:schemeClr val="tx1">
                    <a:lumMod val="75000"/>
                    <a:lumOff val="25000"/>
                  </a:schemeClr>
                </a:solidFill>
              </a:rPr>
              <a:t>Quantity</a:t>
            </a:r>
          </a:p>
          <a:p>
            <a:pPr marL="285750" lvl="6" indent="-285750">
              <a:spcAft>
                <a:spcPts val="300"/>
              </a:spcAft>
              <a:buFont typeface="Arial" panose="020B0604020202020204" pitchFamily="34" charset="0"/>
              <a:buChar char="•"/>
            </a:pPr>
            <a:r>
              <a:rPr kumimoji="0" lang="en-CA" sz="1600" b="0" i="0" u="none" strike="noStrike" cap="none" spc="0" normalizeH="0" baseline="0" dirty="0">
                <a:ln>
                  <a:noFill/>
                </a:ln>
                <a:solidFill>
                  <a:schemeClr val="tx1">
                    <a:lumMod val="75000"/>
                    <a:lumOff val="25000"/>
                  </a:schemeClr>
                </a:solidFill>
                <a:effectLst/>
                <a:uFillTx/>
                <a:sym typeface="Proxima Nova Light"/>
              </a:rPr>
              <a:t>Consistency</a:t>
            </a:r>
            <a:endParaRPr lang="en-CA" sz="1600" dirty="0">
              <a:solidFill>
                <a:schemeClr val="tx1">
                  <a:lumMod val="75000"/>
                  <a:lumOff val="25000"/>
                </a:schemeClr>
              </a:solidFill>
            </a:endParaRPr>
          </a:p>
          <a:p>
            <a:pPr marL="285750" lvl="6" indent="-285750">
              <a:spcAft>
                <a:spcPts val="300"/>
              </a:spcAft>
              <a:buFont typeface="Arial" panose="020B0604020202020204" pitchFamily="34" charset="0"/>
              <a:buChar char="•"/>
            </a:pPr>
            <a:r>
              <a:rPr kumimoji="0" lang="en-CA" sz="1600" b="0" i="0" u="none" strike="noStrike" cap="none" spc="0" normalizeH="0" dirty="0">
                <a:ln>
                  <a:noFill/>
                </a:ln>
                <a:solidFill>
                  <a:schemeClr val="tx1">
                    <a:lumMod val="75000"/>
                    <a:lumOff val="25000"/>
                  </a:schemeClr>
                </a:solidFill>
                <a:effectLst/>
                <a:uFillTx/>
                <a:sym typeface="Proxima Nova Light"/>
              </a:rPr>
              <a:t>Color Rendering</a:t>
            </a:r>
          </a:p>
          <a:p>
            <a:pPr marL="285750" lvl="6" indent="-285750">
              <a:spcAft>
                <a:spcPts val="300"/>
              </a:spcAft>
              <a:buFont typeface="Arial" panose="020B0604020202020204" pitchFamily="34" charset="0"/>
              <a:buChar char="•"/>
            </a:pPr>
            <a:r>
              <a:rPr lang="en-CA" sz="1600" dirty="0">
                <a:solidFill>
                  <a:schemeClr val="tx1">
                    <a:lumMod val="75000"/>
                    <a:lumOff val="25000"/>
                  </a:schemeClr>
                </a:solidFill>
              </a:rPr>
              <a:t>Visual Comfort (</a:t>
            </a:r>
            <a:r>
              <a:rPr lang="en-CA" sz="1600" dirty="0" err="1">
                <a:solidFill>
                  <a:schemeClr val="tx1">
                    <a:lumMod val="75000"/>
                    <a:lumOff val="25000"/>
                  </a:schemeClr>
                </a:solidFill>
              </a:rPr>
              <a:t>eg</a:t>
            </a:r>
            <a:r>
              <a:rPr lang="en-CA" sz="1600" dirty="0">
                <a:solidFill>
                  <a:schemeClr val="tx1">
                    <a:lumMod val="75000"/>
                    <a:lumOff val="25000"/>
                  </a:schemeClr>
                </a:solidFill>
              </a:rPr>
              <a:t>. glare control, flicker-free)</a:t>
            </a:r>
          </a:p>
        </p:txBody>
      </p:sp>
      <p:grpSp>
        <p:nvGrpSpPr>
          <p:cNvPr id="6" name="Group 5"/>
          <p:cNvGrpSpPr>
            <a:grpSpLocks noChangeAspect="1"/>
          </p:cNvGrpSpPr>
          <p:nvPr/>
        </p:nvGrpSpPr>
        <p:grpSpPr>
          <a:xfrm>
            <a:off x="10133806" y="914882"/>
            <a:ext cx="1440000" cy="1440000"/>
            <a:chOff x="1820066" y="57513"/>
            <a:chExt cx="2760666" cy="2760666"/>
          </a:xfrm>
        </p:grpSpPr>
        <p:sp>
          <p:nvSpPr>
            <p:cNvPr id="7" name="Oval 6"/>
            <p:cNvSpPr/>
            <p:nvPr/>
          </p:nvSpPr>
          <p:spPr>
            <a:xfrm>
              <a:off x="1820066" y="57513"/>
              <a:ext cx="2760666" cy="2760666"/>
            </a:xfrm>
            <a:prstGeom prst="ellipse">
              <a:avLst/>
            </a:prstGeom>
            <a:solidFill>
              <a:srgbClr val="FFB15E">
                <a:alpha val="50000"/>
                <a:hueOff val="0"/>
                <a:satOff val="0"/>
                <a:lumOff val="0"/>
                <a:alphaOff val="0"/>
              </a:srgbClr>
            </a:solidFill>
            <a:ln w="25400" cap="flat" cmpd="sng" algn="ctr">
              <a:solidFill>
                <a:srgbClr val="FFFFFF">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tx1"/>
            </a:fontRef>
          </p:style>
          <p:txBody>
            <a:bodyPr/>
            <a:lstStyle/>
            <a:p>
              <a:endParaRPr lang="en-CA"/>
            </a:p>
          </p:txBody>
        </p:sp>
        <p:sp>
          <p:nvSpPr>
            <p:cNvPr id="8" name="Oval 4"/>
            <p:cNvSpPr/>
            <p:nvPr/>
          </p:nvSpPr>
          <p:spPr>
            <a:xfrm>
              <a:off x="2484633" y="998626"/>
              <a:ext cx="1431530" cy="87844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CA" sz="1400" kern="1200" dirty="0">
                  <a:solidFill>
                    <a:srgbClr val="000000">
                      <a:hueOff val="0"/>
                      <a:satOff val="0"/>
                      <a:lumOff val="0"/>
                      <a:alphaOff val="0"/>
                    </a:srgbClr>
                  </a:solidFill>
                  <a:latin typeface="+mn-lt"/>
                  <a:ea typeface="Verdana" panose="020B0604030504040204" pitchFamily="34" charset="0"/>
                  <a:cs typeface="Verdana" panose="020B0604030504040204" pitchFamily="34" charset="0"/>
                </a:rPr>
                <a:t>Visual</a:t>
              </a:r>
            </a:p>
          </p:txBody>
        </p:sp>
      </p:grpSp>
      <p:sp>
        <p:nvSpPr>
          <p:cNvPr id="9" name="TextBox 8"/>
          <p:cNvSpPr txBox="1"/>
          <p:nvPr/>
        </p:nvSpPr>
        <p:spPr>
          <a:xfrm>
            <a:off x="317353" y="5715794"/>
            <a:ext cx="11508805" cy="400108"/>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marL="0" marR="0" lvl="0" indent="0" algn="ctr" defTabSz="914400" eaLnBrk="1" fontAlgn="auto" latinLnBrk="0" hangingPunct="0">
              <a:lnSpc>
                <a:spcPct val="100000"/>
              </a:lnSpc>
              <a:spcBef>
                <a:spcPts val="0"/>
              </a:spcBef>
              <a:spcAft>
                <a:spcPts val="0"/>
              </a:spcAft>
              <a:buClrTx/>
              <a:buSzTx/>
              <a:buFontTx/>
              <a:buNone/>
              <a:tabLst/>
              <a:defRPr/>
            </a:pPr>
            <a:r>
              <a:rPr kumimoji="0" lang="en-CA" sz="2000" b="0" i="0" u="none" strike="noStrike" kern="0" cap="none" spc="0" normalizeH="0" baseline="0" noProof="0" dirty="0">
                <a:ln>
                  <a:noFill/>
                </a:ln>
                <a:solidFill>
                  <a:srgbClr val="0066FF"/>
                </a:solidFill>
                <a:effectLst/>
                <a:uLnTx/>
                <a:uFillTx/>
                <a:latin typeface="+mn-lt"/>
                <a:sym typeface="Proxima Nova Light"/>
              </a:rPr>
              <a:t>Luminous surfaces</a:t>
            </a:r>
            <a:r>
              <a:rPr kumimoji="0" lang="en-CA" sz="2000" b="0" i="0" u="none" strike="noStrike" kern="0" cap="none" spc="0" normalizeH="0" noProof="0" dirty="0">
                <a:ln>
                  <a:noFill/>
                </a:ln>
                <a:solidFill>
                  <a:srgbClr val="0066FF"/>
                </a:solidFill>
                <a:effectLst/>
                <a:uLnTx/>
                <a:uFillTx/>
                <a:latin typeface="+mn-lt"/>
                <a:sym typeface="Proxima Nova Light"/>
              </a:rPr>
              <a:t> </a:t>
            </a:r>
            <a:r>
              <a:rPr lang="en-CA" sz="2000" kern="0" dirty="0">
                <a:solidFill>
                  <a:srgbClr val="0066FF"/>
                </a:solidFill>
                <a:latin typeface="+mn-lt"/>
                <a:sym typeface="Proxima Nova Light"/>
              </a:rPr>
              <a:t>create a comfortable environment free of visual clutter </a:t>
            </a:r>
            <a:endParaRPr kumimoji="0" lang="en-CA" sz="2000" b="0" i="0" u="none" strike="noStrike" kern="0" cap="none" spc="0" normalizeH="0" baseline="0" noProof="0" dirty="0">
              <a:ln>
                <a:noFill/>
              </a:ln>
              <a:solidFill>
                <a:srgbClr val="0066FF"/>
              </a:solidFill>
              <a:effectLst/>
              <a:uLnTx/>
              <a:uFillTx/>
              <a:latin typeface="+mn-lt"/>
              <a:sym typeface="Proxima Nova Light"/>
            </a:endParaRPr>
          </a:p>
        </p:txBody>
      </p:sp>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4904</TotalTime>
  <Words>7442</Words>
  <Application>Microsoft Office PowerPoint</Application>
  <PresentationFormat>Custom</PresentationFormat>
  <Paragraphs>717</Paragraphs>
  <Slides>68</Slides>
  <Notes>68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68</vt:i4>
      </vt:variant>
    </vt:vector>
  </HeadingPairs>
  <TitlesOfParts>
    <vt:vector size="77" baseType="lpstr">
      <vt:lpstr>65 Helvetica Medium</vt:lpstr>
      <vt:lpstr>Arial</vt:lpstr>
      <vt:lpstr>Avenir Next</vt:lpstr>
      <vt:lpstr>Bell MT</vt:lpstr>
      <vt:lpstr>Calibri</vt:lpstr>
      <vt:lpstr>Helvetica Light</vt:lpstr>
      <vt:lpstr>Proxima Nova Light</vt:lpstr>
      <vt:lpstr>Wingdings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Andrea Raggambi</dc:creator>
  <cp:lastModifiedBy>Grant Harlow</cp:lastModifiedBy>
  <cp:revision>445</cp:revision>
  <cp:lastPrinted>2019-08-19T20:08:46Z</cp:lastPrinted>
  <dcterms:created xsi:type="dcterms:W3CDTF">2006-06-28T20:25:35Z</dcterms:created>
  <dcterms:modified xsi:type="dcterms:W3CDTF">2019-08-28T19:00:35Z</dcterms:modified>
</cp:coreProperties>
</file>