
<file path=[Content_Types].xml><?xml version="1.0" encoding="utf-8"?>
<Types xmlns="http://schemas.openxmlformats.org/package/2006/content-types">
  <Default Extension="emf" ContentType="image/x-emf"/>
  <Default Extension="gif" ContentType="image/gif"/>
  <Default Extension="jpeg" ContentType="image/jpeg"/>
  <Default Extension="mov" ContentType="video/quicktime"/>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261" r:id="rId2"/>
    <p:sldId id="256" r:id="rId3"/>
    <p:sldId id="258" r:id="rId4"/>
    <p:sldId id="260" r:id="rId5"/>
    <p:sldId id="1347" r:id="rId6"/>
    <p:sldId id="264" r:id="rId7"/>
    <p:sldId id="1345" r:id="rId8"/>
    <p:sldId id="272" r:id="rId9"/>
    <p:sldId id="273" r:id="rId10"/>
    <p:sldId id="276" r:id="rId11"/>
    <p:sldId id="265" r:id="rId12"/>
    <p:sldId id="277" r:id="rId13"/>
    <p:sldId id="1346" r:id="rId14"/>
    <p:sldId id="283" r:id="rId15"/>
    <p:sldId id="343" r:id="rId16"/>
    <p:sldId id="341" r:id="rId17"/>
    <p:sldId id="1340" r:id="rId18"/>
    <p:sldId id="1349" r:id="rId19"/>
    <p:sldId id="1351" r:id="rId20"/>
    <p:sldId id="1353" r:id="rId21"/>
    <p:sldId id="285" r:id="rId22"/>
    <p:sldId id="1344" r:id="rId23"/>
    <p:sldId id="280" r:id="rId24"/>
    <p:sldId id="1343" r:id="rId25"/>
    <p:sldId id="1354" r:id="rId26"/>
    <p:sldId id="288" r:id="rId27"/>
    <p:sldId id="342" r:id="rId28"/>
    <p:sldId id="1339" r:id="rId29"/>
    <p:sldId id="1342" r:id="rId30"/>
    <p:sldId id="1341" r:id="rId31"/>
    <p:sldId id="371" r:id="rId32"/>
    <p:sldId id="286" r:id="rId33"/>
    <p:sldId id="1337" r:id="rId34"/>
    <p:sldId id="340" r:id="rId35"/>
    <p:sldId id="1352" r:id="rId36"/>
    <p:sldId id="1348" r:id="rId37"/>
    <p:sldId id="259" r:id="rId38"/>
  </p:sldIdLst>
  <p:sldSz cx="12190413" cy="6859588"/>
  <p:notesSz cx="7315200" cy="96012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609570" algn="l" rtl="0" fontAlgn="base">
      <a:spcBef>
        <a:spcPct val="0"/>
      </a:spcBef>
      <a:spcAft>
        <a:spcPct val="0"/>
      </a:spcAft>
      <a:defRPr kern="1200">
        <a:solidFill>
          <a:schemeClr val="tx1"/>
        </a:solidFill>
        <a:latin typeface="Arial" charset="0"/>
        <a:ea typeface="+mn-ea"/>
        <a:cs typeface="+mn-cs"/>
      </a:defRPr>
    </a:lvl2pPr>
    <a:lvl3pPr marL="1219140" algn="l" rtl="0" fontAlgn="base">
      <a:spcBef>
        <a:spcPct val="0"/>
      </a:spcBef>
      <a:spcAft>
        <a:spcPct val="0"/>
      </a:spcAft>
      <a:defRPr kern="1200">
        <a:solidFill>
          <a:schemeClr val="tx1"/>
        </a:solidFill>
        <a:latin typeface="Arial" charset="0"/>
        <a:ea typeface="+mn-ea"/>
        <a:cs typeface="+mn-cs"/>
      </a:defRPr>
    </a:lvl3pPr>
    <a:lvl4pPr marL="1828709" algn="l" rtl="0" fontAlgn="base">
      <a:spcBef>
        <a:spcPct val="0"/>
      </a:spcBef>
      <a:spcAft>
        <a:spcPct val="0"/>
      </a:spcAft>
      <a:defRPr kern="1200">
        <a:solidFill>
          <a:schemeClr val="tx1"/>
        </a:solidFill>
        <a:latin typeface="Arial" charset="0"/>
        <a:ea typeface="+mn-ea"/>
        <a:cs typeface="+mn-cs"/>
      </a:defRPr>
    </a:lvl4pPr>
    <a:lvl5pPr marL="2438278" algn="l" rtl="0" fontAlgn="base">
      <a:spcBef>
        <a:spcPct val="0"/>
      </a:spcBef>
      <a:spcAft>
        <a:spcPct val="0"/>
      </a:spcAft>
      <a:defRPr kern="1200">
        <a:solidFill>
          <a:schemeClr val="tx1"/>
        </a:solidFill>
        <a:latin typeface="Arial" charset="0"/>
        <a:ea typeface="+mn-ea"/>
        <a:cs typeface="+mn-cs"/>
      </a:defRPr>
    </a:lvl5pPr>
    <a:lvl6pPr marL="3047848" algn="l" defTabSz="1219140" rtl="0" eaLnBrk="1" latinLnBrk="0" hangingPunct="1">
      <a:defRPr kern="1200">
        <a:solidFill>
          <a:schemeClr val="tx1"/>
        </a:solidFill>
        <a:latin typeface="Arial" charset="0"/>
        <a:ea typeface="+mn-ea"/>
        <a:cs typeface="+mn-cs"/>
      </a:defRPr>
    </a:lvl6pPr>
    <a:lvl7pPr marL="3657418" algn="l" defTabSz="1219140" rtl="0" eaLnBrk="1" latinLnBrk="0" hangingPunct="1">
      <a:defRPr kern="1200">
        <a:solidFill>
          <a:schemeClr val="tx1"/>
        </a:solidFill>
        <a:latin typeface="Arial" charset="0"/>
        <a:ea typeface="+mn-ea"/>
        <a:cs typeface="+mn-cs"/>
      </a:defRPr>
    </a:lvl7pPr>
    <a:lvl8pPr marL="4266987" algn="l" defTabSz="1219140" rtl="0" eaLnBrk="1" latinLnBrk="0" hangingPunct="1">
      <a:defRPr kern="1200">
        <a:solidFill>
          <a:schemeClr val="tx1"/>
        </a:solidFill>
        <a:latin typeface="Arial" charset="0"/>
        <a:ea typeface="+mn-ea"/>
        <a:cs typeface="+mn-cs"/>
      </a:defRPr>
    </a:lvl8pPr>
    <a:lvl9pPr marL="4876557" algn="l" defTabSz="121914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161">
          <p15:clr>
            <a:srgbClr val="A4A3A4"/>
          </p15:clr>
        </p15:guide>
        <p15:guide id="4"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guide id="3" orient="horz" pos="3024">
          <p15:clr>
            <a:srgbClr val="A4A3A4"/>
          </p15:clr>
        </p15:guide>
        <p15:guide id="4" pos="230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rant Harlow" initials="GH" lastIdx="1" clrIdx="0">
    <p:extLst>
      <p:ext uri="{19B8F6BF-5375-455C-9EA6-DF929625EA0E}">
        <p15:presenceInfo xmlns:p15="http://schemas.microsoft.com/office/powerpoint/2012/main" userId="S-1-5-21-2572573523-26370252-3983543579-1298" providerId="AD"/>
      </p:ext>
    </p:extLst>
  </p:cmAuthor>
  <p:cmAuthor id="2" name="Grant Harlow" initials="GH [2]" lastIdx="1" clrIdx="1">
    <p:extLst>
      <p:ext uri="{19B8F6BF-5375-455C-9EA6-DF929625EA0E}">
        <p15:presenceInfo xmlns:p15="http://schemas.microsoft.com/office/powerpoint/2012/main" userId="S::grant.harlow@cooledgelighting.com::d212826f-add6-4b56-b739-71e76f88ee0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a:srgbClr val="CC3300"/>
    <a:srgbClr val="66CCFF"/>
    <a:srgbClr val="404040"/>
    <a:srgbClr val="969696"/>
    <a:srgbClr val="FCB7A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92" autoAdjust="0"/>
    <p:restoredTop sz="85425" autoAdjust="0"/>
  </p:normalViewPr>
  <p:slideViewPr>
    <p:cSldViewPr>
      <p:cViewPr varScale="1">
        <p:scale>
          <a:sx n="73" d="100"/>
          <a:sy n="73" d="100"/>
        </p:scale>
        <p:origin x="1046" y="67"/>
      </p:cViewPr>
      <p:guideLst>
        <p:guide orient="horz" pos="2160"/>
        <p:guide pos="2880"/>
        <p:guide orient="horz" pos="2161"/>
        <p:guide pos="3840"/>
      </p:guideLst>
    </p:cSldViewPr>
  </p:slideViewPr>
  <p:notesTextViewPr>
    <p:cViewPr>
      <p:scale>
        <a:sx n="100" d="100"/>
        <a:sy n="100" d="100"/>
      </p:scale>
      <p:origin x="0" y="0"/>
    </p:cViewPr>
  </p:notesTextViewPr>
  <p:sorterViewPr>
    <p:cViewPr varScale="1">
      <p:scale>
        <a:sx n="100" d="100"/>
        <a:sy n="100" d="100"/>
      </p:scale>
      <p:origin x="0" y="-10195"/>
    </p:cViewPr>
  </p:sorterViewPr>
  <p:notesViewPr>
    <p:cSldViewPr>
      <p:cViewPr>
        <p:scale>
          <a:sx n="87" d="100"/>
          <a:sy n="87" d="100"/>
        </p:scale>
        <p:origin x="-3612" y="-12"/>
      </p:cViewPr>
      <p:guideLst>
        <p:guide orient="horz" pos="2880"/>
        <p:guide pos="2160"/>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atin typeface="Arial" charset="0"/>
              </a:defRPr>
            </a:lvl1pPr>
          </a:lstStyle>
          <a:p>
            <a:pPr>
              <a:defRPr/>
            </a:pPr>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atin typeface="Arial" charset="0"/>
              </a:defRPr>
            </a:lvl1pPr>
          </a:lstStyle>
          <a:p>
            <a:pPr>
              <a:defRPr/>
            </a:pPr>
            <a:fld id="{0A110517-D38F-4E04-88BF-D56FB28A3177}" type="datetimeFigureOut">
              <a:rPr lang="en-US"/>
              <a:pPr>
                <a:defRPr/>
              </a:pPr>
              <a:t>8/2/2021</a:t>
            </a:fld>
            <a:endParaRPr lang="en-US"/>
          </a:p>
        </p:txBody>
      </p:sp>
      <p:sp>
        <p:nvSpPr>
          <p:cNvPr id="4" name="Slide Image Placeholder 3"/>
          <p:cNvSpPr>
            <a:spLocks noGrp="1" noRot="1" noChangeAspect="1"/>
          </p:cNvSpPr>
          <p:nvPr>
            <p:ph type="sldImg" idx="2"/>
          </p:nvPr>
        </p:nvSpPr>
        <p:spPr>
          <a:xfrm>
            <a:off x="458788" y="720725"/>
            <a:ext cx="6397625"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atin typeface="Arial" charset="0"/>
              </a:defRPr>
            </a:lvl1pPr>
          </a:lstStyle>
          <a:p>
            <a:pPr>
              <a:defRPr/>
            </a:pPr>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atin typeface="Arial" charset="0"/>
              </a:defRPr>
            </a:lvl1pPr>
          </a:lstStyle>
          <a:p>
            <a:pPr>
              <a:defRPr/>
            </a:pPr>
            <a:fld id="{9EC19330-E92C-4A3C-A763-AA921ABA7B78}" type="slidenum">
              <a:rPr lang="en-US"/>
              <a:pPr>
                <a:defRPr/>
              </a:pPr>
              <a:t>‹#›</a:t>
            </a:fld>
            <a:endParaRPr lang="en-US"/>
          </a:p>
        </p:txBody>
      </p:sp>
    </p:spTree>
    <p:extLst>
      <p:ext uri="{BB962C8B-B14F-4D97-AF65-F5344CB8AC3E}">
        <p14:creationId xmlns:p14="http://schemas.microsoft.com/office/powerpoint/2010/main" val="50118680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mn-lt"/>
        <a:ea typeface="+mn-ea"/>
        <a:cs typeface="+mn-cs"/>
      </a:defRPr>
    </a:lvl1pPr>
    <a:lvl2pPr marL="609570" algn="l" rtl="0" eaLnBrk="0" fontAlgn="base" hangingPunct="0">
      <a:spcBef>
        <a:spcPct val="30000"/>
      </a:spcBef>
      <a:spcAft>
        <a:spcPct val="0"/>
      </a:spcAft>
      <a:defRPr sz="1600" kern="1200">
        <a:solidFill>
          <a:schemeClr val="tx1"/>
        </a:solidFill>
        <a:latin typeface="+mn-lt"/>
        <a:ea typeface="+mn-ea"/>
        <a:cs typeface="+mn-cs"/>
      </a:defRPr>
    </a:lvl2pPr>
    <a:lvl3pPr marL="1219140" algn="l" rtl="0" eaLnBrk="0" fontAlgn="base" hangingPunct="0">
      <a:spcBef>
        <a:spcPct val="30000"/>
      </a:spcBef>
      <a:spcAft>
        <a:spcPct val="0"/>
      </a:spcAft>
      <a:defRPr sz="1600" kern="1200">
        <a:solidFill>
          <a:schemeClr val="tx1"/>
        </a:solidFill>
        <a:latin typeface="+mn-lt"/>
        <a:ea typeface="+mn-ea"/>
        <a:cs typeface="+mn-cs"/>
      </a:defRPr>
    </a:lvl3pPr>
    <a:lvl4pPr marL="1828709" algn="l" rtl="0" eaLnBrk="0" fontAlgn="base" hangingPunct="0">
      <a:spcBef>
        <a:spcPct val="30000"/>
      </a:spcBef>
      <a:spcAft>
        <a:spcPct val="0"/>
      </a:spcAft>
      <a:defRPr sz="1600" kern="1200">
        <a:solidFill>
          <a:schemeClr val="tx1"/>
        </a:solidFill>
        <a:latin typeface="+mn-lt"/>
        <a:ea typeface="+mn-ea"/>
        <a:cs typeface="+mn-cs"/>
      </a:defRPr>
    </a:lvl4pPr>
    <a:lvl5pPr marL="2438278" algn="l" rtl="0" eaLnBrk="0" fontAlgn="base" hangingPunct="0">
      <a:spcBef>
        <a:spcPct val="30000"/>
      </a:spcBef>
      <a:spcAft>
        <a:spcPct val="0"/>
      </a:spcAft>
      <a:defRPr sz="1600" kern="1200">
        <a:solidFill>
          <a:schemeClr val="tx1"/>
        </a:solidFill>
        <a:latin typeface="+mn-lt"/>
        <a:ea typeface="+mn-ea"/>
        <a:cs typeface="+mn-cs"/>
      </a:defRPr>
    </a:lvl5pPr>
    <a:lvl6pPr marL="3047848" algn="l" defTabSz="1219140" rtl="0" eaLnBrk="1" latinLnBrk="0" hangingPunct="1">
      <a:defRPr sz="1600" kern="1200">
        <a:solidFill>
          <a:schemeClr val="tx1"/>
        </a:solidFill>
        <a:latin typeface="+mn-lt"/>
        <a:ea typeface="+mn-ea"/>
        <a:cs typeface="+mn-cs"/>
      </a:defRPr>
    </a:lvl6pPr>
    <a:lvl7pPr marL="3657418" algn="l" defTabSz="1219140" rtl="0" eaLnBrk="1" latinLnBrk="0" hangingPunct="1">
      <a:defRPr sz="1600" kern="1200">
        <a:solidFill>
          <a:schemeClr val="tx1"/>
        </a:solidFill>
        <a:latin typeface="+mn-lt"/>
        <a:ea typeface="+mn-ea"/>
        <a:cs typeface="+mn-cs"/>
      </a:defRPr>
    </a:lvl7pPr>
    <a:lvl8pPr marL="4266987" algn="l" defTabSz="1219140" rtl="0" eaLnBrk="1" latinLnBrk="0" hangingPunct="1">
      <a:defRPr sz="1600" kern="1200">
        <a:solidFill>
          <a:schemeClr val="tx1"/>
        </a:solidFill>
        <a:latin typeface="+mn-lt"/>
        <a:ea typeface="+mn-ea"/>
        <a:cs typeface="+mn-cs"/>
      </a:defRPr>
    </a:lvl8pPr>
    <a:lvl9pPr marL="4876557" algn="l" defTabSz="121914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xfrm>
            <a:off x="458788" y="720725"/>
            <a:ext cx="6397625" cy="36004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a:p>
        </p:txBody>
      </p:sp>
      <p:sp>
        <p:nvSpPr>
          <p:cNvPr id="8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85372" indent="-302066" eaLnBrk="0" hangingPunct="0">
              <a:defRPr>
                <a:solidFill>
                  <a:schemeClr val="tx1"/>
                </a:solidFill>
                <a:latin typeface="Arial" charset="0"/>
              </a:defRPr>
            </a:lvl2pPr>
            <a:lvl3pPr marL="1208265" indent="-241653" eaLnBrk="0" hangingPunct="0">
              <a:defRPr>
                <a:solidFill>
                  <a:schemeClr val="tx1"/>
                </a:solidFill>
                <a:latin typeface="Arial" charset="0"/>
              </a:defRPr>
            </a:lvl3pPr>
            <a:lvl4pPr marL="1691571" indent="-241653" eaLnBrk="0" hangingPunct="0">
              <a:defRPr>
                <a:solidFill>
                  <a:schemeClr val="tx1"/>
                </a:solidFill>
                <a:latin typeface="Arial" charset="0"/>
              </a:defRPr>
            </a:lvl4pPr>
            <a:lvl5pPr marL="2174878" indent="-241653" eaLnBrk="0" hangingPunct="0">
              <a:defRPr>
                <a:solidFill>
                  <a:schemeClr val="tx1"/>
                </a:solidFill>
                <a:latin typeface="Arial" charset="0"/>
              </a:defRPr>
            </a:lvl5pPr>
            <a:lvl6pPr marL="2658184" indent="-241653" eaLnBrk="0" fontAlgn="base" hangingPunct="0">
              <a:spcBef>
                <a:spcPct val="0"/>
              </a:spcBef>
              <a:spcAft>
                <a:spcPct val="0"/>
              </a:spcAft>
              <a:defRPr>
                <a:solidFill>
                  <a:schemeClr val="tx1"/>
                </a:solidFill>
                <a:latin typeface="Arial" charset="0"/>
              </a:defRPr>
            </a:lvl6pPr>
            <a:lvl7pPr marL="3141490" indent="-241653" eaLnBrk="0" fontAlgn="base" hangingPunct="0">
              <a:spcBef>
                <a:spcPct val="0"/>
              </a:spcBef>
              <a:spcAft>
                <a:spcPct val="0"/>
              </a:spcAft>
              <a:defRPr>
                <a:solidFill>
                  <a:schemeClr val="tx1"/>
                </a:solidFill>
                <a:latin typeface="Arial" charset="0"/>
              </a:defRPr>
            </a:lvl7pPr>
            <a:lvl8pPr marL="3624796" indent="-241653" eaLnBrk="0" fontAlgn="base" hangingPunct="0">
              <a:spcBef>
                <a:spcPct val="0"/>
              </a:spcBef>
              <a:spcAft>
                <a:spcPct val="0"/>
              </a:spcAft>
              <a:defRPr>
                <a:solidFill>
                  <a:schemeClr val="tx1"/>
                </a:solidFill>
                <a:latin typeface="Arial" charset="0"/>
              </a:defRPr>
            </a:lvl8pPr>
            <a:lvl9pPr marL="4108102" indent="-241653" eaLnBrk="0" fontAlgn="base" hangingPunct="0">
              <a:spcBef>
                <a:spcPct val="0"/>
              </a:spcBef>
              <a:spcAft>
                <a:spcPct val="0"/>
              </a:spcAft>
              <a:defRPr>
                <a:solidFill>
                  <a:schemeClr val="tx1"/>
                </a:solidFill>
                <a:latin typeface="Arial" charset="0"/>
              </a:defRPr>
            </a:lvl9pPr>
          </a:lstStyle>
          <a:p>
            <a:pPr eaLnBrk="1" hangingPunct="1"/>
            <a:fld id="{33C7FAAC-912A-4773-8C19-4A21FC779BD8}" type="slidenum">
              <a:rPr lang="en-US" smtClean="0"/>
              <a:pPr eaLnBrk="1" hangingPunct="1"/>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defTabSz="966467" eaLnBrk="1" fontAlgn="auto" hangingPunct="1">
              <a:lnSpc>
                <a:spcPct val="150000"/>
              </a:lnSpc>
              <a:spcBef>
                <a:spcPts val="0"/>
              </a:spcBef>
              <a:spcAft>
                <a:spcPts val="634"/>
              </a:spcAft>
              <a:defRPr/>
            </a:pPr>
            <a:r>
              <a:rPr lang="en-US" sz="1300" b="1" dirty="0">
                <a:solidFill>
                  <a:prstClr val="black"/>
                </a:solidFill>
                <a:sym typeface="Calibri"/>
              </a:rPr>
              <a:t>Speaker Notes:</a:t>
            </a:r>
            <a:endParaRPr lang="en-US" sz="1300" dirty="0">
              <a:solidFill>
                <a:prstClr val="black"/>
              </a:solidFill>
              <a:sym typeface="Calibri"/>
            </a:endParaRP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And lighting plays a critical role in determining how people perceive their environment.</a:t>
            </a: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When people are asked to identify what makes them feel better or happier, “lighting” consistently shows up near the top of the list.</a:t>
            </a: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In this study done by a commercial property company about what makes a healthy office, 76% of the participants indicated they felt happier because of changes made to the lighting during the study</a:t>
            </a: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Another academic study found that good lighting was ranked 2</a:t>
            </a:r>
            <a:r>
              <a:rPr kumimoji="0" lang="en-US" sz="1200" b="0" i="0" u="none" strike="noStrike" kern="1200" cap="none" spc="0" normalizeH="0" baseline="30000" noProof="0" dirty="0">
                <a:ln>
                  <a:noFill/>
                </a:ln>
                <a:solidFill>
                  <a:prstClr val="black"/>
                </a:solidFill>
                <a:effectLst/>
                <a:uLnTx/>
                <a:uFillTx/>
                <a:latin typeface="+mn-lt"/>
                <a:ea typeface="+mn-ea"/>
                <a:cs typeface="+mn-cs"/>
              </a:rPr>
              <a:t>nd</a:t>
            </a:r>
            <a:r>
              <a:rPr kumimoji="0" lang="en-US" sz="1200" b="0" i="0" u="none" strike="noStrike" kern="1200" cap="none" spc="0" normalizeH="0" baseline="0" noProof="0" dirty="0">
                <a:ln>
                  <a:noFill/>
                </a:ln>
                <a:solidFill>
                  <a:prstClr val="black"/>
                </a:solidFill>
                <a:effectLst/>
                <a:uLnTx/>
                <a:uFillTx/>
                <a:latin typeface="+mn-lt"/>
                <a:ea typeface="+mn-ea"/>
                <a:cs typeface="+mn-cs"/>
              </a:rPr>
              <a:t> and comfortable acoustics 6</a:t>
            </a:r>
            <a:r>
              <a:rPr kumimoji="0" lang="en-US" sz="1200" b="0" i="0" u="none" strike="noStrike" kern="1200" cap="none" spc="0" normalizeH="0" baseline="30000" noProof="0" dirty="0">
                <a:ln>
                  <a:noFill/>
                </a:ln>
                <a:solidFill>
                  <a:prstClr val="black"/>
                </a:solidFill>
                <a:effectLst/>
                <a:uLnTx/>
                <a:uFillTx/>
                <a:latin typeface="+mn-lt"/>
                <a:ea typeface="+mn-ea"/>
                <a:cs typeface="+mn-cs"/>
              </a:rPr>
              <a:t>th</a:t>
            </a:r>
            <a:r>
              <a:rPr kumimoji="0" lang="en-US" sz="1200" b="0" i="0" u="none" strike="noStrike" kern="1200" cap="none" spc="0" normalizeH="0" baseline="0" noProof="0" dirty="0">
                <a:ln>
                  <a:noFill/>
                </a:ln>
                <a:solidFill>
                  <a:prstClr val="black"/>
                </a:solidFill>
                <a:effectLst/>
                <a:uLnTx/>
                <a:uFillTx/>
                <a:latin typeface="+mn-lt"/>
                <a:ea typeface="+mn-ea"/>
                <a:cs typeface="+mn-cs"/>
              </a:rPr>
              <a:t> on a survey of what really matters to people. Both ranking significantly higher than the type of perks we all hear about such as juice bars, games areas, and techy gadgets.</a:t>
            </a: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If you think about it, that makes sense given the impact lighting has not only on vision but also our emotions and, as we are learning… our physiology</a:t>
            </a:r>
            <a:r>
              <a:rPr lang="en-CA" sz="1200" dirty="0">
                <a:solidFill>
                  <a:prstClr val="black"/>
                </a:solidFill>
                <a:sym typeface="Calibri"/>
              </a:rPr>
              <a:t>.</a:t>
            </a:r>
            <a:endParaRPr lang="en-US" sz="1200" dirty="0"/>
          </a:p>
          <a:p>
            <a:endParaRPr lang="en-US" dirty="0"/>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lstStyle/>
          <a:p>
            <a:pPr defTabSz="966467" eaLnBrk="1" fontAlgn="auto" hangingPunct="1">
              <a:lnSpc>
                <a:spcPct val="150000"/>
              </a:lnSpc>
              <a:spcBef>
                <a:spcPts val="0"/>
              </a:spcBef>
              <a:spcAft>
                <a:spcPts val="634"/>
              </a:spcAft>
              <a:defRPr/>
            </a:pPr>
            <a:r>
              <a:rPr lang="en-US" sz="1300" b="1" dirty="0">
                <a:solidFill>
                  <a:prstClr val="black"/>
                </a:solidFill>
                <a:ea typeface="+mj-ea"/>
                <a:cs typeface="+mj-cs"/>
                <a:sym typeface="Calibri"/>
              </a:rPr>
              <a:t>Speaker Notes:</a:t>
            </a:r>
          </a:p>
          <a:p>
            <a:pPr marL="181240" indent="-181240" defTabSz="966467" eaLnBrk="1" fontAlgn="auto" hangingPunct="1">
              <a:spcBef>
                <a:spcPts val="0"/>
              </a:spcBef>
              <a:spcAft>
                <a:spcPts val="0"/>
              </a:spcAft>
              <a:buFont typeface="Wingdings" panose="05000000000000000000" pitchFamily="2" charset="2"/>
              <a:buChar char="Ø"/>
              <a:defRPr/>
            </a:pPr>
            <a:r>
              <a:rPr lang="en-CA" sz="1200" dirty="0">
                <a:solidFill>
                  <a:prstClr val="black"/>
                </a:solidFill>
                <a:ea typeface="+mj-ea"/>
                <a:cs typeface="+mj-cs"/>
                <a:sym typeface="Calibri"/>
              </a:rPr>
              <a:t>Yet another study done in conjunction with association of interior designers found that sound issues were ranked as THE most important sources of dissatisfaction and was able to demonstrate increases in satisfaction and productivity when the noise levels were reduced.</a:t>
            </a:r>
          </a:p>
        </p:txBody>
      </p:sp>
      <p:sp>
        <p:nvSpPr>
          <p:cNvPr id="4" name="Slide Number Placeholder 3"/>
          <p:cNvSpPr>
            <a:spLocks noGrp="1"/>
          </p:cNvSpPr>
          <p:nvPr>
            <p:ph type="sldNum" sz="quarter" idx="10"/>
          </p:nvPr>
        </p:nvSpPr>
        <p:spPr>
          <a:xfrm>
            <a:off x="4143603" y="9118531"/>
            <a:ext cx="3170339" cy="480496"/>
          </a:xfrm>
          <a:prstGeom prst="rect">
            <a:avLst/>
          </a:prstGeom>
        </p:spPr>
        <p:txBody>
          <a:bodyPr/>
          <a:lstStyle/>
          <a:p>
            <a:fld id="{30939C7F-D3D4-4B57-ACC4-7474F6E4524D}" type="slidenum">
              <a:rPr lang="en-US" smtClean="0"/>
              <a:t>11</a:t>
            </a:fld>
            <a:endParaRPr lang="en-US"/>
          </a:p>
        </p:txBody>
      </p:sp>
    </p:spTree>
    <p:extLst>
      <p:ext uri="{BB962C8B-B14F-4D97-AF65-F5344CB8AC3E}">
        <p14:creationId xmlns:p14="http://schemas.microsoft.com/office/powerpoint/2010/main" val="37080622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defTabSz="966467" eaLnBrk="1" fontAlgn="auto" hangingPunct="1">
              <a:lnSpc>
                <a:spcPct val="150000"/>
              </a:lnSpc>
              <a:spcBef>
                <a:spcPts val="0"/>
              </a:spcBef>
              <a:spcAft>
                <a:spcPts val="634"/>
              </a:spcAft>
              <a:defRPr/>
            </a:pPr>
            <a:r>
              <a:rPr lang="en-US" sz="1300" b="1" dirty="0">
                <a:solidFill>
                  <a:prstClr val="black"/>
                </a:solidFill>
                <a:sym typeface="Calibri"/>
              </a:rPr>
              <a:t>Speaker Notes:</a:t>
            </a:r>
            <a:endParaRPr lang="en-US" sz="1300" dirty="0">
              <a:solidFill>
                <a:prstClr val="black"/>
              </a:solidFill>
              <a:ea typeface="+mj-ea"/>
              <a:cs typeface="+mj-cs"/>
              <a:sym typeface="Calibri"/>
            </a:endParaRP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And so, clearly delivering good quality illumination and addressing noise pollution are critical components of designing for wellness.</a:t>
            </a: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I expect that most of you are familiar with the WELL v2 standard developed by the International Well Building Institute. Both light and sound figure prominently in this standard used specifically for rating the wellness aspect of building design.</a:t>
            </a: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To summarize then:</a:t>
            </a:r>
          </a:p>
          <a:p>
            <a:pPr marL="895320" marR="0" lvl="1"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Awareness of wellness in design is increasingly becoming a mandatory requirement of building design and the standards used to determine success.</a:t>
            </a:r>
          </a:p>
          <a:p>
            <a:pPr marL="895320" marR="0" lvl="1"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But as you can see here, even newer standards treat sound control and lighting as separate issues.</a:t>
            </a:r>
          </a:p>
          <a:p>
            <a:pPr marL="895320" marR="0" lvl="1"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By taking advantage of acoustic lighting, you have the opportunity to address, or score points in two design areas with one solution.</a:t>
            </a:r>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marL="0" marR="0" lvl="0" indent="0" algn="l" defTabSz="966467" rtl="0" eaLnBrk="1" fontAlgn="auto" latinLnBrk="0" hangingPunct="1">
              <a:lnSpc>
                <a:spcPct val="150000"/>
              </a:lnSpc>
              <a:spcBef>
                <a:spcPts val="0"/>
              </a:spcBef>
              <a:spcAft>
                <a:spcPts val="634"/>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Calibri"/>
                <a:ea typeface="+mn-ea"/>
                <a:cs typeface="+mn-cs"/>
                <a:sym typeface="Calibri"/>
              </a:rPr>
              <a:t>Speaker Notes:</a:t>
            </a:r>
            <a:endParaRPr kumimoji="0" lang="en-US" sz="1300" b="0" i="0" u="none" strike="noStrike" kern="1200" cap="none" spc="0" normalizeH="0" baseline="0" noProof="0" dirty="0">
              <a:ln>
                <a:noFill/>
              </a:ln>
              <a:solidFill>
                <a:prstClr val="black"/>
              </a:solidFill>
              <a:effectLst/>
              <a:uLnTx/>
              <a:uFillTx/>
              <a:latin typeface="Calibri"/>
              <a:ea typeface="+mn-ea"/>
              <a:cs typeface="+mn-cs"/>
              <a:sym typeface="Calibri"/>
            </a:endParaRP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mn-cs"/>
              </a:rPr>
              <a:t>I mentioned at the beginning that the rise of acoustic lighting is at the intersection of designing for wellness and what is likely a more significant factor: the trend toward open concept spaces for almost any application</a:t>
            </a: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mn-cs"/>
              </a:rPr>
              <a:t>If your watching any of the design shows on HGTV, what is the one thing that everyone wants?... An open design</a:t>
            </a: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mn-cs"/>
              </a:rPr>
              <a:t>While those shows are typically about single family homes, that desire for openness remains a constant for almost any place</a:t>
            </a: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mn-cs"/>
              </a:rPr>
              <a:t>Another constant for open public spaces is noise and specifically the challenge of reducing noise</a:t>
            </a: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endParaRPr lang="en-US" dirty="0"/>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13</a:t>
            </a:fld>
            <a:endParaRPr lang="en-US"/>
          </a:p>
        </p:txBody>
      </p:sp>
    </p:spTree>
    <p:extLst>
      <p:ext uri="{BB962C8B-B14F-4D97-AF65-F5344CB8AC3E}">
        <p14:creationId xmlns:p14="http://schemas.microsoft.com/office/powerpoint/2010/main" val="31693903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defTabSz="966467" eaLnBrk="1" fontAlgn="auto" hangingPunct="1">
              <a:lnSpc>
                <a:spcPct val="150000"/>
              </a:lnSpc>
              <a:spcBef>
                <a:spcPts val="0"/>
              </a:spcBef>
              <a:spcAft>
                <a:spcPts val="634"/>
              </a:spcAft>
              <a:defRPr/>
            </a:pPr>
            <a:r>
              <a:rPr lang="en-US" sz="1300" b="1" dirty="0">
                <a:solidFill>
                  <a:prstClr val="black"/>
                </a:solidFill>
                <a:sym typeface="Calibri"/>
              </a:rPr>
              <a:t>Speaker Notes:</a:t>
            </a:r>
            <a:endParaRPr lang="en-US" sz="1300" dirty="0">
              <a:solidFill>
                <a:prstClr val="black"/>
              </a:solidFill>
              <a:ea typeface="+mj-ea"/>
              <a:cs typeface="+mj-cs"/>
              <a:sym typeface="Calibri"/>
            </a:endParaRP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There are three ways that sound may be propagated to increase noise:</a:t>
            </a:r>
          </a:p>
          <a:p>
            <a:pPr marL="895320" marR="0" lvl="1"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Through the walls</a:t>
            </a:r>
          </a:p>
          <a:p>
            <a:pPr marL="895320" marR="0" lvl="1"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Through a ceiling plenum that acts as a sound conduit</a:t>
            </a:r>
          </a:p>
          <a:p>
            <a:pPr marL="895320" marR="0" lvl="1"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Or by reflections off of the ceiling</a:t>
            </a: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All three of these modes tend to appear in traditional designs that incorporate either cubicles or offices and drop ceilings.</a:t>
            </a: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In more open spaces, solving the problem of reflected ceiling noise is the most critical</a:t>
            </a: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endParaRPr lang="en-US" sz="1200" dirty="0"/>
          </a:p>
          <a:p>
            <a:endParaRPr lang="en-US" dirty="0"/>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a:lnSpc>
                <a:spcPct val="150000"/>
              </a:lnSpc>
              <a:spcAft>
                <a:spcPts val="634"/>
              </a:spcAft>
            </a:pPr>
            <a:r>
              <a:rPr lang="en-US" sz="1300" b="1" dirty="0"/>
              <a:t>Speaker Notes:</a:t>
            </a:r>
          </a:p>
          <a:p>
            <a:pPr marL="181240" indent="-181240">
              <a:lnSpc>
                <a:spcPct val="150000"/>
              </a:lnSpc>
              <a:spcAft>
                <a:spcPts val="634"/>
              </a:spcAft>
              <a:buFont typeface="Wingdings" panose="05000000000000000000" pitchFamily="2" charset="2"/>
              <a:buChar char="Ø"/>
            </a:pPr>
            <a:r>
              <a:rPr lang="en-US" sz="1200" dirty="0"/>
              <a:t>Traditional designs also involve traditional methods of addressing noise control that are independent of lighting.</a:t>
            </a:r>
          </a:p>
          <a:p>
            <a:pPr marL="181240" indent="-181240">
              <a:lnSpc>
                <a:spcPct val="150000"/>
              </a:lnSpc>
              <a:spcAft>
                <a:spcPts val="634"/>
              </a:spcAft>
              <a:buFont typeface="Wingdings" panose="05000000000000000000" pitchFamily="2" charset="2"/>
              <a:buChar char="Ø"/>
            </a:pPr>
            <a:r>
              <a:rPr lang="en-US" sz="1200" dirty="0"/>
              <a:t>Ceiling tiles take care of reflected noise</a:t>
            </a:r>
          </a:p>
          <a:p>
            <a:pPr marL="181240" indent="-181240">
              <a:lnSpc>
                <a:spcPct val="150000"/>
              </a:lnSpc>
              <a:spcAft>
                <a:spcPts val="634"/>
              </a:spcAft>
              <a:buFont typeface="Wingdings" panose="05000000000000000000" pitchFamily="2" charset="2"/>
              <a:buChar char="Ø"/>
            </a:pPr>
            <a:r>
              <a:rPr lang="en-US" sz="1200" dirty="0"/>
              <a:t>Partitions or walls are generally designed to absorb some sound and carpets are often used to reduce sound reflection off of the floors.</a:t>
            </a:r>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15</a:t>
            </a:fld>
            <a:endParaRPr lang="en-US"/>
          </a:p>
        </p:txBody>
      </p:sp>
    </p:spTree>
    <p:extLst>
      <p:ext uri="{BB962C8B-B14F-4D97-AF65-F5344CB8AC3E}">
        <p14:creationId xmlns:p14="http://schemas.microsoft.com/office/powerpoint/2010/main" val="42198938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a:lnSpc>
                <a:spcPct val="150000"/>
              </a:lnSpc>
              <a:spcAft>
                <a:spcPts val="634"/>
              </a:spcAft>
            </a:pPr>
            <a:r>
              <a:rPr lang="en-US" sz="1300" b="1" dirty="0"/>
              <a:t>Speaker Notes: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ym typeface="Calibri"/>
              </a:rPr>
              <a:t>By incorporating several means of absorbing sound, there was no expectation placed on lighting to do so</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ym typeface="Calibri"/>
              </a:rPr>
              <a:t>You can see this clearly in the images shown on the left generated by an “acoustic camera” – a device that as you would expect maps acoustic performance.</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ym typeface="Calibri"/>
              </a:rPr>
              <a:t>The goal here was to show how much better highly sound absorbent ceiling tiles are compared to the regular variety.</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ym typeface="Calibri"/>
              </a:rPr>
              <a:t>But an interesting aspect is how well these images also show how useless traditional light fixtures are at absorbing sound. The dark red displayed means that the 2x2 troffers in this ceiling contributed no acoustic benefit</a:t>
            </a:r>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16</a:t>
            </a:fld>
            <a:endParaRPr lang="en-US"/>
          </a:p>
        </p:txBody>
      </p:sp>
    </p:spTree>
    <p:extLst>
      <p:ext uri="{BB962C8B-B14F-4D97-AF65-F5344CB8AC3E}">
        <p14:creationId xmlns:p14="http://schemas.microsoft.com/office/powerpoint/2010/main" val="15291560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a:lnSpc>
                <a:spcPct val="150000"/>
              </a:lnSpc>
              <a:spcAft>
                <a:spcPts val="634"/>
              </a:spcAft>
            </a:pPr>
            <a:r>
              <a:rPr lang="en-US" sz="1300" b="1" dirty="0"/>
              <a:t>Speaker Notes: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ym typeface="Calibri"/>
              </a:rPr>
              <a:t>So what happens when you don’t have a drop ceiling…or carpets…or possibly even walls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ym typeface="Calibri"/>
              </a:rPr>
              <a:t>Open concept spaces typically feature floors that reflect sound, walls that can be mostly glass...or virtually non-existent, and the ceilings are full of ducts - often made from hard materials.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ym typeface="Calibri"/>
              </a:rPr>
              <a:t>The best and often the only solution to reduce noise is to incorporate sound absorbing materials in the ceiling</a:t>
            </a:r>
          </a:p>
          <a:p>
            <a:pPr marL="0" indent="0" defTabSz="966467" eaLnBrk="1" fontAlgn="auto" hangingPunct="1">
              <a:lnSpc>
                <a:spcPct val="150000"/>
              </a:lnSpc>
              <a:spcBef>
                <a:spcPts val="0"/>
              </a:spcBef>
              <a:spcAft>
                <a:spcPts val="634"/>
              </a:spcAft>
              <a:buFont typeface="Wingdings" panose="05000000000000000000" pitchFamily="2" charset="2"/>
              <a:buNone/>
              <a:defRPr/>
            </a:pPr>
            <a:endParaRPr lang="en-US" sz="1300" dirty="0">
              <a:sym typeface="Calibri"/>
            </a:endParaRPr>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17</a:t>
            </a:fld>
            <a:endParaRPr lang="en-US"/>
          </a:p>
        </p:txBody>
      </p:sp>
    </p:spTree>
    <p:extLst>
      <p:ext uri="{BB962C8B-B14F-4D97-AF65-F5344CB8AC3E}">
        <p14:creationId xmlns:p14="http://schemas.microsoft.com/office/powerpoint/2010/main" val="5542605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a:lnSpc>
                <a:spcPct val="150000"/>
              </a:lnSpc>
              <a:spcAft>
                <a:spcPts val="634"/>
              </a:spcAft>
            </a:pPr>
            <a:r>
              <a:rPr lang="en-US" sz="1300" b="1" dirty="0"/>
              <a:t>Speaker Notes: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ym typeface="Calibri"/>
              </a:rPr>
              <a:t>And there is something already located in the ceiling that can help: the lighting!</a:t>
            </a:r>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18</a:t>
            </a:fld>
            <a:endParaRPr lang="en-US"/>
          </a:p>
        </p:txBody>
      </p:sp>
    </p:spTree>
    <p:extLst>
      <p:ext uri="{BB962C8B-B14F-4D97-AF65-F5344CB8AC3E}">
        <p14:creationId xmlns:p14="http://schemas.microsoft.com/office/powerpoint/2010/main" val="20996602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marL="0" marR="0" lvl="0" indent="0" algn="l" defTabSz="914400" rtl="0" eaLnBrk="0" fontAlgn="base" latinLnBrk="0" hangingPunct="0">
              <a:lnSpc>
                <a:spcPct val="150000"/>
              </a:lnSpc>
              <a:spcBef>
                <a:spcPct val="30000"/>
              </a:spcBef>
              <a:spcAft>
                <a:spcPts val="634"/>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Calibri"/>
                <a:ea typeface="+mn-ea"/>
                <a:cs typeface="+mn-cs"/>
              </a:rPr>
              <a:t>Speaker Notes: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mn-cs"/>
                <a:sym typeface="Calibri"/>
              </a:rPr>
              <a:t>Before we consider the merits of different approaches to acoustic lighting, it is important that we dive into a few of the details of acoustic design that will help you differentiate between the new products and new methods offered by acoustic lighting.</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mn-cs"/>
                <a:sym typeface="Calibri"/>
              </a:rPr>
              <a:t>Not all of these approaches are equal, so knowing some of the key requirements of acoustic design will help you evaluate which solutions are better – and more cost effective – than others.</a:t>
            </a:r>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19</a:t>
            </a:fld>
            <a:endParaRPr lang="en-US"/>
          </a:p>
        </p:txBody>
      </p:sp>
    </p:spTree>
    <p:extLst>
      <p:ext uri="{BB962C8B-B14F-4D97-AF65-F5344CB8AC3E}">
        <p14:creationId xmlns:p14="http://schemas.microsoft.com/office/powerpoint/2010/main" val="33604472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xfrm>
            <a:off x="458788" y="720725"/>
            <a:ext cx="6397625" cy="36004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p>
        </p:txBody>
      </p:sp>
      <p:sp>
        <p:nvSpPr>
          <p:cNvPr id="8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85372" indent="-302066" eaLnBrk="0" hangingPunct="0">
              <a:defRPr>
                <a:solidFill>
                  <a:schemeClr val="tx1"/>
                </a:solidFill>
                <a:latin typeface="Arial" charset="0"/>
              </a:defRPr>
            </a:lvl2pPr>
            <a:lvl3pPr marL="1208265" indent="-241653" eaLnBrk="0" hangingPunct="0">
              <a:defRPr>
                <a:solidFill>
                  <a:schemeClr val="tx1"/>
                </a:solidFill>
                <a:latin typeface="Arial" charset="0"/>
              </a:defRPr>
            </a:lvl3pPr>
            <a:lvl4pPr marL="1691571" indent="-241653" eaLnBrk="0" hangingPunct="0">
              <a:defRPr>
                <a:solidFill>
                  <a:schemeClr val="tx1"/>
                </a:solidFill>
                <a:latin typeface="Arial" charset="0"/>
              </a:defRPr>
            </a:lvl4pPr>
            <a:lvl5pPr marL="2174878" indent="-241653" eaLnBrk="0" hangingPunct="0">
              <a:defRPr>
                <a:solidFill>
                  <a:schemeClr val="tx1"/>
                </a:solidFill>
                <a:latin typeface="Arial" charset="0"/>
              </a:defRPr>
            </a:lvl5pPr>
            <a:lvl6pPr marL="2658184" indent="-241653" eaLnBrk="0" fontAlgn="base" hangingPunct="0">
              <a:spcBef>
                <a:spcPct val="0"/>
              </a:spcBef>
              <a:spcAft>
                <a:spcPct val="0"/>
              </a:spcAft>
              <a:defRPr>
                <a:solidFill>
                  <a:schemeClr val="tx1"/>
                </a:solidFill>
                <a:latin typeface="Arial" charset="0"/>
              </a:defRPr>
            </a:lvl6pPr>
            <a:lvl7pPr marL="3141490" indent="-241653" eaLnBrk="0" fontAlgn="base" hangingPunct="0">
              <a:spcBef>
                <a:spcPct val="0"/>
              </a:spcBef>
              <a:spcAft>
                <a:spcPct val="0"/>
              </a:spcAft>
              <a:defRPr>
                <a:solidFill>
                  <a:schemeClr val="tx1"/>
                </a:solidFill>
                <a:latin typeface="Arial" charset="0"/>
              </a:defRPr>
            </a:lvl7pPr>
            <a:lvl8pPr marL="3624796" indent="-241653" eaLnBrk="0" fontAlgn="base" hangingPunct="0">
              <a:spcBef>
                <a:spcPct val="0"/>
              </a:spcBef>
              <a:spcAft>
                <a:spcPct val="0"/>
              </a:spcAft>
              <a:defRPr>
                <a:solidFill>
                  <a:schemeClr val="tx1"/>
                </a:solidFill>
                <a:latin typeface="Arial" charset="0"/>
              </a:defRPr>
            </a:lvl8pPr>
            <a:lvl9pPr marL="4108102" indent="-241653" eaLnBrk="0" fontAlgn="base" hangingPunct="0">
              <a:spcBef>
                <a:spcPct val="0"/>
              </a:spcBef>
              <a:spcAft>
                <a:spcPct val="0"/>
              </a:spcAft>
              <a:defRPr>
                <a:solidFill>
                  <a:schemeClr val="tx1"/>
                </a:solidFill>
                <a:latin typeface="Arial" charset="0"/>
              </a:defRPr>
            </a:lvl9pPr>
          </a:lstStyle>
          <a:p>
            <a:pPr eaLnBrk="1" hangingPunct="1"/>
            <a:fld id="{33C7FAAC-912A-4773-8C19-4A21FC779BD8}" type="slidenum">
              <a:rPr lang="en-US" smtClean="0"/>
              <a:pPr eaLnBrk="1" hangingPunct="1"/>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a:lnSpc>
                <a:spcPct val="150000"/>
              </a:lnSpc>
              <a:spcAft>
                <a:spcPts val="634"/>
              </a:spcAft>
            </a:pPr>
            <a:r>
              <a:rPr lang="en-US" sz="1300" b="1" dirty="0"/>
              <a:t>Speaker Notes:</a:t>
            </a:r>
          </a:p>
          <a:p>
            <a:pPr marL="181240" indent="-181240">
              <a:lnSpc>
                <a:spcPct val="150000"/>
              </a:lnSpc>
              <a:spcAft>
                <a:spcPts val="634"/>
              </a:spcAft>
              <a:buFont typeface="Wingdings" panose="05000000000000000000" pitchFamily="2" charset="2"/>
              <a:buChar char="Ø"/>
            </a:pPr>
            <a:r>
              <a:rPr lang="en-US" sz="1200" dirty="0"/>
              <a:t>One of the first things to note is the use of a metric called the Noise Reduction Coefficient or “NRC”.</a:t>
            </a:r>
          </a:p>
          <a:p>
            <a:pPr marL="181240" indent="-181240">
              <a:lnSpc>
                <a:spcPct val="150000"/>
              </a:lnSpc>
              <a:spcAft>
                <a:spcPts val="634"/>
              </a:spcAft>
              <a:buFont typeface="Wingdings" panose="05000000000000000000" pitchFamily="2" charset="2"/>
              <a:buChar char="Ø"/>
            </a:pPr>
            <a:r>
              <a:rPr lang="en-US" sz="1200" dirty="0"/>
              <a:t>As we just saw in the example a few slides ago, NRC was used to differentiate regular ceiling tiles from the best performing ones.</a:t>
            </a:r>
          </a:p>
          <a:p>
            <a:pPr marL="181240" indent="-181240">
              <a:lnSpc>
                <a:spcPct val="150000"/>
              </a:lnSpc>
              <a:spcAft>
                <a:spcPts val="634"/>
              </a:spcAft>
              <a:buFont typeface="Wingdings" panose="05000000000000000000" pitchFamily="2" charset="2"/>
              <a:buChar char="Ø"/>
            </a:pPr>
            <a:r>
              <a:rPr lang="en-US" sz="1200" dirty="0"/>
              <a:t>NRC is a simple and useful metric to provide a quick comparison of the average absorption properties of different materials.</a:t>
            </a:r>
          </a:p>
          <a:p>
            <a:pPr marL="181240" indent="-181240">
              <a:lnSpc>
                <a:spcPct val="150000"/>
              </a:lnSpc>
              <a:spcAft>
                <a:spcPts val="634"/>
              </a:spcAft>
              <a:buFont typeface="Wingdings" panose="05000000000000000000" pitchFamily="2" charset="2"/>
              <a:buChar char="Ø"/>
            </a:pPr>
            <a:r>
              <a:rPr lang="en-US" sz="1200" dirty="0"/>
              <a:t>Those with values near zero are going to mostly reflect sound back into the space while those with values closer to one will, on average, do a good job of absorbing any sound waves that bump into them</a:t>
            </a:r>
          </a:p>
          <a:p>
            <a:endParaRPr lang="en-US" dirty="0"/>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20</a:t>
            </a:fld>
            <a:endParaRPr lang="en-US"/>
          </a:p>
        </p:txBody>
      </p:sp>
    </p:spTree>
    <p:extLst>
      <p:ext uri="{BB962C8B-B14F-4D97-AF65-F5344CB8AC3E}">
        <p14:creationId xmlns:p14="http://schemas.microsoft.com/office/powerpoint/2010/main" val="6708783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a:lnSpc>
                <a:spcPct val="150000"/>
              </a:lnSpc>
              <a:spcAft>
                <a:spcPts val="634"/>
              </a:spcAft>
            </a:pPr>
            <a:r>
              <a:rPr lang="en-US" sz="1300" b="1" dirty="0"/>
              <a:t>Speaker Notes:</a:t>
            </a:r>
          </a:p>
          <a:p>
            <a:pPr marL="181240" indent="-181240">
              <a:lnSpc>
                <a:spcPct val="150000"/>
              </a:lnSpc>
              <a:spcAft>
                <a:spcPts val="634"/>
              </a:spcAft>
              <a:buFont typeface="Wingdings" panose="05000000000000000000" pitchFamily="2" charset="2"/>
              <a:buChar char="Ø"/>
            </a:pPr>
            <a:r>
              <a:rPr lang="en-US" sz="1200" dirty="0"/>
              <a:t>To see how this might useful, have a look at this chart.</a:t>
            </a:r>
          </a:p>
          <a:p>
            <a:pPr marL="181240" indent="-181240">
              <a:lnSpc>
                <a:spcPct val="150000"/>
              </a:lnSpc>
              <a:spcAft>
                <a:spcPts val="634"/>
              </a:spcAft>
              <a:buFont typeface="Wingdings" panose="05000000000000000000" pitchFamily="2" charset="2"/>
              <a:buChar char="Ø"/>
            </a:pPr>
            <a:r>
              <a:rPr lang="en-US" sz="1200" dirty="0"/>
              <a:t>One of the things you will notice is that materials typically used in traditional designs tend to have higher NRC values than those incorporated into modern open designs.</a:t>
            </a:r>
          </a:p>
          <a:p>
            <a:pPr marL="181240" indent="-181240">
              <a:lnSpc>
                <a:spcPct val="150000"/>
              </a:lnSpc>
              <a:spcAft>
                <a:spcPts val="634"/>
              </a:spcAft>
              <a:buFont typeface="Wingdings" panose="05000000000000000000" pitchFamily="2" charset="2"/>
              <a:buChar char="Ø"/>
            </a:pPr>
            <a:r>
              <a:rPr lang="en-US" sz="1200" dirty="0"/>
              <a:t>For example stone and tile that is used for floors because of its durability, maintenance, and aesthetics typically has an NRC value near zero, meaning that it reflects almost all of the sound waves back into the space, hence increasing the potential for noise problems</a:t>
            </a:r>
          </a:p>
          <a:p>
            <a:pPr marL="181240" indent="-181240">
              <a:lnSpc>
                <a:spcPct val="150000"/>
              </a:lnSpc>
              <a:spcAft>
                <a:spcPts val="634"/>
              </a:spcAft>
              <a:buFont typeface="Wingdings" panose="05000000000000000000" pitchFamily="2" charset="2"/>
              <a:buChar char="Ø"/>
            </a:pPr>
            <a:r>
              <a:rPr lang="en-US" sz="1200" dirty="0"/>
              <a:t>Similarly other materials used in open designs generally exhibit poor acoustic properties</a:t>
            </a:r>
          </a:p>
          <a:p>
            <a:pPr marL="181240" indent="-181240">
              <a:lnSpc>
                <a:spcPct val="150000"/>
              </a:lnSpc>
              <a:spcAft>
                <a:spcPts val="634"/>
              </a:spcAft>
              <a:buFont typeface="Wingdings" panose="05000000000000000000" pitchFamily="2" charset="2"/>
              <a:buChar char="Ø"/>
            </a:pPr>
            <a:r>
              <a:rPr lang="en-US" sz="1200" dirty="0"/>
              <a:t>Note again that traditional light fixtures are generally assigned an NRC value of zero</a:t>
            </a:r>
          </a:p>
          <a:p>
            <a:endParaRPr lang="en-US" dirty="0"/>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a:lnSpc>
                <a:spcPct val="150000"/>
              </a:lnSpc>
              <a:spcAft>
                <a:spcPts val="634"/>
              </a:spcAft>
            </a:pPr>
            <a:r>
              <a:rPr lang="en-US" sz="1300" b="1" dirty="0"/>
              <a:t>Speaker Notes:</a:t>
            </a:r>
          </a:p>
          <a:p>
            <a:pPr marL="181240" indent="-181240">
              <a:lnSpc>
                <a:spcPct val="150000"/>
              </a:lnSpc>
              <a:spcAft>
                <a:spcPts val="634"/>
              </a:spcAft>
              <a:buFont typeface="Wingdings" panose="05000000000000000000" pitchFamily="2" charset="2"/>
              <a:buChar char="Ø"/>
            </a:pPr>
            <a:r>
              <a:rPr lang="en-US" sz="1200" dirty="0"/>
              <a:t>So NRC values can give you an idea about the average material properties, but they are not used by acoustic designers who are more interested in the absorption characteristics across a range of sound frequencies.</a:t>
            </a:r>
          </a:p>
          <a:p>
            <a:pPr marL="181240" indent="-181240">
              <a:lnSpc>
                <a:spcPct val="150000"/>
              </a:lnSpc>
              <a:spcAft>
                <a:spcPts val="634"/>
              </a:spcAft>
              <a:buFont typeface="Wingdings" panose="05000000000000000000" pitchFamily="2" charset="2"/>
              <a:buChar char="Ø"/>
            </a:pPr>
            <a:r>
              <a:rPr lang="en-US" sz="1200" dirty="0"/>
              <a:t>For architectural acoustic design, the frequencies most of interest are those associated with human speech which determines the speech intelligibility of a space. Or in other words how clearly you can hear someone speaking to you against a background of noise that is most often the sound of other people speaking.</a:t>
            </a:r>
          </a:p>
          <a:p>
            <a:pPr marL="181240" indent="-181240">
              <a:lnSpc>
                <a:spcPct val="150000"/>
              </a:lnSpc>
              <a:spcAft>
                <a:spcPts val="634"/>
              </a:spcAft>
              <a:buFont typeface="Wingdings" panose="05000000000000000000" pitchFamily="2" charset="2"/>
              <a:buChar char="Ø"/>
            </a:pPr>
            <a:r>
              <a:rPr lang="en-US" sz="1200" dirty="0"/>
              <a:t>For these applications, it is the ability of materials to absorb sound in the range of 100Hz to 4000Hz that is of interest.</a:t>
            </a:r>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22</a:t>
            </a:fld>
            <a:endParaRPr lang="en-US"/>
          </a:p>
        </p:txBody>
      </p:sp>
    </p:spTree>
    <p:extLst>
      <p:ext uri="{BB962C8B-B14F-4D97-AF65-F5344CB8AC3E}">
        <p14:creationId xmlns:p14="http://schemas.microsoft.com/office/powerpoint/2010/main" val="25965345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a:lnSpc>
                <a:spcPct val="150000"/>
              </a:lnSpc>
              <a:spcAft>
                <a:spcPts val="634"/>
              </a:spcAft>
            </a:pPr>
            <a:r>
              <a:rPr lang="en-US" sz="1300" b="1" dirty="0"/>
              <a:t>Speaker Notes:</a:t>
            </a:r>
          </a:p>
          <a:p>
            <a:pPr marL="181240" indent="-181240">
              <a:lnSpc>
                <a:spcPct val="150000"/>
              </a:lnSpc>
              <a:spcAft>
                <a:spcPts val="634"/>
              </a:spcAft>
              <a:buFont typeface="Wingdings" panose="05000000000000000000" pitchFamily="2" charset="2"/>
              <a:buChar char="Ø"/>
            </a:pPr>
            <a:r>
              <a:rPr lang="en-US" sz="1200" dirty="0"/>
              <a:t>Since this course is not an acoustic design course, we won’t go deeper into details but one way important way to evaluate acoustic lighting products is to determine if they offer acoustic test reports.</a:t>
            </a:r>
          </a:p>
          <a:p>
            <a:pPr marL="181240" indent="-181240">
              <a:lnSpc>
                <a:spcPct val="150000"/>
              </a:lnSpc>
              <a:spcAft>
                <a:spcPts val="634"/>
              </a:spcAft>
              <a:buFont typeface="Wingdings" panose="05000000000000000000" pitchFamily="2" charset="2"/>
              <a:buChar char="Ø"/>
            </a:pPr>
            <a:r>
              <a:rPr lang="en-US" sz="1200" dirty="0"/>
              <a:t>These reports include the frequency-specific data acoustic designers require to model a space and determine the acoustic performance overall.</a:t>
            </a:r>
          </a:p>
          <a:p>
            <a:pPr marL="181240" indent="-181240">
              <a:lnSpc>
                <a:spcPct val="150000"/>
              </a:lnSpc>
              <a:spcAft>
                <a:spcPts val="634"/>
              </a:spcAft>
              <a:buFont typeface="Wingdings" panose="05000000000000000000" pitchFamily="2" charset="2"/>
              <a:buChar char="Ø"/>
            </a:pPr>
            <a:r>
              <a:rPr lang="en-US" sz="1200" dirty="0"/>
              <a:t>Even if you don’t have an acoustic designer on your team, access to 3</a:t>
            </a:r>
            <a:r>
              <a:rPr lang="en-US" sz="1200" baseline="30000" dirty="0"/>
              <a:t>rd</a:t>
            </a:r>
            <a:r>
              <a:rPr lang="en-US" sz="1200" dirty="0"/>
              <a:t> party test reports is a good indicator of how well the supplier understands the acoustic performance of their lighting products.</a:t>
            </a:r>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fontScale="85000" lnSpcReduction="20000"/>
          </a:bodyPr>
          <a:lstStyle/>
          <a:p>
            <a:pPr>
              <a:lnSpc>
                <a:spcPct val="150000"/>
              </a:lnSpc>
              <a:spcAft>
                <a:spcPts val="634"/>
              </a:spcAft>
            </a:pPr>
            <a:r>
              <a:rPr lang="en-US" sz="1300" b="1" dirty="0"/>
              <a:t>Speaker Notes: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ym typeface="Calibri"/>
              </a:rPr>
              <a:t>So far we’ve only talked about the absorption properties of products and materials…which is important…but misses half of the equation.</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ym typeface="Calibri"/>
              </a:rPr>
              <a:t>A second and equally important factor in determining whether an acoustic lighting product will successfully reduce noise is size.</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ym typeface="Calibri"/>
              </a:rPr>
              <a:t>In traditional designs where almost the entire ceiling is covered with ceiling tiles, the amount of noise reduction is determined mostly by the absorption properties of the tiles. This is why comparing NRC values works as a crude comparison method</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ym typeface="Calibri"/>
              </a:rPr>
              <a:t>In an exposed ceiling where the ducts and beams and whatever else is present probably won’t contribute to noise reduction, the amount of sound absorbing area exposed to the sound waves becomes critical.</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ym typeface="Calibri"/>
              </a:rPr>
              <a:t>The implication for acoustic lighting is that no matter how well a fixture absorbs sound, its impact on solving the noise problem will only be meaningful if the fixture has a large surface area or if there are lots of them.</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ym typeface="Calibri"/>
              </a:rPr>
              <a:t>In the example on the right, even though the large area luminaire shown on the right has a lower average absorption, or NRC value, than the linear pendant, the overall noise reduction capability is about 4.5 times better because of its size.</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ym typeface="Calibri"/>
              </a:rPr>
              <a:t>Think of it like sopping up a puddle of water. No matter how good its absorbing capability, ten pieces of paper towel will do a much better job than one piece. </a:t>
            </a:r>
            <a:endParaRPr lang="en-CA" sz="1200" dirty="0">
              <a:sym typeface="Proxima Nova Light"/>
            </a:endParaRPr>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24</a:t>
            </a:fld>
            <a:endParaRPr lang="en-US"/>
          </a:p>
        </p:txBody>
      </p:sp>
    </p:spTree>
    <p:extLst>
      <p:ext uri="{BB962C8B-B14F-4D97-AF65-F5344CB8AC3E}">
        <p14:creationId xmlns:p14="http://schemas.microsoft.com/office/powerpoint/2010/main" val="24505228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a:lnSpc>
                <a:spcPct val="150000"/>
              </a:lnSpc>
              <a:spcAft>
                <a:spcPts val="634"/>
              </a:spcAft>
            </a:pPr>
            <a:r>
              <a:rPr lang="en-US" sz="1300" b="1" dirty="0"/>
              <a:t>Speaker Notes: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ym typeface="Calibri"/>
              </a:rPr>
              <a:t>In summary then:</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ym typeface="Calibri"/>
              </a:rPr>
              <a:t>A lot of acoustic lighting products will have an NRC value on their data sheets but to understand how well they will reduce noise created by human speech requires detailed test reports.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ym typeface="Calibri"/>
              </a:rPr>
              <a:t>Of equal importance to noise reduction in open ceilings is the amount of absorption area available. Size matters!</a:t>
            </a:r>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25</a:t>
            </a:fld>
            <a:endParaRPr lang="en-US"/>
          </a:p>
        </p:txBody>
      </p:sp>
    </p:spTree>
    <p:extLst>
      <p:ext uri="{BB962C8B-B14F-4D97-AF65-F5344CB8AC3E}">
        <p14:creationId xmlns:p14="http://schemas.microsoft.com/office/powerpoint/2010/main" val="13686645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marL="0" marR="0" lvl="0" indent="0" algn="l" defTabSz="914400" rtl="0" eaLnBrk="0" fontAlgn="base" latinLnBrk="0" hangingPunct="0">
              <a:lnSpc>
                <a:spcPct val="150000"/>
              </a:lnSpc>
              <a:spcBef>
                <a:spcPct val="30000"/>
              </a:spcBef>
              <a:spcAft>
                <a:spcPts val="634"/>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Calibri"/>
                <a:ea typeface="+mn-ea"/>
                <a:cs typeface="+mn-cs"/>
              </a:rPr>
              <a:t>Speaker Notes: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mn-cs"/>
                <a:sym typeface="Calibri"/>
              </a:rPr>
              <a:t>We’ve looked at how acoustic lighting delivers unique value by solving two design issues with a single solution - and why doing so is important.</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mn-cs"/>
                <a:sym typeface="Calibri"/>
              </a:rPr>
              <a:t>We’ve also reviewed some of the basics of acoustic design to help provide context for evaluating different approaches to acoustic lighting</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mn-cs"/>
                <a:sym typeface="Calibri"/>
              </a:rPr>
              <a:t>Now it’s finally time to identify those approaches and compare</a:t>
            </a:r>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a:lnSpc>
                <a:spcPct val="150000"/>
              </a:lnSpc>
              <a:spcAft>
                <a:spcPts val="634"/>
              </a:spcAft>
            </a:pPr>
            <a:r>
              <a:rPr lang="en-US" sz="1300" b="1" dirty="0"/>
              <a:t>Speaker Notes: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ym typeface="Calibri"/>
              </a:rPr>
              <a:t>In the absence of mainstream acoustic lighting solutions for open ceilings, one way to resolve noise and lighting has been to do so separately.</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ym typeface="Calibri"/>
              </a:rPr>
              <a:t>This inherently involves making compromises that potentially have disastrous results.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ym typeface="Calibri"/>
              </a:rPr>
              <a:t>To make room for enough passive acoustic material, it is often the case that the choice of lighting to provide general illumination is inappropriate.</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ym typeface="Calibri"/>
              </a:rPr>
              <a:t>In the upper left photo dozens of point sources are used in place of proper area lighting</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ym typeface="Calibri"/>
              </a:rPr>
              <a:t>And similarly in the upper right photo, some decorative looking pendant spots are wedged in between some pretty interesting acoustic panels.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ym typeface="Calibri"/>
              </a:rPr>
              <a:t>The middle image shows another way to combine them- which was to clutter the ceiling with both light fixtures and acoustic panels. While possibly more effective, this approach is certainly not aesthetically pleasing and likely not very cost effective.</a:t>
            </a:r>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27</a:t>
            </a:fld>
            <a:endParaRPr lang="en-US"/>
          </a:p>
        </p:txBody>
      </p:sp>
    </p:spTree>
    <p:extLst>
      <p:ext uri="{BB962C8B-B14F-4D97-AF65-F5344CB8AC3E}">
        <p14:creationId xmlns:p14="http://schemas.microsoft.com/office/powerpoint/2010/main" val="41304504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a:lnSpc>
                <a:spcPct val="150000"/>
              </a:lnSpc>
              <a:spcAft>
                <a:spcPts val="634"/>
              </a:spcAft>
            </a:pPr>
            <a:r>
              <a:rPr lang="en-US" sz="1300" b="1" dirty="0"/>
              <a:t>Speaker Notes: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ym typeface="Calibri"/>
              </a:rPr>
              <a:t>One evolutionary step exhibits a similar compromise: adding light fixtures to known acoustic materials likely results in good acoustic performance but almost certainly does not provide the best illumination design for the space.</a:t>
            </a:r>
            <a:endParaRPr lang="en-CA" sz="1200" dirty="0">
              <a:sym typeface="Proxima Nova Light"/>
            </a:endParaRPr>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28</a:t>
            </a:fld>
            <a:endParaRPr lang="en-US"/>
          </a:p>
        </p:txBody>
      </p:sp>
    </p:spTree>
    <p:extLst>
      <p:ext uri="{BB962C8B-B14F-4D97-AF65-F5344CB8AC3E}">
        <p14:creationId xmlns:p14="http://schemas.microsoft.com/office/powerpoint/2010/main" val="266145377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lnSpcReduction="10000"/>
          </a:bodyPr>
          <a:lstStyle/>
          <a:p>
            <a:pPr>
              <a:lnSpc>
                <a:spcPct val="150000"/>
              </a:lnSpc>
              <a:spcAft>
                <a:spcPts val="634"/>
              </a:spcAft>
            </a:pPr>
            <a:r>
              <a:rPr lang="en-US" sz="1300" b="1" dirty="0"/>
              <a:t>Speaker Notes: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ym typeface="Calibri"/>
              </a:rPr>
              <a:t>There are getting to be a substantial number of decorative light fixtures available in the market that incorporate acoustic materials, and these can be of interest for some applications where the amount of illumination required is small such as personal spaces.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ym typeface="Calibri"/>
              </a:rPr>
              <a:t>For larger areas with minimum illumination level requirements, the approach often taken by light fixture manufacturers is to add sound absorbing material to linear pendant luminaires. To increase the exposed area, this also usually involves increasing the height of the housing – resulting in a tall, skinny profile similar to passive baffles.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ym typeface="Calibri"/>
              </a:rPr>
              <a:t>This is fortunate because the catch to this approach is that in order to get meaningful noise reduction, a substantial number of passive baffle is required in addition to the light fixtures.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ym typeface="Calibri"/>
              </a:rPr>
              <a:t>The good news is that the lighting and the acoustics are probably both suitable for the space and it’s possible to ensure they match aesthetically, but the cost is not optimized because you’re paying for two solutions.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ym typeface="Calibri"/>
              </a:rPr>
              <a:t>This approach also requires that you accept having a very busy looking ceiling.</a:t>
            </a:r>
            <a:endParaRPr lang="en-CA" sz="1200" dirty="0">
              <a:sym typeface="Proxima Nova Light"/>
            </a:endParaRPr>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29</a:t>
            </a:fld>
            <a:endParaRPr lang="en-US"/>
          </a:p>
        </p:txBody>
      </p:sp>
    </p:spTree>
    <p:extLst>
      <p:ext uri="{BB962C8B-B14F-4D97-AF65-F5344CB8AC3E}">
        <p14:creationId xmlns:p14="http://schemas.microsoft.com/office/powerpoint/2010/main" val="6175209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a:lnSpc>
                <a:spcPct val="150000"/>
              </a:lnSpc>
              <a:spcAft>
                <a:spcPts val="634"/>
              </a:spcAft>
            </a:pPr>
            <a:r>
              <a:rPr lang="en-US" sz="1300" b="1" dirty="0"/>
              <a:t>Speaker Notes: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ym typeface="Calibri"/>
              </a:rPr>
              <a:t>Here is an example. To properly illuminate this space required only 14 light fixtures. To properly address noise required an additional 119 passive baffles.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ym typeface="Calibri"/>
              </a:rPr>
              <a:t>It’s debatable whether the acoustic lighting in this case truly contributed any acoustic value.</a:t>
            </a:r>
            <a:endParaRPr lang="en-CA" sz="1200" dirty="0">
              <a:sym typeface="Proxima Nova Light"/>
            </a:endParaRPr>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30</a:t>
            </a:fld>
            <a:endParaRPr lang="en-US"/>
          </a:p>
        </p:txBody>
      </p:sp>
    </p:spTree>
    <p:extLst>
      <p:ext uri="{BB962C8B-B14F-4D97-AF65-F5344CB8AC3E}">
        <p14:creationId xmlns:p14="http://schemas.microsoft.com/office/powerpoint/2010/main" val="41839628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defTabSz="980384">
              <a:defRPr/>
            </a:pPr>
            <a:r>
              <a:rPr lang="en-US" sz="1300" b="1" dirty="0"/>
              <a:t>Speaker Notes</a:t>
            </a:r>
            <a:r>
              <a:rPr lang="en-US" sz="1300" dirty="0"/>
              <a:t>:</a:t>
            </a:r>
          </a:p>
          <a:p>
            <a:pPr marL="171450" indent="-171450">
              <a:buFont typeface="Wingdings" panose="05000000000000000000" pitchFamily="2" charset="2"/>
              <a:buChar char="Ø"/>
            </a:pPr>
            <a:r>
              <a:rPr lang="en-US" sz="1200" dirty="0"/>
              <a:t>Yet another approach is to borrow from an established technology with proven acoustic performance: stretch ceilings that use fabric or polymer materials.</a:t>
            </a:r>
          </a:p>
          <a:p>
            <a:pPr marL="171450" indent="-171450">
              <a:buFont typeface="Wingdings" panose="05000000000000000000" pitchFamily="2" charset="2"/>
              <a:buChar char="Ø"/>
            </a:pPr>
            <a:r>
              <a:rPr lang="en-US" sz="1200" dirty="0"/>
              <a:t>Most acoustic stretch ceilings are not illuminated and therefore are excellent substitutes for </a:t>
            </a:r>
            <a:r>
              <a:rPr lang="en-US" sz="1200" dirty="0" err="1"/>
              <a:t>t-bar</a:t>
            </a:r>
            <a:r>
              <a:rPr lang="en-US" sz="1200" dirty="0"/>
              <a:t> ceilings with tiles, offering a unique aesthetic and considerable design flexibility in addition to reasonably good sound absorption</a:t>
            </a:r>
          </a:p>
          <a:p>
            <a:pPr marL="171450" indent="-171450">
              <a:buFont typeface="Wingdings" panose="05000000000000000000" pitchFamily="2" charset="2"/>
              <a:buChar char="Ø"/>
            </a:pPr>
            <a:r>
              <a:rPr lang="en-US" sz="1200" dirty="0"/>
              <a:t>However, typically ceiling suppliers are not lighting experts and so the key here is to ensure that when using stretch ceilings in combination with lighting, the result meets all of the lighting requirements – especially when referencing the wellness standards we talked about earlier.</a:t>
            </a:r>
          </a:p>
          <a:p>
            <a:pPr marL="171450" indent="-171450">
              <a:buFont typeface="Wingdings" panose="05000000000000000000" pitchFamily="2" charset="2"/>
              <a:buChar char="Ø"/>
            </a:pPr>
            <a:endParaRPr lang="en-US" sz="1200" dirty="0"/>
          </a:p>
          <a:p>
            <a:endParaRPr lang="en-US" dirty="0"/>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31</a:t>
            </a:fld>
            <a:endParaRPr lang="en-US"/>
          </a:p>
        </p:txBody>
      </p:sp>
    </p:spTree>
    <p:extLst>
      <p:ext uri="{BB962C8B-B14F-4D97-AF65-F5344CB8AC3E}">
        <p14:creationId xmlns:p14="http://schemas.microsoft.com/office/powerpoint/2010/main" val="41196166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defTabSz="966467" eaLnBrk="1" fontAlgn="auto" hangingPunct="1">
              <a:lnSpc>
                <a:spcPct val="150000"/>
              </a:lnSpc>
              <a:spcBef>
                <a:spcPts val="0"/>
              </a:spcBef>
              <a:spcAft>
                <a:spcPts val="634"/>
              </a:spcAft>
              <a:defRPr/>
            </a:pPr>
            <a:r>
              <a:rPr lang="en-US" sz="1300" b="1" dirty="0">
                <a:solidFill>
                  <a:prstClr val="black"/>
                </a:solidFill>
                <a:sym typeface="Calibri"/>
              </a:rPr>
              <a:t>Speaker Notes:</a:t>
            </a:r>
            <a:endParaRPr lang="en-US" sz="1300" dirty="0">
              <a:solidFill>
                <a:prstClr val="black"/>
              </a:solidFill>
              <a:ea typeface="+mj-ea"/>
              <a:cs typeface="+mj-cs"/>
              <a:sym typeface="Calibri"/>
            </a:endParaRP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olidFill>
                  <a:prstClr val="black"/>
                </a:solidFill>
                <a:ea typeface="+mj-ea"/>
                <a:cs typeface="+mj-cs"/>
                <a:sym typeface="Calibri"/>
              </a:rPr>
              <a:t>However, taking the stretch ceiling concept one step further, it is now possible to source large-scale luminaires that create the feeling of a luminous ceiling with fabric diffusers and provide meaningful surface area in combination with high sound absorption materials.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olidFill>
                  <a:prstClr val="black"/>
                </a:solidFill>
                <a:ea typeface="+mj-ea"/>
                <a:cs typeface="+mj-cs"/>
                <a:sym typeface="Calibri"/>
              </a:rPr>
              <a:t>The result is a clean design without a cluttered ceiling that delivers both high quality illumination and a significant contribution to the acoustic quality of the space.</a:t>
            </a:r>
            <a:endParaRPr lang="en-US" sz="1200" dirty="0"/>
          </a:p>
          <a:p>
            <a:endParaRPr lang="en-US" dirty="0"/>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66467" rtl="0" eaLnBrk="1" fontAlgn="auto" latinLnBrk="0" hangingPunct="1">
              <a:spcBef>
                <a:spcPts val="0"/>
              </a:spcBef>
              <a:spcAft>
                <a:spcPts val="634"/>
              </a:spcAft>
              <a:buClrTx/>
              <a:buSzTx/>
              <a:buFontTx/>
              <a:buNone/>
              <a:tabLst/>
              <a:defRPr/>
            </a:pPr>
            <a:r>
              <a:rPr kumimoji="0" lang="en-US" sz="1400" b="1" i="0" u="none" strike="noStrike" kern="1200" cap="none" spc="0" normalizeH="0" baseline="0" noProof="0" dirty="0">
                <a:ln>
                  <a:noFill/>
                </a:ln>
                <a:solidFill>
                  <a:prstClr val="black"/>
                </a:solidFill>
                <a:effectLst/>
                <a:uLnTx/>
                <a:uFillTx/>
                <a:sym typeface="Calibri"/>
              </a:rPr>
              <a:t>Speaker Notes:</a:t>
            </a:r>
            <a:endParaRPr kumimoji="0" lang="en-US" sz="1400" b="0" i="0" u="none" strike="noStrike" kern="1200" cap="none" spc="0" normalizeH="0" baseline="0" noProof="0" dirty="0">
              <a:ln>
                <a:noFill/>
              </a:ln>
              <a:solidFill>
                <a:prstClr val="black"/>
              </a:solidFill>
              <a:effectLst/>
              <a:uLnTx/>
              <a:uFillTx/>
              <a:latin typeface="+mn-lt"/>
              <a:ea typeface="+mn-ea"/>
              <a:cs typeface="+mn-cs"/>
            </a:endParaRP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Earlier we talked about speech intelligibility, which is essentially the ability to understand what a person is saying to us in any particular environment.</a:t>
            </a: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One of the ways acoustic designers evaluate whether a space will have good speech intelligibility is to calculate the reverberation time. </a:t>
            </a: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Technically, it usually a measurement called “RT60” which describes the length of time taken for a sound to decay by 60 dB from its original level.</a:t>
            </a: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The goal of adding acoustic absorbing materials is to reduce the reverberation time which in turn increases speech intelligibility.</a:t>
            </a: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This short demo gives you an idea of how large-scale acoustic lighting fixtures can reduce reverb time and the impact it has on speech intelligibility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13A1F31-387E-B747-B7C3-B97493BC7485}"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45387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fontScale="85000" lnSpcReduction="10000"/>
          </a:bodyPr>
          <a:lstStyle/>
          <a:p>
            <a:pPr>
              <a:lnSpc>
                <a:spcPct val="150000"/>
              </a:lnSpc>
              <a:spcAft>
                <a:spcPts val="634"/>
              </a:spcAft>
            </a:pPr>
            <a:r>
              <a:rPr lang="en-US" sz="1300" b="1" dirty="0"/>
              <a:t>Speaker Notes:</a:t>
            </a:r>
          </a:p>
          <a:p>
            <a:pPr marL="181240" indent="-181240">
              <a:lnSpc>
                <a:spcPct val="150000"/>
              </a:lnSpc>
              <a:spcAft>
                <a:spcPts val="634"/>
              </a:spcAft>
              <a:buFont typeface="Wingdings" panose="05000000000000000000" pitchFamily="2" charset="2"/>
              <a:buChar char="Ø"/>
            </a:pPr>
            <a:r>
              <a:rPr lang="en-US" sz="1300" dirty="0"/>
              <a:t>In this example, an open office that was built in an old warehouse space required appropriate levels of illumination for working and to offset the cave effect of the dark ceiling.</a:t>
            </a:r>
          </a:p>
          <a:p>
            <a:pPr marL="181240" indent="-181240">
              <a:lnSpc>
                <a:spcPct val="150000"/>
              </a:lnSpc>
              <a:spcAft>
                <a:spcPts val="634"/>
              </a:spcAft>
              <a:buFont typeface="Wingdings" panose="05000000000000000000" pitchFamily="2" charset="2"/>
              <a:buChar char="Ø"/>
            </a:pPr>
            <a:r>
              <a:rPr lang="en-US" sz="1300" dirty="0"/>
              <a:t>In addition, because of the open architecture, the space needed some way to mitigate noise.</a:t>
            </a:r>
          </a:p>
          <a:p>
            <a:pPr marL="181240" indent="-181240">
              <a:lnSpc>
                <a:spcPct val="150000"/>
              </a:lnSpc>
              <a:spcAft>
                <a:spcPts val="634"/>
              </a:spcAft>
              <a:buFont typeface="Wingdings" panose="05000000000000000000" pitchFamily="2" charset="2"/>
              <a:buChar char="Ø"/>
            </a:pPr>
            <a:r>
              <a:rPr lang="en-US" sz="1300" dirty="0"/>
              <a:t>4x4 acoustic luminaires were used throughout the office but here we focused on the results for a mezzanine space where 8 fixtures provided a substantial level of illumination and also met criteria for low glare, high color rendering, and good uniformity that would be required if the building was to seek wellness certification.</a:t>
            </a:r>
          </a:p>
          <a:p>
            <a:pPr marL="181240" indent="-181240">
              <a:lnSpc>
                <a:spcPct val="150000"/>
              </a:lnSpc>
              <a:spcAft>
                <a:spcPts val="634"/>
              </a:spcAft>
              <a:buFont typeface="Wingdings" panose="05000000000000000000" pitchFamily="2" charset="2"/>
              <a:buChar char="Ø"/>
            </a:pPr>
            <a:r>
              <a:rPr lang="en-US" sz="1300" dirty="0"/>
              <a:t>On top of providing good quality general illumination, these acoustic luminaires also decreased the reverberation time by 0.8 seconds – a significant amount – by increasing the absorption area in the space by 79%.</a:t>
            </a:r>
          </a:p>
          <a:p>
            <a:pPr marL="181240" indent="-181240">
              <a:lnSpc>
                <a:spcPct val="150000"/>
              </a:lnSpc>
              <a:spcAft>
                <a:spcPts val="634"/>
              </a:spcAft>
              <a:buFont typeface="Wingdings" panose="05000000000000000000" pitchFamily="2" charset="2"/>
              <a:buChar char="Ø"/>
            </a:pPr>
            <a:r>
              <a:rPr lang="en-US" sz="1300" dirty="0"/>
              <a:t>Note that both design objectives were achieved with a single solution and without the addition of passive acoustic materials that would have to be specified through an entirely different aspect of the project.</a:t>
            </a:r>
          </a:p>
          <a:p>
            <a:pPr marL="0" indent="0">
              <a:lnSpc>
                <a:spcPct val="150000"/>
              </a:lnSpc>
              <a:spcAft>
                <a:spcPts val="634"/>
              </a:spcAft>
              <a:buFont typeface="Wingdings" panose="05000000000000000000" pitchFamily="2" charset="2"/>
              <a:buNone/>
            </a:pPr>
            <a:endParaRPr lang="en-US" sz="1300" dirty="0"/>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34</a:t>
            </a:fld>
            <a:endParaRPr lang="en-US"/>
          </a:p>
        </p:txBody>
      </p:sp>
    </p:spTree>
    <p:extLst>
      <p:ext uri="{BB962C8B-B14F-4D97-AF65-F5344CB8AC3E}">
        <p14:creationId xmlns:p14="http://schemas.microsoft.com/office/powerpoint/2010/main" val="282368233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fontScale="85000" lnSpcReduction="10000"/>
          </a:bodyPr>
          <a:lstStyle/>
          <a:p>
            <a:pPr>
              <a:lnSpc>
                <a:spcPct val="150000"/>
              </a:lnSpc>
              <a:spcAft>
                <a:spcPts val="634"/>
              </a:spcAft>
            </a:pPr>
            <a:r>
              <a:rPr lang="en-US" sz="1300" b="1" dirty="0"/>
              <a:t>Speaker Notes:</a:t>
            </a:r>
          </a:p>
          <a:p>
            <a:pPr marL="181240" indent="-181240">
              <a:lnSpc>
                <a:spcPct val="150000"/>
              </a:lnSpc>
              <a:spcAft>
                <a:spcPts val="634"/>
              </a:spcAft>
              <a:buFont typeface="Wingdings" panose="05000000000000000000" pitchFamily="2" charset="2"/>
              <a:buChar char="Ø"/>
            </a:pPr>
            <a:r>
              <a:rPr lang="en-US" sz="1200" dirty="0"/>
              <a:t>One of the biggest challenges to the full adoption of acoustic lighting is the way construction projects tend to be structured</a:t>
            </a:r>
          </a:p>
          <a:p>
            <a:pPr marL="181240" indent="-181240">
              <a:lnSpc>
                <a:spcPct val="150000"/>
              </a:lnSpc>
              <a:spcAft>
                <a:spcPts val="634"/>
              </a:spcAft>
              <a:buFont typeface="Wingdings" panose="05000000000000000000" pitchFamily="2" charset="2"/>
              <a:buChar char="Ø"/>
            </a:pPr>
            <a:r>
              <a:rPr lang="en-US" sz="1200" dirty="0"/>
              <a:t>Clearly, the use of acoustic lighting solves a significant design problem and in most cases, will save money for the client</a:t>
            </a:r>
          </a:p>
          <a:p>
            <a:pPr marL="181240" indent="-181240">
              <a:lnSpc>
                <a:spcPct val="150000"/>
              </a:lnSpc>
              <a:spcAft>
                <a:spcPts val="634"/>
              </a:spcAft>
              <a:buFont typeface="Wingdings" panose="05000000000000000000" pitchFamily="2" charset="2"/>
              <a:buChar char="Ø"/>
            </a:pPr>
            <a:r>
              <a:rPr lang="en-US" sz="1200" dirty="0"/>
              <a:t>But what happens when the budget for acoustics – if there even is one - is allocated to Division 09 and the details are the responsibility of an interior designer, while lighting is budgeted separately in Division 26 and rests with a lighting designer or electrical engineer?</a:t>
            </a:r>
          </a:p>
          <a:p>
            <a:pPr marL="181240" indent="-181240">
              <a:lnSpc>
                <a:spcPct val="150000"/>
              </a:lnSpc>
              <a:spcAft>
                <a:spcPts val="634"/>
              </a:spcAft>
              <a:buFont typeface="Wingdings" panose="05000000000000000000" pitchFamily="2" charset="2"/>
              <a:buChar char="Ø"/>
            </a:pPr>
            <a:r>
              <a:rPr lang="en-US" sz="1200" dirty="0"/>
              <a:t>How do you combine the budget and design details of two features that are typically treated as entirely different and unique aspects of a project?</a:t>
            </a:r>
          </a:p>
          <a:p>
            <a:pPr marL="181240" indent="-181240">
              <a:lnSpc>
                <a:spcPct val="150000"/>
              </a:lnSpc>
              <a:spcAft>
                <a:spcPts val="634"/>
              </a:spcAft>
              <a:buFont typeface="Wingdings" panose="05000000000000000000" pitchFamily="2" charset="2"/>
              <a:buChar char="Ø"/>
            </a:pPr>
            <a:r>
              <a:rPr lang="en-US" sz="1200" dirty="0"/>
              <a:t>This is where the role of the architect is critical.</a:t>
            </a:r>
          </a:p>
          <a:p>
            <a:pPr marL="181240" indent="-181240">
              <a:lnSpc>
                <a:spcPct val="150000"/>
              </a:lnSpc>
              <a:spcAft>
                <a:spcPts val="634"/>
              </a:spcAft>
              <a:buFont typeface="Wingdings" panose="05000000000000000000" pitchFamily="2" charset="2"/>
              <a:buChar char="Ø"/>
            </a:pPr>
            <a:r>
              <a:rPr lang="en-US" sz="1200" dirty="0"/>
              <a:t>As the overseer of the design effort, it is the architect who will be in a position to see the value of acoustic lighting and coordinate the efforts of the other design disciplines to ensure it correctly implemented.</a:t>
            </a:r>
          </a:p>
          <a:p>
            <a:pPr marL="181240" indent="-181240">
              <a:lnSpc>
                <a:spcPct val="150000"/>
              </a:lnSpc>
              <a:spcAft>
                <a:spcPts val="634"/>
              </a:spcAft>
              <a:buFont typeface="Wingdings" panose="05000000000000000000" pitchFamily="2" charset="2"/>
              <a:buChar char="Ø"/>
            </a:pPr>
            <a:r>
              <a:rPr lang="en-US" sz="1200" dirty="0"/>
              <a:t>In order to do this, you will need a good understanding of what “correct implementation” really looks like.</a:t>
            </a:r>
          </a:p>
          <a:p>
            <a:pPr marL="0" indent="0">
              <a:lnSpc>
                <a:spcPct val="150000"/>
              </a:lnSpc>
              <a:spcAft>
                <a:spcPts val="634"/>
              </a:spcAft>
              <a:buFont typeface="Wingdings" panose="05000000000000000000" pitchFamily="2" charset="2"/>
              <a:buNone/>
            </a:pPr>
            <a:endParaRPr lang="en-US" sz="1300" dirty="0"/>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35</a:t>
            </a:fld>
            <a:endParaRPr lang="en-US"/>
          </a:p>
        </p:txBody>
      </p:sp>
    </p:spTree>
    <p:extLst>
      <p:ext uri="{BB962C8B-B14F-4D97-AF65-F5344CB8AC3E}">
        <p14:creationId xmlns:p14="http://schemas.microsoft.com/office/powerpoint/2010/main" val="219080416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lstStyle/>
          <a:p>
            <a:pPr defTabSz="966467" eaLnBrk="1" fontAlgn="auto" hangingPunct="1">
              <a:lnSpc>
                <a:spcPct val="150000"/>
              </a:lnSpc>
              <a:spcBef>
                <a:spcPts val="0"/>
              </a:spcBef>
              <a:spcAft>
                <a:spcPts val="634"/>
              </a:spcAft>
              <a:defRPr/>
            </a:pPr>
            <a:r>
              <a:rPr lang="en-US" sz="1300" b="1" dirty="0">
                <a:solidFill>
                  <a:prstClr val="black"/>
                </a:solidFill>
                <a:cs typeface="Helvetica"/>
                <a:sym typeface="Calibri"/>
              </a:rPr>
              <a:t>Speaker Notes: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olidFill>
                  <a:prstClr val="black"/>
                </a:solidFill>
                <a:cs typeface="Helvetica"/>
                <a:sym typeface="Calibri"/>
              </a:rPr>
              <a:t>And hopefully, that is what today’s session has done for you.</a:t>
            </a:r>
          </a:p>
        </p:txBody>
      </p:sp>
      <p:sp>
        <p:nvSpPr>
          <p:cNvPr id="4" name="Slide Number Placeholder 3"/>
          <p:cNvSpPr>
            <a:spLocks noGrp="1"/>
          </p:cNvSpPr>
          <p:nvPr>
            <p:ph type="sldNum" sz="quarter" idx="10"/>
          </p:nvPr>
        </p:nvSpPr>
        <p:spPr>
          <a:xfrm>
            <a:off x="4143603" y="9118531"/>
            <a:ext cx="3170339" cy="480496"/>
          </a:xfrm>
          <a:prstGeom prst="rect">
            <a:avLst/>
          </a:prstGeom>
        </p:spPr>
        <p:txBody>
          <a:bodyPr/>
          <a:lstStyle/>
          <a:p>
            <a:fld id="{30939C7F-D3D4-4B57-ACC4-7474F6E4524D}" type="slidenum">
              <a:rPr lang="en-US" smtClean="0"/>
              <a:t>36</a:t>
            </a:fld>
            <a:endParaRPr lang="en-US"/>
          </a:p>
        </p:txBody>
      </p:sp>
    </p:spTree>
    <p:extLst>
      <p:ext uri="{BB962C8B-B14F-4D97-AF65-F5344CB8AC3E}">
        <p14:creationId xmlns:p14="http://schemas.microsoft.com/office/powerpoint/2010/main" val="2293696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37</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lstStyle/>
          <a:p>
            <a:pPr defTabSz="966467" eaLnBrk="1" fontAlgn="auto" hangingPunct="1">
              <a:lnSpc>
                <a:spcPct val="150000"/>
              </a:lnSpc>
              <a:spcBef>
                <a:spcPts val="0"/>
              </a:spcBef>
              <a:spcAft>
                <a:spcPts val="634"/>
              </a:spcAft>
              <a:defRPr/>
            </a:pPr>
            <a:r>
              <a:rPr lang="en-US" sz="1300" b="1" dirty="0">
                <a:solidFill>
                  <a:prstClr val="black"/>
                </a:solidFill>
                <a:cs typeface="Helvetica"/>
                <a:sym typeface="Calibri"/>
              </a:rPr>
              <a:t>Speaker Notes: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olidFill>
                  <a:prstClr val="black"/>
                </a:solidFill>
                <a:cs typeface="Helvetica"/>
                <a:sym typeface="Calibri"/>
              </a:rPr>
              <a:t>There is a nightmare of noise taking place in many public spaces - from open offices, to healthcare settings and hospitality suites. The recent advancements in acoustic lighting offer a new way to address this nightmare, one that is getting worse as more and more projects adopt the trend toward open concept designs.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olidFill>
                  <a:prstClr val="black"/>
                </a:solidFill>
                <a:cs typeface="Helvetica"/>
                <a:sym typeface="Calibri"/>
              </a:rPr>
              <a:t>In this course we are going to explore why solving the nightmare of noise is no longer an option, but a necessity, how acoustic lighting addressed not just one but two design challenges, and the role architects need to play to take advantage of all that true acoustic lighting has to offer.</a:t>
            </a:r>
          </a:p>
        </p:txBody>
      </p:sp>
      <p:sp>
        <p:nvSpPr>
          <p:cNvPr id="4" name="Slide Number Placeholder 3"/>
          <p:cNvSpPr>
            <a:spLocks noGrp="1"/>
          </p:cNvSpPr>
          <p:nvPr>
            <p:ph type="sldNum" sz="quarter" idx="10"/>
          </p:nvPr>
        </p:nvSpPr>
        <p:spPr>
          <a:xfrm>
            <a:off x="4143603" y="9118531"/>
            <a:ext cx="3170339" cy="480496"/>
          </a:xfrm>
          <a:prstGeom prst="rect">
            <a:avLst/>
          </a:prstGeom>
        </p:spPr>
        <p:txBody>
          <a:bodyPr/>
          <a:lstStyle/>
          <a:p>
            <a:fld id="{30939C7F-D3D4-4B57-ACC4-7474F6E4524D}" type="slidenum">
              <a:rPr lang="en-US" smtClean="0"/>
              <a:t>5</a:t>
            </a:fld>
            <a:endParaRPr lang="en-US"/>
          </a:p>
        </p:txBody>
      </p:sp>
    </p:spTree>
    <p:extLst>
      <p:ext uri="{BB962C8B-B14F-4D97-AF65-F5344CB8AC3E}">
        <p14:creationId xmlns:p14="http://schemas.microsoft.com/office/powerpoint/2010/main" val="7176240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lstStyle/>
          <a:p>
            <a:pPr defTabSz="966467" eaLnBrk="1" fontAlgn="auto" hangingPunct="1">
              <a:lnSpc>
                <a:spcPct val="150000"/>
              </a:lnSpc>
              <a:spcBef>
                <a:spcPts val="0"/>
              </a:spcBef>
              <a:spcAft>
                <a:spcPts val="634"/>
              </a:spcAft>
              <a:defRPr/>
            </a:pPr>
            <a:r>
              <a:rPr lang="en-US" sz="1300" b="1" dirty="0">
                <a:solidFill>
                  <a:prstClr val="black"/>
                </a:solidFill>
                <a:cs typeface="Helvetica"/>
                <a:sym typeface="Calibri"/>
              </a:rPr>
              <a:t>Speaker Notes: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olidFill>
                  <a:prstClr val="black"/>
                </a:solidFill>
                <a:cs typeface="Helvetica"/>
                <a:sym typeface="Calibri"/>
              </a:rPr>
              <a:t>Perhaps you have heard of acoustic lighting previously.</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olidFill>
                  <a:prstClr val="black"/>
                </a:solidFill>
                <a:cs typeface="Helvetica"/>
                <a:sym typeface="Calibri"/>
              </a:rPr>
              <a:t>It has been around in some form for a while, but it is only in the past few years that the intersection of open concept design and an increased focus on designing for wellness have brought acoustic lighting into the mainstream.</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olidFill>
                  <a:prstClr val="black"/>
                </a:solidFill>
                <a:cs typeface="Helvetica"/>
                <a:sym typeface="Calibri"/>
              </a:rPr>
              <a:t>What was once a bit of novelty and almost certainly a custom solution is now offered as a standard product from several manufacturers.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olidFill>
                  <a:prstClr val="black"/>
                </a:solidFill>
                <a:cs typeface="Helvetica"/>
                <a:sym typeface="Calibri"/>
              </a:rPr>
              <a:t>In other words, acoustic lighting is a real thing.</a:t>
            </a:r>
          </a:p>
        </p:txBody>
      </p:sp>
      <p:sp>
        <p:nvSpPr>
          <p:cNvPr id="4" name="Slide Number Placeholder 3"/>
          <p:cNvSpPr>
            <a:spLocks noGrp="1"/>
          </p:cNvSpPr>
          <p:nvPr>
            <p:ph type="sldNum" sz="quarter" idx="10"/>
          </p:nvPr>
        </p:nvSpPr>
        <p:spPr>
          <a:xfrm>
            <a:off x="4143603" y="9118531"/>
            <a:ext cx="3170339" cy="480496"/>
          </a:xfrm>
          <a:prstGeom prst="rect">
            <a:avLst/>
          </a:prstGeom>
        </p:spPr>
        <p:txBody>
          <a:bodyPr/>
          <a:lstStyle/>
          <a:p>
            <a:fld id="{30939C7F-D3D4-4B57-ACC4-7474F6E4524D}" type="slidenum">
              <a:rPr lang="en-US" smtClean="0"/>
              <a:t>6</a:t>
            </a:fld>
            <a:endParaRPr lang="en-US"/>
          </a:p>
        </p:txBody>
      </p:sp>
    </p:spTree>
    <p:extLst>
      <p:ext uri="{BB962C8B-B14F-4D97-AF65-F5344CB8AC3E}">
        <p14:creationId xmlns:p14="http://schemas.microsoft.com/office/powerpoint/2010/main" val="37080622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marL="0" marR="0" lvl="0" indent="0" algn="l" defTabSz="966467" rtl="0" eaLnBrk="1" fontAlgn="auto" latinLnBrk="0" hangingPunct="1">
              <a:lnSpc>
                <a:spcPct val="150000"/>
              </a:lnSpc>
              <a:spcBef>
                <a:spcPts val="0"/>
              </a:spcBef>
              <a:spcAft>
                <a:spcPts val="634"/>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Calibri"/>
                <a:ea typeface="+mn-ea"/>
                <a:cs typeface="Helvetica"/>
                <a:sym typeface="Calibri"/>
              </a:rPr>
              <a:t>Speaker Notes: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And so if acoustic lighting is suddenly a real thing, why now?</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One of the drivers is the increased focus on designing spaces for wellness and subsequently the emerging standards being used to judge how well this is being done. Both lighting and noise control are significant aspects of designing for wellness and therefore are ripe for new approaches and new technologies. </a:t>
            </a:r>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7</a:t>
            </a:fld>
            <a:endParaRPr lang="en-US"/>
          </a:p>
        </p:txBody>
      </p:sp>
    </p:spTree>
    <p:extLst>
      <p:ext uri="{BB962C8B-B14F-4D97-AF65-F5344CB8AC3E}">
        <p14:creationId xmlns:p14="http://schemas.microsoft.com/office/powerpoint/2010/main" val="2048159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defTabSz="966467" eaLnBrk="1" fontAlgn="auto" hangingPunct="1">
              <a:spcBef>
                <a:spcPts val="0"/>
              </a:spcBef>
              <a:spcAft>
                <a:spcPts val="634"/>
              </a:spcAft>
              <a:defRPr/>
            </a:pPr>
            <a:r>
              <a:rPr lang="en-US" sz="1300" b="1" dirty="0">
                <a:solidFill>
                  <a:prstClr val="black"/>
                </a:solidFill>
                <a:ea typeface="+mj-ea"/>
                <a:cs typeface="+mj-cs"/>
                <a:sym typeface="Calibri"/>
              </a:rPr>
              <a:t>Speaker Notes:</a:t>
            </a:r>
            <a:endParaRPr lang="en-US" sz="1300" dirty="0">
              <a:solidFill>
                <a:prstClr val="black"/>
              </a:solidFill>
              <a:ea typeface="+mj-ea"/>
              <a:cs typeface="+mj-cs"/>
              <a:sym typeface="Calibri"/>
            </a:endParaRP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And it is your clients who recognize the value of designing for wellness, driving changes, and supporting new standards.</a:t>
            </a: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Here we show examples of large property management firms’ thoughts prior to 2020. The pandemic has added urgency and created an environment where designing for the needs of workers is no longer an option for companies hoping to attract workers back to the office. It is a mandatory requirement. </a:t>
            </a: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But offices aren’t the only places where a wellness focus is at the forefront. Greater awareness by the general public can affect almost any public space. </a:t>
            </a: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Healthcare has always had a focus on the patient experience but struggled to overcome traditional construction practices. The industry will be forced to adopt new ways to address new design requirements</a:t>
            </a: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Hospitality and institutional buildings will also need to cater to people who have gained a sudden awareness and appreciation for spaces that address more than merely functional needs. </a:t>
            </a:r>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defTabSz="966467" eaLnBrk="1" fontAlgn="auto" hangingPunct="1">
              <a:lnSpc>
                <a:spcPct val="150000"/>
              </a:lnSpc>
              <a:spcBef>
                <a:spcPts val="0"/>
              </a:spcBef>
              <a:spcAft>
                <a:spcPts val="634"/>
              </a:spcAft>
              <a:defRPr/>
            </a:pPr>
            <a:r>
              <a:rPr lang="en-US" sz="1300" b="1" dirty="0">
                <a:solidFill>
                  <a:prstClr val="black"/>
                </a:solidFill>
                <a:sym typeface="Calibri"/>
              </a:rPr>
              <a:t>Speaker Notes:</a:t>
            </a:r>
            <a:endParaRPr lang="en-US" sz="1300" dirty="0">
              <a:solidFill>
                <a:prstClr val="black"/>
              </a:solidFill>
              <a:ea typeface="+mj-ea"/>
              <a:cs typeface="+mj-cs"/>
              <a:sym typeface="Calibri"/>
            </a:endParaRP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In order to quantify and certify that buildings have been designed to meet the wellness needs of users, new standards, guidelines, and rating systems have been developed</a:t>
            </a: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Some of these programs are more oriented toward energy efficiency such as LEED or sustainability like BREEAM, but one of the principals common to all is a requirement to address health and wellbeing in the certification process</a:t>
            </a:r>
            <a:endParaRPr lang="en-US" sz="1200" dirty="0"/>
          </a:p>
          <a:p>
            <a:endParaRPr lang="en-US" dirty="0"/>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1" y="2130922"/>
            <a:ext cx="10361851" cy="1470366"/>
          </a:xfrm>
        </p:spPr>
        <p:txBody>
          <a:bodyPr/>
          <a:lstStyle/>
          <a:p>
            <a:r>
              <a:rPr lang="en-US"/>
              <a:t>Click to edit Master title style</a:t>
            </a:r>
          </a:p>
        </p:txBody>
      </p:sp>
      <p:sp>
        <p:nvSpPr>
          <p:cNvPr id="3" name="Subtitle 2"/>
          <p:cNvSpPr>
            <a:spLocks noGrp="1"/>
          </p:cNvSpPr>
          <p:nvPr>
            <p:ph type="subTitle" idx="1"/>
          </p:nvPr>
        </p:nvSpPr>
        <p:spPr>
          <a:xfrm>
            <a:off x="1828562" y="3887100"/>
            <a:ext cx="8533289" cy="1753006"/>
          </a:xfrm>
        </p:spPr>
        <p:txBody>
          <a:bodyPr/>
          <a:lstStyle>
            <a:lvl1pPr marL="0" indent="0" algn="ctr">
              <a:buNone/>
              <a:defRPr/>
            </a:lvl1pPr>
            <a:lvl2pPr marL="609570" indent="0" algn="ctr">
              <a:buNone/>
              <a:defRPr/>
            </a:lvl2pPr>
            <a:lvl3pPr marL="1219140" indent="0" algn="ctr">
              <a:buNone/>
              <a:defRPr/>
            </a:lvl3pPr>
            <a:lvl4pPr marL="1828709" indent="0" algn="ctr">
              <a:buNone/>
              <a:defRPr/>
            </a:lvl4pPr>
            <a:lvl5pPr marL="2438278" indent="0" algn="ctr">
              <a:buNone/>
              <a:defRPr/>
            </a:lvl5pPr>
            <a:lvl6pPr marL="3047848" indent="0" algn="ctr">
              <a:buNone/>
              <a:defRPr/>
            </a:lvl6pPr>
            <a:lvl7pPr marL="3657418" indent="0" algn="ctr">
              <a:buNone/>
              <a:defRPr/>
            </a:lvl7pPr>
            <a:lvl8pPr marL="4266987" indent="0" algn="ctr">
              <a:buNone/>
              <a:defRPr/>
            </a:lvl8pPr>
            <a:lvl9pPr marL="4876557"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777BA7A-F72F-42F5-B600-51C96B30FCC8}" type="slidenum">
              <a:rPr lang="en-US"/>
              <a:pPr>
                <a:defRPr/>
              </a:pPr>
              <a:t>‹#›</a:t>
            </a:fld>
            <a:endParaRPr lang="en-US"/>
          </a:p>
        </p:txBody>
      </p:sp>
    </p:spTree>
    <p:extLst>
      <p:ext uri="{BB962C8B-B14F-4D97-AF65-F5344CB8AC3E}">
        <p14:creationId xmlns:p14="http://schemas.microsoft.com/office/powerpoint/2010/main" val="39584185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3E025D1-2DAD-49EB-B91B-DFDA1A0725AF}" type="slidenum">
              <a:rPr lang="en-US"/>
              <a:pPr>
                <a:defRPr/>
              </a:pPr>
              <a:t>‹#›</a:t>
            </a:fld>
            <a:endParaRPr lang="en-US"/>
          </a:p>
        </p:txBody>
      </p:sp>
    </p:spTree>
    <p:extLst>
      <p:ext uri="{BB962C8B-B14F-4D97-AF65-F5344CB8AC3E}">
        <p14:creationId xmlns:p14="http://schemas.microsoft.com/office/powerpoint/2010/main" val="12414163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49" y="274702"/>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2"/>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8F4EB70-4BA5-41BA-9892-A6FAFE25BEB2}" type="slidenum">
              <a:rPr lang="en-US"/>
              <a:pPr>
                <a:defRPr/>
              </a:pPr>
              <a:t>‹#›</a:t>
            </a:fld>
            <a:endParaRPr lang="en-US"/>
          </a:p>
        </p:txBody>
      </p:sp>
    </p:spTree>
    <p:extLst>
      <p:ext uri="{BB962C8B-B14F-4D97-AF65-F5344CB8AC3E}">
        <p14:creationId xmlns:p14="http://schemas.microsoft.com/office/powerpoint/2010/main" val="21208119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521" y="274702"/>
            <a:ext cx="10971372" cy="58528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F94089CE-C86C-48C3-8367-D451B5806BBA}" type="slidenum">
              <a:rPr lang="en-US"/>
              <a:pPr>
                <a:defRPr/>
              </a:pPr>
              <a:t>‹#›</a:t>
            </a:fld>
            <a:endParaRPr lang="en-US"/>
          </a:p>
        </p:txBody>
      </p:sp>
    </p:spTree>
    <p:extLst>
      <p:ext uri="{BB962C8B-B14F-4D97-AF65-F5344CB8AC3E}">
        <p14:creationId xmlns:p14="http://schemas.microsoft.com/office/powerpoint/2010/main" val="33213888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Opening Slide">
    <p:spTree>
      <p:nvGrpSpPr>
        <p:cNvPr id="1" name=""/>
        <p:cNvGrpSpPr/>
        <p:nvPr/>
      </p:nvGrpSpPr>
      <p:grpSpPr>
        <a:xfrm>
          <a:off x="0" y="0"/>
          <a:ext cx="0" cy="0"/>
          <a:chOff x="0" y="0"/>
          <a:chExt cx="0" cy="0"/>
        </a:xfrm>
      </p:grpSpPr>
      <p:sp>
        <p:nvSpPr>
          <p:cNvPr id="12" name="Shape 12"/>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392765281"/>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F771549-85EB-420C-B9CC-E903DCA56E6C}" type="slidenum">
              <a:rPr lang="en-US"/>
              <a:pPr>
                <a:defRPr/>
              </a:pPr>
              <a:t>‹#›</a:t>
            </a:fld>
            <a:endParaRPr lang="en-US"/>
          </a:p>
        </p:txBody>
      </p:sp>
    </p:spTree>
    <p:extLst>
      <p:ext uri="{BB962C8B-B14F-4D97-AF65-F5344CB8AC3E}">
        <p14:creationId xmlns:p14="http://schemas.microsoft.com/office/powerpoint/2010/main" val="3488223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2"/>
            <a:ext cx="10361851" cy="1362390"/>
          </a:xfrm>
        </p:spPr>
        <p:txBody>
          <a:bodyPr anchor="t"/>
          <a:lstStyle>
            <a:lvl1pPr algn="l">
              <a:defRPr sz="5300" b="1" cap="all"/>
            </a:lvl1pPr>
          </a:lstStyle>
          <a:p>
            <a:r>
              <a:rPr lang="en-US"/>
              <a:t>Click to edit Master title style</a:t>
            </a:r>
          </a:p>
        </p:txBody>
      </p:sp>
      <p:sp>
        <p:nvSpPr>
          <p:cNvPr id="3" name="Text Placeholder 2"/>
          <p:cNvSpPr>
            <a:spLocks noGrp="1"/>
          </p:cNvSpPr>
          <p:nvPr>
            <p:ph type="body" idx="1"/>
          </p:nvPr>
        </p:nvSpPr>
        <p:spPr>
          <a:xfrm>
            <a:off x="962960" y="2907386"/>
            <a:ext cx="10361851" cy="1500534"/>
          </a:xfrm>
        </p:spPr>
        <p:txBody>
          <a:bodyPr anchor="b"/>
          <a:lstStyle>
            <a:lvl1pPr marL="0" indent="0">
              <a:buNone/>
              <a:defRPr sz="2700"/>
            </a:lvl1pPr>
            <a:lvl2pPr marL="609570" indent="0">
              <a:buNone/>
              <a:defRPr sz="2400"/>
            </a:lvl2pPr>
            <a:lvl3pPr marL="1219140" indent="0">
              <a:buNone/>
              <a:defRPr sz="2100"/>
            </a:lvl3pPr>
            <a:lvl4pPr marL="1828709" indent="0">
              <a:buNone/>
              <a:defRPr sz="1900"/>
            </a:lvl4pPr>
            <a:lvl5pPr marL="2438278" indent="0">
              <a:buNone/>
              <a:defRPr sz="1900"/>
            </a:lvl5pPr>
            <a:lvl6pPr marL="3047848" indent="0">
              <a:buNone/>
              <a:defRPr sz="1900"/>
            </a:lvl6pPr>
            <a:lvl7pPr marL="3657418" indent="0">
              <a:buNone/>
              <a:defRPr sz="1900"/>
            </a:lvl7pPr>
            <a:lvl8pPr marL="4266987" indent="0">
              <a:buNone/>
              <a:defRPr sz="1900"/>
            </a:lvl8pPr>
            <a:lvl9pPr marL="4876557" indent="0">
              <a:buNone/>
              <a:defRPr sz="19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03228BE-8190-4CFF-AE8F-DD9680B61C71}" type="slidenum">
              <a:rPr lang="en-US"/>
              <a:pPr>
                <a:defRPr/>
              </a:pPr>
              <a:t>‹#›</a:t>
            </a:fld>
            <a:endParaRPr lang="en-US"/>
          </a:p>
        </p:txBody>
      </p:sp>
    </p:spTree>
    <p:extLst>
      <p:ext uri="{BB962C8B-B14F-4D97-AF65-F5344CB8AC3E}">
        <p14:creationId xmlns:p14="http://schemas.microsoft.com/office/powerpoint/2010/main" val="21480474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3"/>
            <a:ext cx="5384099" cy="4527011"/>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3" y="1600573"/>
            <a:ext cx="5384099" cy="4527011"/>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E42875A-AB43-4F09-B84A-F4091B4110BC}" type="slidenum">
              <a:rPr lang="en-US"/>
              <a:pPr>
                <a:defRPr/>
              </a:pPr>
              <a:t>‹#›</a:t>
            </a:fld>
            <a:endParaRPr lang="en-US"/>
          </a:p>
        </p:txBody>
      </p:sp>
    </p:spTree>
    <p:extLst>
      <p:ext uri="{BB962C8B-B14F-4D97-AF65-F5344CB8AC3E}">
        <p14:creationId xmlns:p14="http://schemas.microsoft.com/office/powerpoint/2010/main" val="15829200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1" y="1535470"/>
            <a:ext cx="5386216" cy="639911"/>
          </a:xfrm>
        </p:spPr>
        <p:txBody>
          <a:bodyPr anchor="b"/>
          <a:lstStyle>
            <a:lvl1pPr marL="0" indent="0">
              <a:buNone/>
              <a:defRPr sz="3200" b="1"/>
            </a:lvl1pPr>
            <a:lvl2pPr marL="609570" indent="0">
              <a:buNone/>
              <a:defRPr sz="2700" b="1"/>
            </a:lvl2pPr>
            <a:lvl3pPr marL="1219140" indent="0">
              <a:buNone/>
              <a:defRPr sz="2400" b="1"/>
            </a:lvl3pPr>
            <a:lvl4pPr marL="1828709" indent="0">
              <a:buNone/>
              <a:defRPr sz="2100" b="1"/>
            </a:lvl4pPr>
            <a:lvl5pPr marL="2438278" indent="0">
              <a:buNone/>
              <a:defRPr sz="2100" b="1"/>
            </a:lvl5pPr>
            <a:lvl6pPr marL="3047848" indent="0">
              <a:buNone/>
              <a:defRPr sz="2100" b="1"/>
            </a:lvl6pPr>
            <a:lvl7pPr marL="3657418" indent="0">
              <a:buNone/>
              <a:defRPr sz="2100" b="1"/>
            </a:lvl7pPr>
            <a:lvl8pPr marL="4266987" indent="0">
              <a:buNone/>
              <a:defRPr sz="2100" b="1"/>
            </a:lvl8pPr>
            <a:lvl9pPr marL="4876557" indent="0">
              <a:buNone/>
              <a:defRPr sz="2100" b="1"/>
            </a:lvl9pPr>
          </a:lstStyle>
          <a:p>
            <a:pPr lvl="0"/>
            <a:r>
              <a:rPr lang="en-US"/>
              <a:t>Click to edit Master text styles</a:t>
            </a:r>
          </a:p>
        </p:txBody>
      </p:sp>
      <p:sp>
        <p:nvSpPr>
          <p:cNvPr id="4" name="Content Placeholder 3"/>
          <p:cNvSpPr>
            <a:spLocks noGrp="1"/>
          </p:cNvSpPr>
          <p:nvPr>
            <p:ph sz="half" idx="2"/>
          </p:nvPr>
        </p:nvSpPr>
        <p:spPr>
          <a:xfrm>
            <a:off x="609521" y="2175378"/>
            <a:ext cx="5386216" cy="3952203"/>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5" y="1535470"/>
            <a:ext cx="5388332" cy="639911"/>
          </a:xfrm>
        </p:spPr>
        <p:txBody>
          <a:bodyPr anchor="b"/>
          <a:lstStyle>
            <a:lvl1pPr marL="0" indent="0">
              <a:buNone/>
              <a:defRPr sz="3200" b="1"/>
            </a:lvl1pPr>
            <a:lvl2pPr marL="609570" indent="0">
              <a:buNone/>
              <a:defRPr sz="2700" b="1"/>
            </a:lvl2pPr>
            <a:lvl3pPr marL="1219140" indent="0">
              <a:buNone/>
              <a:defRPr sz="2400" b="1"/>
            </a:lvl3pPr>
            <a:lvl4pPr marL="1828709" indent="0">
              <a:buNone/>
              <a:defRPr sz="2100" b="1"/>
            </a:lvl4pPr>
            <a:lvl5pPr marL="2438278" indent="0">
              <a:buNone/>
              <a:defRPr sz="2100" b="1"/>
            </a:lvl5pPr>
            <a:lvl6pPr marL="3047848" indent="0">
              <a:buNone/>
              <a:defRPr sz="2100" b="1"/>
            </a:lvl6pPr>
            <a:lvl7pPr marL="3657418" indent="0">
              <a:buNone/>
              <a:defRPr sz="2100" b="1"/>
            </a:lvl7pPr>
            <a:lvl8pPr marL="4266987" indent="0">
              <a:buNone/>
              <a:defRPr sz="2100" b="1"/>
            </a:lvl8pPr>
            <a:lvl9pPr marL="4876557" indent="0">
              <a:buNone/>
              <a:defRPr sz="2100" b="1"/>
            </a:lvl9pPr>
          </a:lstStyle>
          <a:p>
            <a:pPr lvl="0"/>
            <a:r>
              <a:rPr lang="en-US"/>
              <a:t>Click to edit Master text styles</a:t>
            </a:r>
          </a:p>
        </p:txBody>
      </p:sp>
      <p:sp>
        <p:nvSpPr>
          <p:cNvPr id="6" name="Content Placeholder 5"/>
          <p:cNvSpPr>
            <a:spLocks noGrp="1"/>
          </p:cNvSpPr>
          <p:nvPr>
            <p:ph sz="quarter" idx="4"/>
          </p:nvPr>
        </p:nvSpPr>
        <p:spPr>
          <a:xfrm>
            <a:off x="6192565" y="2175378"/>
            <a:ext cx="5388332" cy="3952203"/>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2A3C5F49-0904-44F4-B56D-C1A5A6ACB8E0}" type="slidenum">
              <a:rPr lang="en-US"/>
              <a:pPr>
                <a:defRPr/>
              </a:pPr>
              <a:t>‹#›</a:t>
            </a:fld>
            <a:endParaRPr lang="en-US"/>
          </a:p>
        </p:txBody>
      </p:sp>
    </p:spTree>
    <p:extLst>
      <p:ext uri="{BB962C8B-B14F-4D97-AF65-F5344CB8AC3E}">
        <p14:creationId xmlns:p14="http://schemas.microsoft.com/office/powerpoint/2010/main" val="3695078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7C4DA623-CA55-4125-99C4-D02892AD9B3F}" type="slidenum">
              <a:rPr lang="en-US"/>
              <a:pPr>
                <a:defRPr/>
              </a:pPr>
              <a:t>‹#›</a:t>
            </a:fld>
            <a:endParaRPr lang="en-US"/>
          </a:p>
        </p:txBody>
      </p:sp>
    </p:spTree>
    <p:extLst>
      <p:ext uri="{BB962C8B-B14F-4D97-AF65-F5344CB8AC3E}">
        <p14:creationId xmlns:p14="http://schemas.microsoft.com/office/powerpoint/2010/main" val="41460152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647C031B-09F6-4D81-8BCD-4FC6CD3C43C0}" type="slidenum">
              <a:rPr lang="en-US"/>
              <a:pPr>
                <a:defRPr/>
              </a:pPr>
              <a:t>‹#›</a:t>
            </a:fld>
            <a:endParaRPr lang="en-US"/>
          </a:p>
        </p:txBody>
      </p:sp>
    </p:spTree>
    <p:extLst>
      <p:ext uri="{BB962C8B-B14F-4D97-AF65-F5344CB8AC3E}">
        <p14:creationId xmlns:p14="http://schemas.microsoft.com/office/powerpoint/2010/main" val="23275062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5" y="273112"/>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79" cy="5854469"/>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5" y="1435437"/>
            <a:ext cx="4010562" cy="4692149"/>
          </a:xfrm>
        </p:spPr>
        <p:txBody>
          <a:bodyPr/>
          <a:lstStyle>
            <a:lvl1pPr marL="0" indent="0">
              <a:buNone/>
              <a:defRPr sz="1900"/>
            </a:lvl1pPr>
            <a:lvl2pPr marL="609570" indent="0">
              <a:buNone/>
              <a:defRPr sz="1600"/>
            </a:lvl2pPr>
            <a:lvl3pPr marL="1219140" indent="0">
              <a:buNone/>
              <a:defRPr sz="1300"/>
            </a:lvl3pPr>
            <a:lvl4pPr marL="1828709" indent="0">
              <a:buNone/>
              <a:defRPr sz="1200"/>
            </a:lvl4pPr>
            <a:lvl5pPr marL="2438278" indent="0">
              <a:buNone/>
              <a:defRPr sz="1200"/>
            </a:lvl5pPr>
            <a:lvl6pPr marL="3047848" indent="0">
              <a:buNone/>
              <a:defRPr sz="1200"/>
            </a:lvl6pPr>
            <a:lvl7pPr marL="3657418" indent="0">
              <a:buNone/>
              <a:defRPr sz="1200"/>
            </a:lvl7pPr>
            <a:lvl8pPr marL="4266987" indent="0">
              <a:buNone/>
              <a:defRPr sz="1200"/>
            </a:lvl8pPr>
            <a:lvl9pPr marL="4876557" indent="0">
              <a:buNone/>
              <a:defRPr sz="12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63D020A-C836-43B7-AD7F-02E6CEC1260C}" type="slidenum">
              <a:rPr lang="en-US"/>
              <a:pPr>
                <a:defRPr/>
              </a:pPr>
              <a:t>‹#›</a:t>
            </a:fld>
            <a:endParaRPr lang="en-US"/>
          </a:p>
        </p:txBody>
      </p:sp>
    </p:spTree>
    <p:extLst>
      <p:ext uri="{BB962C8B-B14F-4D97-AF65-F5344CB8AC3E}">
        <p14:creationId xmlns:p14="http://schemas.microsoft.com/office/powerpoint/2010/main" val="21220647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3"/>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6"/>
            <a:ext cx="7314248" cy="4115753"/>
          </a:xfrm>
        </p:spPr>
        <p:txBody>
          <a:bodyPr/>
          <a:lstStyle>
            <a:lvl1pPr marL="0" indent="0">
              <a:buNone/>
              <a:defRPr sz="4300"/>
            </a:lvl1pPr>
            <a:lvl2pPr marL="609570" indent="0">
              <a:buNone/>
              <a:defRPr sz="3700"/>
            </a:lvl2pPr>
            <a:lvl3pPr marL="1219140" indent="0">
              <a:buNone/>
              <a:defRPr sz="3200"/>
            </a:lvl3pPr>
            <a:lvl4pPr marL="1828709" indent="0">
              <a:buNone/>
              <a:defRPr sz="2700"/>
            </a:lvl4pPr>
            <a:lvl5pPr marL="2438278" indent="0">
              <a:buNone/>
              <a:defRPr sz="2700"/>
            </a:lvl5pPr>
            <a:lvl6pPr marL="3047848" indent="0">
              <a:buNone/>
              <a:defRPr sz="2700"/>
            </a:lvl6pPr>
            <a:lvl7pPr marL="3657418" indent="0">
              <a:buNone/>
              <a:defRPr sz="2700"/>
            </a:lvl7pPr>
            <a:lvl8pPr marL="4266987" indent="0">
              <a:buNone/>
              <a:defRPr sz="2700"/>
            </a:lvl8pPr>
            <a:lvl9pPr marL="4876557" indent="0">
              <a:buNone/>
              <a:defRPr sz="2700"/>
            </a:lvl9pPr>
          </a:lstStyle>
          <a:p>
            <a:pPr lvl="0"/>
            <a:endParaRPr lang="en-US" noProof="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70" indent="0">
              <a:buNone/>
              <a:defRPr sz="1600"/>
            </a:lvl2pPr>
            <a:lvl3pPr marL="1219140" indent="0">
              <a:buNone/>
              <a:defRPr sz="1300"/>
            </a:lvl3pPr>
            <a:lvl4pPr marL="1828709" indent="0">
              <a:buNone/>
              <a:defRPr sz="1200"/>
            </a:lvl4pPr>
            <a:lvl5pPr marL="2438278" indent="0">
              <a:buNone/>
              <a:defRPr sz="1200"/>
            </a:lvl5pPr>
            <a:lvl6pPr marL="3047848" indent="0">
              <a:buNone/>
              <a:defRPr sz="1200"/>
            </a:lvl6pPr>
            <a:lvl7pPr marL="3657418" indent="0">
              <a:buNone/>
              <a:defRPr sz="1200"/>
            </a:lvl7pPr>
            <a:lvl8pPr marL="4266987" indent="0">
              <a:buNone/>
              <a:defRPr sz="1200"/>
            </a:lvl8pPr>
            <a:lvl9pPr marL="4876557" indent="0">
              <a:buNone/>
              <a:defRPr sz="12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EDC16B5-0C5F-4AA6-BE8C-B4CCD56A9885}" type="slidenum">
              <a:rPr lang="en-US"/>
              <a:pPr>
                <a:defRPr/>
              </a:pPr>
              <a:t>‹#›</a:t>
            </a:fld>
            <a:endParaRPr lang="en-US"/>
          </a:p>
        </p:txBody>
      </p:sp>
    </p:spTree>
    <p:extLst>
      <p:ext uri="{BB962C8B-B14F-4D97-AF65-F5344CB8AC3E}">
        <p14:creationId xmlns:p14="http://schemas.microsoft.com/office/powerpoint/2010/main" val="20772207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521" y="274702"/>
            <a:ext cx="10971372" cy="1143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98" tIns="60948" rIns="121898" bIns="60948"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09521" y="1600573"/>
            <a:ext cx="10971372" cy="4527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98" tIns="60948" rIns="121898" bIns="6094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09520" y="6246671"/>
            <a:ext cx="2844430" cy="476361"/>
          </a:xfrm>
          <a:prstGeom prst="rect">
            <a:avLst/>
          </a:prstGeom>
          <a:noFill/>
          <a:ln w="9525">
            <a:noFill/>
            <a:miter lim="800000"/>
            <a:headEnd/>
            <a:tailEnd/>
          </a:ln>
          <a:effectLst/>
        </p:spPr>
        <p:txBody>
          <a:bodyPr vert="horz" wrap="square" lIns="121898" tIns="60948" rIns="121898" bIns="60948" numCol="1" anchor="t" anchorCtr="0" compatLnSpc="1">
            <a:prstTxWarp prst="textNoShape">
              <a:avLst/>
            </a:prstTxWarp>
          </a:bodyPr>
          <a:lstStyle>
            <a:lvl1pPr>
              <a:defRPr sz="190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4165058" y="6246671"/>
            <a:ext cx="3860297" cy="476361"/>
          </a:xfrm>
          <a:prstGeom prst="rect">
            <a:avLst/>
          </a:prstGeom>
          <a:noFill/>
          <a:ln w="9525">
            <a:noFill/>
            <a:miter lim="800000"/>
            <a:headEnd/>
            <a:tailEnd/>
          </a:ln>
          <a:effectLst/>
        </p:spPr>
        <p:txBody>
          <a:bodyPr vert="horz" wrap="square" lIns="121898" tIns="60948" rIns="121898" bIns="60948" numCol="1" anchor="t" anchorCtr="0" compatLnSpc="1">
            <a:prstTxWarp prst="textNoShape">
              <a:avLst/>
            </a:prstTxWarp>
          </a:bodyPr>
          <a:lstStyle>
            <a:lvl1pPr algn="ctr">
              <a:defRPr sz="19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8736463" y="6246671"/>
            <a:ext cx="2844430" cy="476361"/>
          </a:xfrm>
          <a:prstGeom prst="rect">
            <a:avLst/>
          </a:prstGeom>
          <a:noFill/>
          <a:ln w="9525">
            <a:noFill/>
            <a:miter lim="800000"/>
            <a:headEnd/>
            <a:tailEnd/>
          </a:ln>
          <a:effectLst/>
        </p:spPr>
        <p:txBody>
          <a:bodyPr vert="horz" wrap="square" lIns="121898" tIns="60948" rIns="121898" bIns="60948" numCol="1" anchor="t" anchorCtr="0" compatLnSpc="1">
            <a:prstTxWarp prst="textNoShape">
              <a:avLst/>
            </a:prstTxWarp>
          </a:bodyPr>
          <a:lstStyle>
            <a:lvl1pPr algn="r">
              <a:defRPr sz="1900">
                <a:latin typeface="Arial" charset="0"/>
              </a:defRPr>
            </a:lvl1pPr>
          </a:lstStyle>
          <a:p>
            <a:pPr>
              <a:defRPr/>
            </a:pPr>
            <a:fld id="{870DA244-6813-410B-97EE-73E8726CAFE7}"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rtl="0" eaLnBrk="0" fontAlgn="base" hangingPunct="0">
        <a:spcBef>
          <a:spcPct val="0"/>
        </a:spcBef>
        <a:spcAft>
          <a:spcPct val="0"/>
        </a:spcAft>
        <a:defRPr sz="5900">
          <a:solidFill>
            <a:schemeClr val="tx2"/>
          </a:solidFill>
          <a:latin typeface="+mj-lt"/>
          <a:ea typeface="+mj-ea"/>
          <a:cs typeface="+mj-cs"/>
        </a:defRPr>
      </a:lvl1pPr>
      <a:lvl2pPr algn="ctr" rtl="0" eaLnBrk="0" fontAlgn="base" hangingPunct="0">
        <a:spcBef>
          <a:spcPct val="0"/>
        </a:spcBef>
        <a:spcAft>
          <a:spcPct val="0"/>
        </a:spcAft>
        <a:defRPr sz="5900">
          <a:solidFill>
            <a:schemeClr val="tx2"/>
          </a:solidFill>
          <a:latin typeface="Arial" charset="0"/>
        </a:defRPr>
      </a:lvl2pPr>
      <a:lvl3pPr algn="ctr" rtl="0" eaLnBrk="0" fontAlgn="base" hangingPunct="0">
        <a:spcBef>
          <a:spcPct val="0"/>
        </a:spcBef>
        <a:spcAft>
          <a:spcPct val="0"/>
        </a:spcAft>
        <a:defRPr sz="5900">
          <a:solidFill>
            <a:schemeClr val="tx2"/>
          </a:solidFill>
          <a:latin typeface="Arial" charset="0"/>
        </a:defRPr>
      </a:lvl3pPr>
      <a:lvl4pPr algn="ctr" rtl="0" eaLnBrk="0" fontAlgn="base" hangingPunct="0">
        <a:spcBef>
          <a:spcPct val="0"/>
        </a:spcBef>
        <a:spcAft>
          <a:spcPct val="0"/>
        </a:spcAft>
        <a:defRPr sz="5900">
          <a:solidFill>
            <a:schemeClr val="tx2"/>
          </a:solidFill>
          <a:latin typeface="Arial" charset="0"/>
        </a:defRPr>
      </a:lvl4pPr>
      <a:lvl5pPr algn="ctr" rtl="0" eaLnBrk="0" fontAlgn="base" hangingPunct="0">
        <a:spcBef>
          <a:spcPct val="0"/>
        </a:spcBef>
        <a:spcAft>
          <a:spcPct val="0"/>
        </a:spcAft>
        <a:defRPr sz="5900">
          <a:solidFill>
            <a:schemeClr val="tx2"/>
          </a:solidFill>
          <a:latin typeface="Arial" charset="0"/>
        </a:defRPr>
      </a:lvl5pPr>
      <a:lvl6pPr marL="609570" algn="ctr" rtl="0" fontAlgn="base">
        <a:spcBef>
          <a:spcPct val="0"/>
        </a:spcBef>
        <a:spcAft>
          <a:spcPct val="0"/>
        </a:spcAft>
        <a:defRPr sz="5900">
          <a:solidFill>
            <a:schemeClr val="tx2"/>
          </a:solidFill>
          <a:latin typeface="Arial" charset="0"/>
        </a:defRPr>
      </a:lvl6pPr>
      <a:lvl7pPr marL="1219140" algn="ctr" rtl="0" fontAlgn="base">
        <a:spcBef>
          <a:spcPct val="0"/>
        </a:spcBef>
        <a:spcAft>
          <a:spcPct val="0"/>
        </a:spcAft>
        <a:defRPr sz="5900">
          <a:solidFill>
            <a:schemeClr val="tx2"/>
          </a:solidFill>
          <a:latin typeface="Arial" charset="0"/>
        </a:defRPr>
      </a:lvl7pPr>
      <a:lvl8pPr marL="1828709" algn="ctr" rtl="0" fontAlgn="base">
        <a:spcBef>
          <a:spcPct val="0"/>
        </a:spcBef>
        <a:spcAft>
          <a:spcPct val="0"/>
        </a:spcAft>
        <a:defRPr sz="5900">
          <a:solidFill>
            <a:schemeClr val="tx2"/>
          </a:solidFill>
          <a:latin typeface="Arial" charset="0"/>
        </a:defRPr>
      </a:lvl8pPr>
      <a:lvl9pPr marL="2438278" algn="ctr" rtl="0" fontAlgn="base">
        <a:spcBef>
          <a:spcPct val="0"/>
        </a:spcBef>
        <a:spcAft>
          <a:spcPct val="0"/>
        </a:spcAft>
        <a:defRPr sz="5900">
          <a:solidFill>
            <a:schemeClr val="tx2"/>
          </a:solidFill>
          <a:latin typeface="Arial" charset="0"/>
        </a:defRPr>
      </a:lvl9pPr>
    </p:titleStyle>
    <p:bodyStyle>
      <a:lvl1pPr marL="457178" indent="-457178" algn="l" rtl="0" eaLnBrk="0" fontAlgn="base" hangingPunct="0">
        <a:spcBef>
          <a:spcPct val="20000"/>
        </a:spcBef>
        <a:spcAft>
          <a:spcPct val="0"/>
        </a:spcAft>
        <a:buChar char="•"/>
        <a:defRPr sz="4300">
          <a:solidFill>
            <a:schemeClr val="tx1"/>
          </a:solidFill>
          <a:latin typeface="+mn-lt"/>
          <a:ea typeface="+mn-ea"/>
          <a:cs typeface="+mn-cs"/>
        </a:defRPr>
      </a:lvl1pPr>
      <a:lvl2pPr marL="990550" indent="-380981" algn="l" rtl="0" eaLnBrk="0" fontAlgn="base" hangingPunct="0">
        <a:spcBef>
          <a:spcPct val="20000"/>
        </a:spcBef>
        <a:spcAft>
          <a:spcPct val="0"/>
        </a:spcAft>
        <a:buChar char="–"/>
        <a:defRPr sz="3700">
          <a:solidFill>
            <a:schemeClr val="tx1"/>
          </a:solidFill>
          <a:latin typeface="+mn-lt"/>
        </a:defRPr>
      </a:lvl2pPr>
      <a:lvl3pPr marL="1523925" indent="-304784" algn="l" rtl="0" eaLnBrk="0" fontAlgn="base" hangingPunct="0">
        <a:spcBef>
          <a:spcPct val="20000"/>
        </a:spcBef>
        <a:spcAft>
          <a:spcPct val="0"/>
        </a:spcAft>
        <a:buChar char="•"/>
        <a:defRPr sz="3200">
          <a:solidFill>
            <a:schemeClr val="tx1"/>
          </a:solidFill>
          <a:latin typeface="+mn-lt"/>
        </a:defRPr>
      </a:lvl3pPr>
      <a:lvl4pPr marL="2133493" indent="-304784" algn="l" rtl="0" eaLnBrk="0" fontAlgn="base" hangingPunct="0">
        <a:spcBef>
          <a:spcPct val="20000"/>
        </a:spcBef>
        <a:spcAft>
          <a:spcPct val="0"/>
        </a:spcAft>
        <a:buChar char="–"/>
        <a:defRPr sz="2700">
          <a:solidFill>
            <a:schemeClr val="tx1"/>
          </a:solidFill>
          <a:latin typeface="+mn-lt"/>
        </a:defRPr>
      </a:lvl4pPr>
      <a:lvl5pPr marL="2743062" indent="-304784" algn="l" rtl="0" eaLnBrk="0" fontAlgn="base" hangingPunct="0">
        <a:spcBef>
          <a:spcPct val="20000"/>
        </a:spcBef>
        <a:spcAft>
          <a:spcPct val="0"/>
        </a:spcAft>
        <a:buChar char="»"/>
        <a:defRPr sz="2700">
          <a:solidFill>
            <a:schemeClr val="tx1"/>
          </a:solidFill>
          <a:latin typeface="+mn-lt"/>
        </a:defRPr>
      </a:lvl5pPr>
      <a:lvl6pPr marL="3352632" indent="-304784" algn="l" rtl="0" fontAlgn="base">
        <a:spcBef>
          <a:spcPct val="20000"/>
        </a:spcBef>
        <a:spcAft>
          <a:spcPct val="0"/>
        </a:spcAft>
        <a:buChar char="»"/>
        <a:defRPr sz="2700">
          <a:solidFill>
            <a:schemeClr val="tx1"/>
          </a:solidFill>
          <a:latin typeface="+mn-lt"/>
        </a:defRPr>
      </a:lvl6pPr>
      <a:lvl7pPr marL="3962202" indent="-304784" algn="l" rtl="0" fontAlgn="base">
        <a:spcBef>
          <a:spcPct val="20000"/>
        </a:spcBef>
        <a:spcAft>
          <a:spcPct val="0"/>
        </a:spcAft>
        <a:buChar char="»"/>
        <a:defRPr sz="2700">
          <a:solidFill>
            <a:schemeClr val="tx1"/>
          </a:solidFill>
          <a:latin typeface="+mn-lt"/>
        </a:defRPr>
      </a:lvl7pPr>
      <a:lvl8pPr marL="4571772" indent="-304784" algn="l" rtl="0" fontAlgn="base">
        <a:spcBef>
          <a:spcPct val="20000"/>
        </a:spcBef>
        <a:spcAft>
          <a:spcPct val="0"/>
        </a:spcAft>
        <a:buChar char="»"/>
        <a:defRPr sz="2700">
          <a:solidFill>
            <a:schemeClr val="tx1"/>
          </a:solidFill>
          <a:latin typeface="+mn-lt"/>
        </a:defRPr>
      </a:lvl8pPr>
      <a:lvl9pPr marL="5181341" indent="-304784" algn="l" rtl="0" fontAlgn="base">
        <a:spcBef>
          <a:spcPct val="20000"/>
        </a:spcBef>
        <a:spcAft>
          <a:spcPct val="0"/>
        </a:spcAft>
        <a:buChar char="»"/>
        <a:defRPr sz="2700">
          <a:solidFill>
            <a:schemeClr val="tx1"/>
          </a:solidFill>
          <a:latin typeface="+mn-lt"/>
        </a:defRPr>
      </a:lvl9pPr>
    </p:bodyStyle>
    <p:otherStyle>
      <a:defPPr>
        <a:defRPr lang="en-US"/>
      </a:defPPr>
      <a:lvl1pPr marL="0" algn="l" defTabSz="1219140" rtl="0" eaLnBrk="1" latinLnBrk="0" hangingPunct="1">
        <a:defRPr sz="2400" kern="1200">
          <a:solidFill>
            <a:schemeClr val="tx1"/>
          </a:solidFill>
          <a:latin typeface="+mn-lt"/>
          <a:ea typeface="+mn-ea"/>
          <a:cs typeface="+mn-cs"/>
        </a:defRPr>
      </a:lvl1pPr>
      <a:lvl2pPr marL="609570" algn="l" defTabSz="1219140" rtl="0" eaLnBrk="1" latinLnBrk="0" hangingPunct="1">
        <a:defRPr sz="2400" kern="1200">
          <a:solidFill>
            <a:schemeClr val="tx1"/>
          </a:solidFill>
          <a:latin typeface="+mn-lt"/>
          <a:ea typeface="+mn-ea"/>
          <a:cs typeface="+mn-cs"/>
        </a:defRPr>
      </a:lvl2pPr>
      <a:lvl3pPr marL="1219140" algn="l" defTabSz="1219140" rtl="0" eaLnBrk="1" latinLnBrk="0" hangingPunct="1">
        <a:defRPr sz="2400" kern="1200">
          <a:solidFill>
            <a:schemeClr val="tx1"/>
          </a:solidFill>
          <a:latin typeface="+mn-lt"/>
          <a:ea typeface="+mn-ea"/>
          <a:cs typeface="+mn-cs"/>
        </a:defRPr>
      </a:lvl3pPr>
      <a:lvl4pPr marL="1828709" algn="l" defTabSz="1219140" rtl="0" eaLnBrk="1" latinLnBrk="0" hangingPunct="1">
        <a:defRPr sz="2400" kern="1200">
          <a:solidFill>
            <a:schemeClr val="tx1"/>
          </a:solidFill>
          <a:latin typeface="+mn-lt"/>
          <a:ea typeface="+mn-ea"/>
          <a:cs typeface="+mn-cs"/>
        </a:defRPr>
      </a:lvl4pPr>
      <a:lvl5pPr marL="2438278" algn="l" defTabSz="1219140" rtl="0" eaLnBrk="1" latinLnBrk="0" hangingPunct="1">
        <a:defRPr sz="2400" kern="1200">
          <a:solidFill>
            <a:schemeClr val="tx1"/>
          </a:solidFill>
          <a:latin typeface="+mn-lt"/>
          <a:ea typeface="+mn-ea"/>
          <a:cs typeface="+mn-cs"/>
        </a:defRPr>
      </a:lvl5pPr>
      <a:lvl6pPr marL="3047848" algn="l" defTabSz="1219140" rtl="0" eaLnBrk="1" latinLnBrk="0" hangingPunct="1">
        <a:defRPr sz="2400" kern="1200">
          <a:solidFill>
            <a:schemeClr val="tx1"/>
          </a:solidFill>
          <a:latin typeface="+mn-lt"/>
          <a:ea typeface="+mn-ea"/>
          <a:cs typeface="+mn-cs"/>
        </a:defRPr>
      </a:lvl6pPr>
      <a:lvl7pPr marL="3657418" algn="l" defTabSz="1219140" rtl="0" eaLnBrk="1" latinLnBrk="0" hangingPunct="1">
        <a:defRPr sz="2400" kern="1200">
          <a:solidFill>
            <a:schemeClr val="tx1"/>
          </a:solidFill>
          <a:latin typeface="+mn-lt"/>
          <a:ea typeface="+mn-ea"/>
          <a:cs typeface="+mn-cs"/>
        </a:defRPr>
      </a:lvl7pPr>
      <a:lvl8pPr marL="4266987" algn="l" defTabSz="1219140" rtl="0" eaLnBrk="1" latinLnBrk="0" hangingPunct="1">
        <a:defRPr sz="2400" kern="1200">
          <a:solidFill>
            <a:schemeClr val="tx1"/>
          </a:solidFill>
          <a:latin typeface="+mn-lt"/>
          <a:ea typeface="+mn-ea"/>
          <a:cs typeface="+mn-cs"/>
        </a:defRPr>
      </a:lvl8pPr>
      <a:lvl9pPr marL="4876557" algn="l" defTabSz="121914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emf"/><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6.xml"/><Relationship Id="rId5" Type="http://schemas.openxmlformats.org/officeDocument/2006/relationships/image" Target="../media/image22.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5.jpeg"/></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image" Target="../media/image27.jpeg"/></Relationships>
</file>

<file path=ppt/slides/_rels/slide1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image" Target="../media/image31.jpeg"/></Relationships>
</file>

<file path=ppt/slides/_rels/slide1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3.xml"/><Relationship Id="rId1" Type="http://schemas.openxmlformats.org/officeDocument/2006/relationships/slideLayout" Target="../slideLayouts/slideLayout6.xml"/><Relationship Id="rId5" Type="http://schemas.openxmlformats.org/officeDocument/2006/relationships/image" Target="../media/image37.png"/><Relationship Id="rId4" Type="http://schemas.openxmlformats.org/officeDocument/2006/relationships/image" Target="../media/image36.emf"/></Relationships>
</file>

<file path=ppt/slides/_rels/slide2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8.xml"/><Relationship Id="rId1" Type="http://schemas.openxmlformats.org/officeDocument/2006/relationships/slideLayout" Target="../slideLayouts/slideLayout6.xml"/><Relationship Id="rId5" Type="http://schemas.openxmlformats.org/officeDocument/2006/relationships/image" Target="../media/image42.jpeg"/><Relationship Id="rId4" Type="http://schemas.openxmlformats.org/officeDocument/2006/relationships/image" Target="../media/image41.jpeg"/></Relationships>
</file>

<file path=ppt/slides/_rels/slide29.xml.rels><?xml version="1.0" encoding="UTF-8" standalone="yes"?>
<Relationships xmlns="http://schemas.openxmlformats.org/package/2006/relationships"><Relationship Id="rId8" Type="http://schemas.openxmlformats.org/officeDocument/2006/relationships/image" Target="../media/image48.jpeg"/><Relationship Id="rId3" Type="http://schemas.openxmlformats.org/officeDocument/2006/relationships/image" Target="../media/image43.jpeg"/><Relationship Id="rId7" Type="http://schemas.openxmlformats.org/officeDocument/2006/relationships/image" Target="../media/image47.jpeg"/><Relationship Id="rId2" Type="http://schemas.openxmlformats.org/officeDocument/2006/relationships/notesSlide" Target="../notesSlides/notesSlide29.xml"/><Relationship Id="rId1" Type="http://schemas.openxmlformats.org/officeDocument/2006/relationships/slideLayout" Target="../slideLayouts/slideLayout6.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_rels/slide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notesSlide" Target="../notesSlides/notesSlide31.xml"/><Relationship Id="rId1" Type="http://schemas.openxmlformats.org/officeDocument/2006/relationships/slideLayout" Target="../slideLayouts/slideLayout6.xml"/><Relationship Id="rId6" Type="http://schemas.openxmlformats.org/officeDocument/2006/relationships/image" Target="../media/image53.jpeg"/><Relationship Id="rId11" Type="http://schemas.openxmlformats.org/officeDocument/2006/relationships/image" Target="../media/image58.png"/><Relationship Id="rId5" Type="http://schemas.openxmlformats.org/officeDocument/2006/relationships/image" Target="../media/image52.png"/><Relationship Id="rId10" Type="http://schemas.openxmlformats.org/officeDocument/2006/relationships/image" Target="../media/image57.png"/><Relationship Id="rId4" Type="http://schemas.openxmlformats.org/officeDocument/2006/relationships/image" Target="../media/image51.png"/><Relationship Id="rId9" Type="http://schemas.openxmlformats.org/officeDocument/2006/relationships/image" Target="../media/image56.jpeg"/></Relationships>
</file>

<file path=ppt/slides/_rels/slide32.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32.xml"/><Relationship Id="rId1" Type="http://schemas.openxmlformats.org/officeDocument/2006/relationships/slideLayout" Target="../slideLayouts/slideLayout6.xml"/><Relationship Id="rId4" Type="http://schemas.openxmlformats.org/officeDocument/2006/relationships/image" Target="../media/image60.jpe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1.mov"/><Relationship Id="rId1" Type="http://schemas.microsoft.com/office/2007/relationships/media" Target="../media/media1.mov"/><Relationship Id="rId5" Type="http://schemas.openxmlformats.org/officeDocument/2006/relationships/image" Target="../media/image61.png"/><Relationship Id="rId4"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35.xml"/><Relationship Id="rId1" Type="http://schemas.openxmlformats.org/officeDocument/2006/relationships/slideLayout" Target="../slideLayouts/slideLayout6.xml"/><Relationship Id="rId4" Type="http://schemas.openxmlformats.org/officeDocument/2006/relationships/image" Target="../media/image64.jpeg"/></Relationships>
</file>

<file path=ppt/slides/_rels/slide3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37.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jpeg"/><Relationship Id="rId7"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IA resource guide_text_graphic_v2.pdf"/>
          <p:cNvPicPr>
            <a:picLocks noChangeAspect="1"/>
          </p:cNvPicPr>
          <p:nvPr/>
        </p:nvPicPr>
        <p:blipFill rotWithShape="1">
          <a:blip r:embed="rId3" cstate="print">
            <a:extLst>
              <a:ext uri="{28A0092B-C50C-407E-A947-70E740481C1C}">
                <a14:useLocalDpi xmlns:a14="http://schemas.microsoft.com/office/drawing/2010/main" val="0"/>
              </a:ext>
            </a:extLst>
          </a:blip>
          <a:srcRect l="7768" r="14621"/>
          <a:stretch/>
        </p:blipFill>
        <p:spPr>
          <a:xfrm rot="5400000">
            <a:off x="2653633" y="-2653633"/>
            <a:ext cx="6883144" cy="12190414"/>
          </a:xfrm>
          <a:prstGeom prst="rect">
            <a:avLst/>
          </a:prstGeom>
        </p:spPr>
      </p:pic>
      <p:sp>
        <p:nvSpPr>
          <p:cNvPr id="12" name="Rectangle 11"/>
          <p:cNvSpPr/>
          <p:nvPr/>
        </p:nvSpPr>
        <p:spPr>
          <a:xfrm>
            <a:off x="3809206" y="1325640"/>
            <a:ext cx="7500788" cy="3861694"/>
          </a:xfrm>
          <a:prstGeom prst="rect">
            <a:avLst/>
          </a:prstGeom>
          <a:solidFill>
            <a:srgbClr val="FFFFFF"/>
          </a:solidFill>
          <a:ln>
            <a:noFill/>
          </a:ln>
          <a:effectLst/>
        </p:spPr>
        <p:style>
          <a:lnRef idx="1">
            <a:schemeClr val="dk1"/>
          </a:lnRef>
          <a:fillRef idx="3">
            <a:schemeClr val="dk1"/>
          </a:fillRef>
          <a:effectRef idx="2">
            <a:schemeClr val="dk1"/>
          </a:effectRef>
          <a:fontRef idx="minor">
            <a:schemeClr val="lt1"/>
          </a:fontRef>
        </p:style>
        <p:txBody>
          <a:bodyPr lIns="121898" tIns="60948" rIns="121898" bIns="60948" rtlCol="0" anchor="ctr"/>
          <a:lstStyle/>
          <a:p>
            <a:pPr algn="ctr"/>
            <a:endParaRPr lang="en-US"/>
          </a:p>
        </p:txBody>
      </p:sp>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192540" y="4069475"/>
            <a:ext cx="897350" cy="914612"/>
          </a:xfrm>
          <a:prstGeom prst="rect">
            <a:avLst/>
          </a:prstGeom>
        </p:spPr>
      </p:pic>
      <p:sp>
        <p:nvSpPr>
          <p:cNvPr id="14" name="Rectangle 4"/>
          <p:cNvSpPr>
            <a:spLocks noChangeArrowheads="1"/>
          </p:cNvSpPr>
          <p:nvPr/>
        </p:nvSpPr>
        <p:spPr bwMode="auto">
          <a:xfrm>
            <a:off x="4037806" y="1868774"/>
            <a:ext cx="7272188" cy="2750793"/>
          </a:xfrm>
          <a:prstGeom prst="rect">
            <a:avLst/>
          </a:prstGeom>
          <a:noFill/>
          <a:ln w="9525">
            <a:noFill/>
            <a:miter lim="800000"/>
            <a:headEnd/>
            <a:tailEnd/>
          </a:ln>
          <a:effectLst/>
        </p:spPr>
        <p:txBody>
          <a:bodyPr wrap="square" lIns="121898" tIns="60948" rIns="121898" bIns="60948" numCol="1" spcCol="243795" anchor="ctr">
            <a:spAutoFit/>
          </a:bodyPr>
          <a:lstStyle/>
          <a:p>
            <a:endParaRPr lang="en-US" sz="3700" dirty="0">
              <a:solidFill>
                <a:schemeClr val="tx1">
                  <a:lumMod val="75000"/>
                  <a:lumOff val="25000"/>
                </a:schemeClr>
              </a:solidFill>
            </a:endParaRPr>
          </a:p>
          <a:p>
            <a:r>
              <a:rPr lang="en-US" sz="3200" dirty="0">
                <a:solidFill>
                  <a:schemeClr val="tx1">
                    <a:lumMod val="75000"/>
                    <a:lumOff val="25000"/>
                  </a:schemeClr>
                </a:solidFill>
              </a:rPr>
              <a:t>Cooledge</a:t>
            </a:r>
            <a:endParaRPr lang="en-US" sz="3200" baseline="30000" dirty="0">
              <a:solidFill>
                <a:schemeClr val="tx1">
                  <a:lumMod val="75000"/>
                  <a:lumOff val="25000"/>
                </a:schemeClr>
              </a:solidFill>
            </a:endParaRPr>
          </a:p>
          <a:p>
            <a:pPr>
              <a:lnSpc>
                <a:spcPct val="140000"/>
              </a:lnSpc>
            </a:pPr>
            <a:r>
              <a:rPr lang="en-US" sz="2700" baseline="30000" dirty="0">
                <a:solidFill>
                  <a:srgbClr val="FF0000"/>
                </a:solidFill>
              </a:rPr>
              <a:t>Cool 400</a:t>
            </a:r>
          </a:p>
          <a:p>
            <a:r>
              <a:rPr lang="en-US" sz="2000" dirty="0">
                <a:solidFill>
                  <a:schemeClr val="tx1">
                    <a:lumMod val="75000"/>
                    <a:lumOff val="25000"/>
                  </a:schemeClr>
                </a:solidFill>
              </a:rPr>
              <a:t>Acoustic Lighting: One Solution for 2 Design Problems</a:t>
            </a:r>
          </a:p>
          <a:p>
            <a:pPr>
              <a:lnSpc>
                <a:spcPct val="140000"/>
              </a:lnSpc>
            </a:pPr>
            <a:endParaRPr lang="en-US" sz="2100" baseline="30000" dirty="0">
              <a:solidFill>
                <a:schemeClr val="tx1">
                  <a:lumMod val="75000"/>
                  <a:lumOff val="25000"/>
                </a:schemeClr>
              </a:solidFill>
            </a:endParaRPr>
          </a:p>
          <a:p>
            <a:pPr>
              <a:lnSpc>
                <a:spcPct val="140000"/>
              </a:lnSpc>
            </a:pPr>
            <a:r>
              <a:rPr lang="en-US" sz="2100" baseline="30000" dirty="0">
                <a:solidFill>
                  <a:schemeClr val="tx1">
                    <a:lumMod val="75000"/>
                    <a:lumOff val="25000"/>
                  </a:schemeClr>
                </a:solidFill>
                <a:latin typeface="+mn-lt"/>
              </a:rPr>
              <a:t>Presented by </a:t>
            </a:r>
            <a:r>
              <a:rPr lang="en-US" sz="2100" baseline="30000" dirty="0">
                <a:solidFill>
                  <a:srgbClr val="0066FF"/>
                </a:solidFill>
                <a:latin typeface="+mn-lt"/>
              </a:rPr>
              <a:t>Your Name Here</a:t>
            </a:r>
          </a:p>
          <a:p>
            <a:pPr>
              <a:lnSpc>
                <a:spcPct val="140000"/>
              </a:lnSpc>
            </a:pPr>
            <a:r>
              <a:rPr lang="en-US" sz="2100" baseline="30000" dirty="0">
                <a:solidFill>
                  <a:schemeClr val="tx1">
                    <a:lumMod val="75000"/>
                    <a:lumOff val="25000"/>
                  </a:schemeClr>
                </a:solidFill>
                <a:latin typeface="+mn-lt"/>
                <a:cs typeface="65 Helvetica Medium"/>
              </a:rPr>
              <a:t>Date: July xx, 2021</a:t>
            </a:r>
          </a:p>
        </p:txBody>
      </p:sp>
      <p:pic>
        <p:nvPicPr>
          <p:cNvPr id="15" name="Picture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415834" y="1122393"/>
            <a:ext cx="3894160" cy="203247"/>
          </a:xfrm>
          <a:prstGeom prst="rect">
            <a:avLst/>
          </a:prstGeom>
        </p:spPr>
      </p:pic>
      <p:pic>
        <p:nvPicPr>
          <p:cNvPr id="16" name="Picture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415834" y="5187334"/>
            <a:ext cx="3894160" cy="203247"/>
          </a:xfrm>
          <a:prstGeom prst="rect">
            <a:avLst/>
          </a:prstGeom>
        </p:spPr>
      </p:pic>
      <p:pic>
        <p:nvPicPr>
          <p:cNvPr id="17" name="Picture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292680" y="1545062"/>
            <a:ext cx="814143" cy="898439"/>
          </a:xfrm>
          <a:prstGeom prst="rect">
            <a:avLst/>
          </a:prstGeom>
        </p:spPr>
      </p:pic>
    </p:spTree>
    <p:extLst>
      <p:ext uri="{BB962C8B-B14F-4D97-AF65-F5344CB8AC3E}">
        <p14:creationId xmlns:p14="http://schemas.microsoft.com/office/powerpoint/2010/main" val="1400834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400" dirty="0">
                <a:solidFill>
                  <a:schemeClr val="tx1">
                    <a:lumMod val="65000"/>
                    <a:lumOff val="35000"/>
                  </a:schemeClr>
                </a:solidFill>
                <a:latin typeface="+mn-lt"/>
                <a:cs typeface="65 Helvetica Medium"/>
              </a:rPr>
              <a:t>Good Quality Lighting Is A Critical Component Of Well-being</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grpSp>
        <p:nvGrpSpPr>
          <p:cNvPr id="7" name="Group 6">
            <a:extLst>
              <a:ext uri="{FF2B5EF4-FFF2-40B4-BE49-F238E27FC236}">
                <a16:creationId xmlns:a16="http://schemas.microsoft.com/office/drawing/2014/main" id="{260BC6CD-F6B8-4E76-B0B0-65310A7C17D9}"/>
              </a:ext>
            </a:extLst>
          </p:cNvPr>
          <p:cNvGrpSpPr>
            <a:grpSpLocks noChangeAspect="1"/>
          </p:cNvGrpSpPr>
          <p:nvPr/>
        </p:nvGrpSpPr>
        <p:grpSpPr>
          <a:xfrm>
            <a:off x="456406" y="991394"/>
            <a:ext cx="8003826" cy="5436557"/>
            <a:chOff x="615154" y="0"/>
            <a:chExt cx="10096508" cy="6858000"/>
          </a:xfrm>
        </p:grpSpPr>
        <p:pic>
          <p:nvPicPr>
            <p:cNvPr id="8" name="Picture 7">
              <a:extLst>
                <a:ext uri="{FF2B5EF4-FFF2-40B4-BE49-F238E27FC236}">
                  <a16:creationId xmlns:a16="http://schemas.microsoft.com/office/drawing/2014/main" id="{E23395B6-65CC-4344-B1A9-5BA67A0530A2}"/>
                </a:ext>
              </a:extLst>
            </p:cNvPr>
            <p:cNvPicPr>
              <a:picLocks noChangeAspect="1"/>
            </p:cNvPicPr>
            <p:nvPr/>
          </p:nvPicPr>
          <p:blipFill>
            <a:blip r:embed="rId3"/>
            <a:stretch>
              <a:fillRect/>
            </a:stretch>
          </p:blipFill>
          <p:spPr>
            <a:xfrm>
              <a:off x="615154" y="0"/>
              <a:ext cx="5037141" cy="6858000"/>
            </a:xfrm>
            <a:prstGeom prst="rect">
              <a:avLst/>
            </a:prstGeom>
          </p:spPr>
        </p:pic>
        <p:pic>
          <p:nvPicPr>
            <p:cNvPr id="9" name="Picture 8">
              <a:extLst>
                <a:ext uri="{FF2B5EF4-FFF2-40B4-BE49-F238E27FC236}">
                  <a16:creationId xmlns:a16="http://schemas.microsoft.com/office/drawing/2014/main" id="{7C0F4034-3E54-41CD-B606-AD04362DDBEC}"/>
                </a:ext>
              </a:extLst>
            </p:cNvPr>
            <p:cNvPicPr>
              <a:picLocks noChangeAspect="1"/>
            </p:cNvPicPr>
            <p:nvPr/>
          </p:nvPicPr>
          <p:blipFill>
            <a:blip r:embed="rId4"/>
            <a:stretch>
              <a:fillRect/>
            </a:stretch>
          </p:blipFill>
          <p:spPr>
            <a:xfrm>
              <a:off x="5652295" y="63303"/>
              <a:ext cx="5059367" cy="6791325"/>
            </a:xfrm>
            <a:prstGeom prst="rect">
              <a:avLst/>
            </a:prstGeom>
          </p:spPr>
        </p:pic>
      </p:grpSp>
      <p:sp>
        <p:nvSpPr>
          <p:cNvPr id="10" name="Rectangle: Rounded Corners 9">
            <a:extLst>
              <a:ext uri="{FF2B5EF4-FFF2-40B4-BE49-F238E27FC236}">
                <a16:creationId xmlns:a16="http://schemas.microsoft.com/office/drawing/2014/main" id="{AECA223E-9DD4-40AD-A96E-E0FA30066308}"/>
              </a:ext>
            </a:extLst>
          </p:cNvPr>
          <p:cNvSpPr/>
          <p:nvPr/>
        </p:nvSpPr>
        <p:spPr>
          <a:xfrm>
            <a:off x="8803453" y="1006376"/>
            <a:ext cx="2865844" cy="1371600"/>
          </a:xfrm>
          <a:prstGeom prst="roundRec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solidFill>
                  <a:schemeClr val="bg1"/>
                </a:solidFill>
              </a:rPr>
              <a:t>Studies of what matters most to people consistently rank “lighting” and “sound” at or near the top of their list</a:t>
            </a:r>
          </a:p>
        </p:txBody>
      </p:sp>
      <p:sp>
        <p:nvSpPr>
          <p:cNvPr id="11" name="Rectangle: Rounded Corners 10">
            <a:extLst>
              <a:ext uri="{FF2B5EF4-FFF2-40B4-BE49-F238E27FC236}">
                <a16:creationId xmlns:a16="http://schemas.microsoft.com/office/drawing/2014/main" id="{65AC18BF-CA21-43CA-85A5-B701A862F2E5}"/>
              </a:ext>
            </a:extLst>
          </p:cNvPr>
          <p:cNvSpPr/>
          <p:nvPr/>
        </p:nvSpPr>
        <p:spPr>
          <a:xfrm>
            <a:off x="596815" y="3889704"/>
            <a:ext cx="7749770" cy="687213"/>
          </a:xfrm>
          <a:prstGeom prst="roundRect">
            <a:avLst/>
          </a:prstGeom>
          <a:noFill/>
          <a:ln w="3175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66FF"/>
              </a:solidFill>
            </a:endParaRPr>
          </a:p>
        </p:txBody>
      </p:sp>
      <p:sp>
        <p:nvSpPr>
          <p:cNvPr id="12" name="TextBox 11">
            <a:extLst>
              <a:ext uri="{FF2B5EF4-FFF2-40B4-BE49-F238E27FC236}">
                <a16:creationId xmlns:a16="http://schemas.microsoft.com/office/drawing/2014/main" id="{F3C0EB9D-71F9-43EE-8C4E-C3FE1D30388E}"/>
              </a:ext>
            </a:extLst>
          </p:cNvPr>
          <p:cNvSpPr txBox="1"/>
          <p:nvPr/>
        </p:nvSpPr>
        <p:spPr>
          <a:xfrm>
            <a:off x="6643381" y="6375096"/>
            <a:ext cx="1628775" cy="215444"/>
          </a:xfrm>
          <a:prstGeom prst="rect">
            <a:avLst/>
          </a:prstGeom>
          <a:noFill/>
        </p:spPr>
        <p:txBody>
          <a:bodyPr wrap="square" rtlCol="0">
            <a:spAutoFit/>
          </a:bodyPr>
          <a:lstStyle/>
          <a:p>
            <a:pPr algn="r"/>
            <a:r>
              <a:rPr lang="en-US" sz="800" dirty="0"/>
              <a:t>Source: CBRE Healthy Offices</a:t>
            </a:r>
          </a:p>
        </p:txBody>
      </p:sp>
      <p:sp>
        <p:nvSpPr>
          <p:cNvPr id="13" name="Oval 12">
            <a:extLst>
              <a:ext uri="{FF2B5EF4-FFF2-40B4-BE49-F238E27FC236}">
                <a16:creationId xmlns:a16="http://schemas.microsoft.com/office/drawing/2014/main" id="{C8EDB3A0-6F26-4180-94FC-2DCDCC64DB1A}"/>
              </a:ext>
            </a:extLst>
          </p:cNvPr>
          <p:cNvSpPr/>
          <p:nvPr/>
        </p:nvSpPr>
        <p:spPr>
          <a:xfrm>
            <a:off x="6464622" y="3889704"/>
            <a:ext cx="861237" cy="687213"/>
          </a:xfrm>
          <a:prstGeom prst="ellipse">
            <a:avLst/>
          </a:prstGeom>
          <a:noFill/>
          <a:ln w="254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DEE543F3-8723-4E0B-BF88-DD88FAEEF0D6}"/>
              </a:ext>
            </a:extLst>
          </p:cNvPr>
          <p:cNvPicPr>
            <a:picLocks noChangeAspect="1"/>
          </p:cNvPicPr>
          <p:nvPr/>
        </p:nvPicPr>
        <p:blipFill>
          <a:blip r:embed="rId5"/>
          <a:stretch>
            <a:fillRect/>
          </a:stretch>
        </p:blipFill>
        <p:spPr>
          <a:xfrm>
            <a:off x="8838406" y="2660298"/>
            <a:ext cx="2755192" cy="3768358"/>
          </a:xfrm>
          <a:prstGeom prst="rect">
            <a:avLst/>
          </a:prstGeom>
        </p:spPr>
      </p:pic>
    </p:spTree>
    <p:extLst>
      <p:ext uri="{BB962C8B-B14F-4D97-AF65-F5344CB8AC3E}">
        <p14:creationId xmlns:p14="http://schemas.microsoft.com/office/powerpoint/2010/main" val="3169819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682B133-93C9-4F6A-AD3B-8383363A5B88}"/>
              </a:ext>
            </a:extLst>
          </p:cNvPr>
          <p:cNvGrpSpPr/>
          <p:nvPr/>
        </p:nvGrpSpPr>
        <p:grpSpPr>
          <a:xfrm>
            <a:off x="319733" y="770502"/>
            <a:ext cx="5441182" cy="5863343"/>
            <a:chOff x="386862" y="685800"/>
            <a:chExt cx="5441182" cy="5863343"/>
          </a:xfrm>
        </p:grpSpPr>
        <p:pic>
          <p:nvPicPr>
            <p:cNvPr id="9" name="Picture 2" descr="https://hbr.org/resources/images/article_assets/2013/11/everyonecanhear.gif">
              <a:extLst>
                <a:ext uri="{FF2B5EF4-FFF2-40B4-BE49-F238E27FC236}">
                  <a16:creationId xmlns:a16="http://schemas.microsoft.com/office/drawing/2014/main" id="{C5E2B18E-D9CF-4E5E-B56E-14F83C792CEB}"/>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86862" y="685800"/>
              <a:ext cx="5441182" cy="5863343"/>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Rounded Corners 9">
              <a:extLst>
                <a:ext uri="{FF2B5EF4-FFF2-40B4-BE49-F238E27FC236}">
                  <a16:creationId xmlns:a16="http://schemas.microsoft.com/office/drawing/2014/main" id="{55877A47-D308-425A-BD7D-B81CC0005506}"/>
                </a:ext>
              </a:extLst>
            </p:cNvPr>
            <p:cNvSpPr/>
            <p:nvPr/>
          </p:nvSpPr>
          <p:spPr>
            <a:xfrm>
              <a:off x="731448" y="2236436"/>
              <a:ext cx="1809075" cy="258439"/>
            </a:xfrm>
            <a:prstGeom prst="roundRect">
              <a:avLst/>
            </a:prstGeom>
            <a:noFill/>
            <a:ln w="15875">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C2F6F011-EEE3-4EC3-A8B2-02CCD279AA0B}"/>
                </a:ext>
              </a:extLst>
            </p:cNvPr>
            <p:cNvSpPr/>
            <p:nvPr/>
          </p:nvSpPr>
          <p:spPr>
            <a:xfrm>
              <a:off x="731448" y="2522521"/>
              <a:ext cx="1809075" cy="258439"/>
            </a:xfrm>
            <a:prstGeom prst="roundRect">
              <a:avLst/>
            </a:prstGeom>
            <a:noFill/>
            <a:ln w="15875">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F17AD2D1-4F25-4B71-B2FF-8848730134F0}"/>
                </a:ext>
              </a:extLst>
            </p:cNvPr>
            <p:cNvSpPr/>
            <p:nvPr/>
          </p:nvSpPr>
          <p:spPr>
            <a:xfrm>
              <a:off x="731448" y="2823152"/>
              <a:ext cx="3187418" cy="258439"/>
            </a:xfrm>
            <a:prstGeom prst="roundRect">
              <a:avLst/>
            </a:prstGeom>
            <a:noFill/>
            <a:ln w="15875">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id="{1923B66B-0FFA-4A93-A6FB-AE878E9BD121}"/>
                </a:ext>
              </a:extLst>
            </p:cNvPr>
            <p:cNvSpPr/>
            <p:nvPr/>
          </p:nvSpPr>
          <p:spPr>
            <a:xfrm>
              <a:off x="731448" y="3081591"/>
              <a:ext cx="4910347" cy="328277"/>
            </a:xfrm>
            <a:prstGeom prst="roundRect">
              <a:avLst/>
            </a:prstGeom>
            <a:noFill/>
            <a:ln w="15875">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Rectangle 3"/>
          <p:cNvSpPr/>
          <p:nvPr/>
        </p:nvSpPr>
        <p:spPr>
          <a:xfrm>
            <a:off x="8424451" y="5803184"/>
            <a:ext cx="3658077" cy="584910"/>
          </a:xfrm>
          <a:prstGeom prst="rect">
            <a:avLst/>
          </a:prstGeom>
        </p:spPr>
        <p:txBody>
          <a:bodyPr wrap="square" lIns="91484" tIns="45743" rIns="91484" bIns="45743">
            <a:spAutoFit/>
          </a:bodyPr>
          <a:lstStyle/>
          <a:p>
            <a:r>
              <a:rPr lang="en-US" sz="1600" dirty="0">
                <a:solidFill>
                  <a:schemeClr val="bg1"/>
                </a:solidFill>
                <a:latin typeface="Helvetica Light"/>
                <a:ea typeface="Verdana" panose="020B0604030504040204" pitchFamily="34" charset="0"/>
                <a:cs typeface="Verdana" panose="020B0604030504040204" pitchFamily="34" charset="0"/>
              </a:rPr>
              <a:t>“Just think, that a man can claim a slice of the sun.” – Louis Kahn</a:t>
            </a:r>
          </a:p>
        </p:txBody>
      </p:sp>
      <p:sp>
        <p:nvSpPr>
          <p:cNvPr id="5" name="Rectangle 4">
            <a:extLst>
              <a:ext uri="{FF2B5EF4-FFF2-40B4-BE49-F238E27FC236}">
                <a16:creationId xmlns:a16="http://schemas.microsoft.com/office/drawing/2014/main" id="{8D99FB6E-78A8-4CFB-A151-24AF0066BB2B}"/>
              </a:ext>
            </a:extLst>
          </p:cNvPr>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400" dirty="0">
                <a:solidFill>
                  <a:schemeClr val="tx1">
                    <a:lumMod val="65000"/>
                    <a:lumOff val="35000"/>
                  </a:schemeClr>
                </a:solidFill>
                <a:latin typeface="+mn-lt"/>
                <a:cs typeface="65 Helvetica Medium"/>
              </a:rPr>
              <a:t>And So Is Noise Control</a:t>
            </a:r>
          </a:p>
        </p:txBody>
      </p:sp>
      <p:cxnSp>
        <p:nvCxnSpPr>
          <p:cNvPr id="7" name="Straight Connector 6">
            <a:extLst>
              <a:ext uri="{FF2B5EF4-FFF2-40B4-BE49-F238E27FC236}">
                <a16:creationId xmlns:a16="http://schemas.microsoft.com/office/drawing/2014/main" id="{75FC8C90-FF05-4958-BCB5-4245BA49FD4B}"/>
              </a:ext>
            </a:extLst>
          </p:cNvPr>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14" name="Rectangle 13">
            <a:extLst>
              <a:ext uri="{FF2B5EF4-FFF2-40B4-BE49-F238E27FC236}">
                <a16:creationId xmlns:a16="http://schemas.microsoft.com/office/drawing/2014/main" id="{0DD50BD1-B91E-4B89-90E4-B5FB3BD16C7B}"/>
              </a:ext>
            </a:extLst>
          </p:cNvPr>
          <p:cNvSpPr/>
          <p:nvPr/>
        </p:nvSpPr>
        <p:spPr>
          <a:xfrm>
            <a:off x="7222874" y="4411512"/>
            <a:ext cx="4572000" cy="2215991"/>
          </a:xfrm>
          <a:prstGeom prst="rect">
            <a:avLst/>
          </a:prstGeom>
        </p:spPr>
        <p:txBody>
          <a:bodyPr wrap="square">
            <a:spAutoFit/>
          </a:bodyPr>
          <a:lstStyle/>
          <a:p>
            <a:pPr lvl="0"/>
            <a:r>
              <a:rPr lang="en-US" sz="1200" dirty="0">
                <a:solidFill>
                  <a:srgbClr val="3F3F3F"/>
                </a:solidFill>
              </a:rPr>
              <a:t>“Studies indicate that approximately </a:t>
            </a:r>
            <a:r>
              <a:rPr lang="en-US" sz="1200" b="1" dirty="0">
                <a:solidFill>
                  <a:srgbClr val="0066FF"/>
                </a:solidFill>
              </a:rPr>
              <a:t>80 percent of office workers</a:t>
            </a:r>
            <a:r>
              <a:rPr lang="en-US" sz="1200" b="1" dirty="0">
                <a:solidFill>
                  <a:srgbClr val="002060"/>
                </a:solidFill>
              </a:rPr>
              <a:t> </a:t>
            </a:r>
            <a:r>
              <a:rPr lang="en-US" sz="1200" dirty="0">
                <a:solidFill>
                  <a:srgbClr val="3F3F3F"/>
                </a:solidFill>
              </a:rPr>
              <a:t>believe that their productivity would increase if their working environment was more acoustically private.”</a:t>
            </a:r>
          </a:p>
          <a:p>
            <a:endParaRPr lang="en-US" sz="1200" dirty="0"/>
          </a:p>
          <a:p>
            <a:r>
              <a:rPr lang="en-US" sz="1200" dirty="0"/>
              <a:t>“A </a:t>
            </a:r>
            <a:r>
              <a:rPr lang="en-US" sz="1200" b="1" dirty="0">
                <a:solidFill>
                  <a:srgbClr val="0066FF"/>
                </a:solidFill>
              </a:rPr>
              <a:t>300 percent increase in perceived ‘worker satisfaction</a:t>
            </a:r>
            <a:r>
              <a:rPr lang="en-US" sz="1200" b="1" dirty="0">
                <a:solidFill>
                  <a:srgbClr val="002060"/>
                </a:solidFill>
              </a:rPr>
              <a:t>’ </a:t>
            </a:r>
            <a:r>
              <a:rPr lang="en-US" sz="1200" dirty="0"/>
              <a:t>was reported as a result of the reduction in noise levels from conversational noise. In addition a measured </a:t>
            </a:r>
            <a:r>
              <a:rPr lang="en-US" sz="1200" b="1" dirty="0">
                <a:solidFill>
                  <a:srgbClr val="0066FF"/>
                </a:solidFill>
              </a:rPr>
              <a:t>20% increase in sales productivity</a:t>
            </a:r>
            <a:r>
              <a:rPr lang="en-US" sz="1200" dirty="0"/>
              <a:t> was recorded at the end of the six months following the refurbishment.”</a:t>
            </a:r>
          </a:p>
          <a:p>
            <a:endParaRPr lang="en-US" sz="1200" dirty="0"/>
          </a:p>
          <a:p>
            <a:r>
              <a:rPr lang="en-US" sz="900" dirty="0"/>
              <a:t>American Society of Interior Designers; Armstrong World Industries, Inc.; </a:t>
            </a:r>
            <a:r>
              <a:rPr lang="en-US" sz="900" dirty="0" err="1"/>
              <a:t>DynaSound</a:t>
            </a:r>
            <a:r>
              <a:rPr lang="en-US" sz="900" dirty="0"/>
              <a:t>, Inc.; Milliken and Co.; Steelcase, Inc, 2005.</a:t>
            </a:r>
          </a:p>
        </p:txBody>
      </p:sp>
      <p:pic>
        <p:nvPicPr>
          <p:cNvPr id="15" name="Picture 14">
            <a:extLst>
              <a:ext uri="{FF2B5EF4-FFF2-40B4-BE49-F238E27FC236}">
                <a16:creationId xmlns:a16="http://schemas.microsoft.com/office/drawing/2014/main" id="{5F0BEBFA-1CB0-437D-93EE-08F6800C992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50870" y="871409"/>
            <a:ext cx="3968886" cy="3354654"/>
          </a:xfrm>
          <a:prstGeom prst="rect">
            <a:avLst/>
          </a:prstGeom>
        </p:spPr>
      </p:pic>
      <p:sp>
        <p:nvSpPr>
          <p:cNvPr id="16" name="Rectangle 15">
            <a:extLst>
              <a:ext uri="{FF2B5EF4-FFF2-40B4-BE49-F238E27FC236}">
                <a16:creationId xmlns:a16="http://schemas.microsoft.com/office/drawing/2014/main" id="{6C342602-ACC0-44A2-99D1-D0911EB8AF3B}"/>
              </a:ext>
            </a:extLst>
          </p:cNvPr>
          <p:cNvSpPr/>
          <p:nvPr/>
        </p:nvSpPr>
        <p:spPr>
          <a:xfrm>
            <a:off x="3837734" y="1367016"/>
            <a:ext cx="3846361" cy="1015663"/>
          </a:xfrm>
          <a:prstGeom prst="rect">
            <a:avLst/>
          </a:prstGeom>
        </p:spPr>
        <p:txBody>
          <a:bodyPr wrap="square">
            <a:spAutoFit/>
          </a:bodyPr>
          <a:lstStyle/>
          <a:p>
            <a:pPr lvl="0"/>
            <a:r>
              <a:rPr lang="en-US" sz="2000" dirty="0">
                <a:solidFill>
                  <a:srgbClr val="3F3F3F"/>
                </a:solidFill>
              </a:rPr>
              <a:t>Noise pollution is a big problem in offices, educational, and some healthcare environments</a:t>
            </a:r>
          </a:p>
        </p:txBody>
      </p:sp>
    </p:spTree>
    <p:extLst>
      <p:ext uri="{BB962C8B-B14F-4D97-AF65-F5344CB8AC3E}">
        <p14:creationId xmlns:p14="http://schemas.microsoft.com/office/powerpoint/2010/main" val="2731908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7640D209-BD58-4AA0-A652-D72507407DC0}"/>
              </a:ext>
            </a:extLst>
          </p:cNvPr>
          <p:cNvSpPr/>
          <p:nvPr/>
        </p:nvSpPr>
        <p:spPr>
          <a:xfrm>
            <a:off x="9236968" y="1860698"/>
            <a:ext cx="2541182" cy="2125960"/>
          </a:xfrm>
          <a:prstGeom prst="roundRec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bg1"/>
                </a:solidFill>
              </a:rPr>
              <a:t>New building standards recognize the need to provide both good lighting and good acoustic performance</a:t>
            </a:r>
          </a:p>
        </p:txBody>
      </p:sp>
      <p:sp>
        <p:nvSpPr>
          <p:cNvPr id="10" name="Rectangle 4">
            <a:extLst>
              <a:ext uri="{FF2B5EF4-FFF2-40B4-BE49-F238E27FC236}">
                <a16:creationId xmlns:a16="http://schemas.microsoft.com/office/drawing/2014/main" id="{1885E8E3-C83E-43C1-B67F-C8ABA510345C}"/>
              </a:ext>
            </a:extLst>
          </p:cNvPr>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400" dirty="0">
                <a:solidFill>
                  <a:schemeClr val="tx1">
                    <a:lumMod val="65000"/>
                    <a:lumOff val="35000"/>
                  </a:schemeClr>
                </a:solidFill>
                <a:latin typeface="+mn-lt"/>
                <a:cs typeface="65 Helvetica Medium"/>
              </a:rPr>
              <a:t>New Standards Recognize the Need for Better Lighting and Noise Control</a:t>
            </a:r>
          </a:p>
        </p:txBody>
      </p:sp>
      <p:cxnSp>
        <p:nvCxnSpPr>
          <p:cNvPr id="11" name="Straight Connector 10">
            <a:extLst>
              <a:ext uri="{FF2B5EF4-FFF2-40B4-BE49-F238E27FC236}">
                <a16:creationId xmlns:a16="http://schemas.microsoft.com/office/drawing/2014/main" id="{FDF556D8-D364-4875-81CE-FD3A88F53409}"/>
              </a:ext>
            </a:extLst>
          </p:cNvPr>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2" name="Picture 11">
            <a:extLst>
              <a:ext uri="{FF2B5EF4-FFF2-40B4-BE49-F238E27FC236}">
                <a16:creationId xmlns:a16="http://schemas.microsoft.com/office/drawing/2014/main" id="{05EA3BA8-5E61-4524-BA66-FF995E71BDE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557732" y="5579400"/>
            <a:ext cx="2766074" cy="835088"/>
          </a:xfrm>
          <a:prstGeom prst="rect">
            <a:avLst/>
          </a:prstGeom>
        </p:spPr>
      </p:pic>
      <p:pic>
        <p:nvPicPr>
          <p:cNvPr id="2050" name="Picture 2">
            <a:extLst>
              <a:ext uri="{FF2B5EF4-FFF2-40B4-BE49-F238E27FC236}">
                <a16:creationId xmlns:a16="http://schemas.microsoft.com/office/drawing/2014/main" id="{908E5732-2FA3-443F-9B84-D57341BAD50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574" y="1024706"/>
            <a:ext cx="8629032" cy="4470151"/>
          </a:xfrm>
          <a:prstGeom prst="rect">
            <a:avLst/>
          </a:prstGeom>
          <a:noFill/>
          <a:extLst>
            <a:ext uri="{909E8E84-426E-40DD-AFC4-6F175D3DCCD1}">
              <a14:hiddenFill xmlns:a14="http://schemas.microsoft.com/office/drawing/2010/main">
                <a:solidFill>
                  <a:srgbClr val="FFFFFF"/>
                </a:solidFill>
              </a14:hiddenFill>
            </a:ext>
          </a:extLst>
        </p:spPr>
      </p:pic>
      <p:sp>
        <p:nvSpPr>
          <p:cNvPr id="13" name="Oval 12">
            <a:extLst>
              <a:ext uri="{FF2B5EF4-FFF2-40B4-BE49-F238E27FC236}">
                <a16:creationId xmlns:a16="http://schemas.microsoft.com/office/drawing/2014/main" id="{317011AE-29AC-48BC-A8EA-B1444AD7E5CA}"/>
              </a:ext>
            </a:extLst>
          </p:cNvPr>
          <p:cNvSpPr/>
          <p:nvPr/>
        </p:nvSpPr>
        <p:spPr>
          <a:xfrm>
            <a:off x="2056606" y="3277394"/>
            <a:ext cx="1676400" cy="1981200"/>
          </a:xfrm>
          <a:prstGeom prst="ellipse">
            <a:avLst/>
          </a:prstGeom>
          <a:no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586ECEE1-FAA6-45C4-97D8-682B33C4012D}"/>
              </a:ext>
            </a:extLst>
          </p:cNvPr>
          <p:cNvSpPr/>
          <p:nvPr/>
        </p:nvSpPr>
        <p:spPr>
          <a:xfrm>
            <a:off x="5485606" y="1109249"/>
            <a:ext cx="1676400" cy="1981200"/>
          </a:xfrm>
          <a:prstGeom prst="ellipse">
            <a:avLst/>
          </a:prstGeom>
          <a:no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69819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575018" y="862329"/>
            <a:ext cx="6510788" cy="492443"/>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3200" dirty="0">
                <a:solidFill>
                  <a:schemeClr val="tx1">
                    <a:lumMod val="65000"/>
                    <a:lumOff val="35000"/>
                  </a:schemeClr>
                </a:solidFill>
                <a:latin typeface="+mn-lt"/>
                <a:cs typeface="65 Helvetica Medium"/>
              </a:rPr>
              <a:t>So…What’s the Problem?</a:t>
            </a:r>
          </a:p>
        </p:txBody>
      </p:sp>
      <p:sp>
        <p:nvSpPr>
          <p:cNvPr id="16" name="TextBox 15"/>
          <p:cNvSpPr txBox="1"/>
          <p:nvPr/>
        </p:nvSpPr>
        <p:spPr>
          <a:xfrm>
            <a:off x="542433" y="2335103"/>
            <a:ext cx="10022591" cy="942291"/>
          </a:xfrm>
          <a:prstGeom prst="rect">
            <a:avLst/>
          </a:prstGeom>
          <a:noFill/>
        </p:spPr>
        <p:txBody>
          <a:bodyPr wrap="square" lIns="121898" tIns="60948" rIns="121898" bIns="60948">
            <a:noAutofit/>
          </a:bodyPr>
          <a:lstStyle/>
          <a:p>
            <a:pPr marL="457178" indent="-457178">
              <a:lnSpc>
                <a:spcPct val="200000"/>
              </a:lnSpc>
              <a:buFont typeface="+mj-lt"/>
              <a:buAutoNum type="arabicPeriod"/>
            </a:pPr>
            <a:r>
              <a:rPr lang="en-CA" sz="2000" dirty="0">
                <a:solidFill>
                  <a:schemeClr val="tx1">
                    <a:lumMod val="75000"/>
                    <a:lumOff val="25000"/>
                  </a:schemeClr>
                </a:solidFill>
              </a:rPr>
              <a:t>Design Trends are Driving the Need for Acoustic Lighting</a:t>
            </a:r>
          </a:p>
        </p:txBody>
      </p:sp>
      <p:sp>
        <p:nvSpPr>
          <p:cNvPr id="17" name="TextBox 16"/>
          <p:cNvSpPr txBox="1"/>
          <p:nvPr/>
        </p:nvSpPr>
        <p:spPr>
          <a:xfrm>
            <a:off x="575021" y="1919609"/>
            <a:ext cx="6637641" cy="415494"/>
          </a:xfrm>
          <a:prstGeom prst="rect">
            <a:avLst/>
          </a:prstGeom>
          <a:noFill/>
        </p:spPr>
        <p:txBody>
          <a:bodyPr wrap="square" lIns="121898" tIns="60948" rIns="121898" bIns="60948">
            <a:spAutoFit/>
          </a:bodyPr>
          <a:lstStyle/>
          <a:p>
            <a:pPr>
              <a:defRPr/>
            </a:pPr>
            <a:r>
              <a:rPr lang="en-US" dirty="0">
                <a:solidFill>
                  <a:srgbClr val="595959"/>
                </a:solidFill>
                <a:latin typeface="+mn-lt"/>
                <a:ea typeface="Arial Unicode MS" pitchFamily="34" charset="-128"/>
                <a:cs typeface="65 Helvetica Medium"/>
              </a:rPr>
              <a:t>This section will cover:</a:t>
            </a:r>
            <a:endParaRPr lang="en-US" dirty="0">
              <a:solidFill>
                <a:srgbClr val="595959"/>
              </a:solidFill>
              <a:latin typeface="+mn-lt"/>
              <a:cs typeface="65 Helvetica Medium"/>
            </a:endParaRPr>
          </a:p>
        </p:txBody>
      </p:sp>
      <p:cxnSp>
        <p:nvCxnSpPr>
          <p:cNvPr id="18" name="Straight Connector 17"/>
          <p:cNvCxnSpPr/>
          <p:nvPr/>
        </p:nvCxnSpPr>
        <p:spPr>
          <a:xfrm flipH="1">
            <a:off x="542433" y="1600994"/>
            <a:ext cx="6390973"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Tree>
    <p:extLst>
      <p:ext uri="{BB962C8B-B14F-4D97-AF65-F5344CB8AC3E}">
        <p14:creationId xmlns:p14="http://schemas.microsoft.com/office/powerpoint/2010/main" val="855698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400" dirty="0">
                <a:solidFill>
                  <a:schemeClr val="tx1">
                    <a:lumMod val="65000"/>
                    <a:lumOff val="35000"/>
                  </a:schemeClr>
                </a:solidFill>
                <a:latin typeface="+mn-lt"/>
                <a:cs typeface="65 Helvetica Medium"/>
              </a:rPr>
              <a:t>3 Types of Noise Problems</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1" name="Rectangle 20">
            <a:extLst>
              <a:ext uri="{FF2B5EF4-FFF2-40B4-BE49-F238E27FC236}">
                <a16:creationId xmlns:a16="http://schemas.microsoft.com/office/drawing/2014/main" id="{D29C2C77-338A-487E-8C1E-D717D07F18F8}"/>
              </a:ext>
            </a:extLst>
          </p:cNvPr>
          <p:cNvSpPr/>
          <p:nvPr/>
        </p:nvSpPr>
        <p:spPr>
          <a:xfrm>
            <a:off x="353006" y="897513"/>
            <a:ext cx="8705934" cy="1523494"/>
          </a:xfrm>
          <a:prstGeom prst="rect">
            <a:avLst/>
          </a:prstGeom>
        </p:spPr>
        <p:txBody>
          <a:bodyPr wrap="square">
            <a:spAutoFit/>
          </a:bodyPr>
          <a:lstStyle/>
          <a:p>
            <a:pPr lvl="0">
              <a:spcAft>
                <a:spcPts val="600"/>
              </a:spcAft>
            </a:pPr>
            <a:r>
              <a:rPr lang="en-US" sz="2400" dirty="0">
                <a:solidFill>
                  <a:srgbClr val="3F3F3F"/>
                </a:solidFill>
              </a:rPr>
              <a:t>There are 3 types of noise problems:</a:t>
            </a:r>
          </a:p>
          <a:p>
            <a:pPr marL="914400" lvl="1" indent="-457200">
              <a:spcAft>
                <a:spcPts val="600"/>
              </a:spcAft>
              <a:buFont typeface="+mj-lt"/>
              <a:buAutoNum type="arabicPeriod"/>
            </a:pPr>
            <a:r>
              <a:rPr lang="en-US" dirty="0">
                <a:solidFill>
                  <a:srgbClr val="3F3F3F"/>
                </a:solidFill>
              </a:rPr>
              <a:t>Sound that is transferred through walls/barriers</a:t>
            </a:r>
          </a:p>
          <a:p>
            <a:pPr marL="914400" lvl="1" indent="-457200">
              <a:spcAft>
                <a:spcPts val="600"/>
              </a:spcAft>
              <a:buFont typeface="+mj-lt"/>
              <a:buAutoNum type="arabicPeriod"/>
            </a:pPr>
            <a:r>
              <a:rPr lang="en-US" dirty="0">
                <a:solidFill>
                  <a:srgbClr val="3F3F3F"/>
                </a:solidFill>
              </a:rPr>
              <a:t>Sound that travels from one room to the next through the ceiling plenum</a:t>
            </a:r>
          </a:p>
          <a:p>
            <a:pPr marL="914400" lvl="1" indent="-457200">
              <a:spcAft>
                <a:spcPts val="600"/>
              </a:spcAft>
              <a:buFont typeface="+mj-lt"/>
              <a:buAutoNum type="arabicPeriod"/>
            </a:pPr>
            <a:r>
              <a:rPr lang="en-US" dirty="0">
                <a:solidFill>
                  <a:srgbClr val="3F3F3F"/>
                </a:solidFill>
              </a:rPr>
              <a:t>Sound that bounces off the ceiling and reflects back into the space</a:t>
            </a:r>
          </a:p>
        </p:txBody>
      </p:sp>
      <p:pic>
        <p:nvPicPr>
          <p:cNvPr id="22" name="Picture 21">
            <a:extLst>
              <a:ext uri="{FF2B5EF4-FFF2-40B4-BE49-F238E27FC236}">
                <a16:creationId xmlns:a16="http://schemas.microsoft.com/office/drawing/2014/main" id="{EE4B4B0B-912C-465C-8EF3-E35F726123EA}"/>
              </a:ext>
            </a:extLst>
          </p:cNvPr>
          <p:cNvPicPr>
            <a:picLocks noChangeAspect="1"/>
          </p:cNvPicPr>
          <p:nvPr/>
        </p:nvPicPr>
        <p:blipFill>
          <a:blip r:embed="rId3"/>
          <a:stretch>
            <a:fillRect/>
          </a:stretch>
        </p:blipFill>
        <p:spPr>
          <a:xfrm>
            <a:off x="278578" y="2784755"/>
            <a:ext cx="11510761" cy="3309473"/>
          </a:xfrm>
          <a:prstGeom prst="rect">
            <a:avLst/>
          </a:prstGeom>
        </p:spPr>
      </p:pic>
    </p:spTree>
    <p:extLst>
      <p:ext uri="{BB962C8B-B14F-4D97-AF65-F5344CB8AC3E}">
        <p14:creationId xmlns:p14="http://schemas.microsoft.com/office/powerpoint/2010/main" val="2431078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400" dirty="0">
                <a:solidFill>
                  <a:schemeClr val="tx1">
                    <a:lumMod val="65000"/>
                    <a:lumOff val="35000"/>
                  </a:schemeClr>
                </a:solidFill>
                <a:latin typeface="+mn-lt"/>
                <a:cs typeface="65 Helvetica Medium"/>
              </a:rPr>
              <a:t>Older Design Approaches Managed Light &amp; Sound Separately</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4" name="Picture 2">
            <a:extLst>
              <a:ext uri="{FF2B5EF4-FFF2-40B4-BE49-F238E27FC236}">
                <a16:creationId xmlns:a16="http://schemas.microsoft.com/office/drawing/2014/main" id="{2651AB3A-3D1F-4AAF-9123-947231F14D0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761" y="955644"/>
            <a:ext cx="8214729" cy="462078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E56DC104-009E-4D20-BE22-FEA36E3B5CC7}"/>
              </a:ext>
            </a:extLst>
          </p:cNvPr>
          <p:cNvSpPr/>
          <p:nvPr/>
        </p:nvSpPr>
        <p:spPr>
          <a:xfrm>
            <a:off x="8838406" y="1427819"/>
            <a:ext cx="3101836" cy="1107996"/>
          </a:xfrm>
          <a:prstGeom prst="rect">
            <a:avLst/>
          </a:prstGeom>
        </p:spPr>
        <p:txBody>
          <a:bodyPr wrap="square">
            <a:spAutoFit/>
          </a:bodyPr>
          <a:lstStyle/>
          <a:p>
            <a:pPr lvl="0"/>
            <a:r>
              <a:rPr lang="en-US" dirty="0">
                <a:solidFill>
                  <a:srgbClr val="3F3F3F"/>
                </a:solidFill>
              </a:rPr>
              <a:t>Ceiling:</a:t>
            </a:r>
          </a:p>
          <a:p>
            <a:pPr marL="285750" lvl="0" indent="-285750">
              <a:buFont typeface="Arial" panose="020B0604020202020204" pitchFamily="34" charset="0"/>
              <a:buChar char="•"/>
            </a:pPr>
            <a:r>
              <a:rPr lang="en-US" sz="1600" dirty="0">
                <a:solidFill>
                  <a:srgbClr val="3F3F3F"/>
                </a:solidFill>
              </a:rPr>
              <a:t>Typically most of the area is covered with Acoustic Ceiling Tiles (ACT)</a:t>
            </a:r>
          </a:p>
        </p:txBody>
      </p:sp>
      <p:cxnSp>
        <p:nvCxnSpPr>
          <p:cNvPr id="6" name="Straight Arrow Connector 5">
            <a:extLst>
              <a:ext uri="{FF2B5EF4-FFF2-40B4-BE49-F238E27FC236}">
                <a16:creationId xmlns:a16="http://schemas.microsoft.com/office/drawing/2014/main" id="{7BEACC6D-99F1-4791-905F-88D64063B219}"/>
              </a:ext>
            </a:extLst>
          </p:cNvPr>
          <p:cNvCxnSpPr>
            <a:cxnSpLocks/>
          </p:cNvCxnSpPr>
          <p:nvPr/>
        </p:nvCxnSpPr>
        <p:spPr>
          <a:xfrm flipH="1" flipV="1">
            <a:off x="6003548" y="1407999"/>
            <a:ext cx="2758658" cy="183774"/>
          </a:xfrm>
          <a:prstGeom prst="straightConnector1">
            <a:avLst/>
          </a:prstGeom>
          <a:ln w="19050">
            <a:solidFill>
              <a:srgbClr val="0066FF"/>
            </a:solidFill>
            <a:tailEnd type="stealth" w="lg" len="med"/>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2AC8CD00-3C63-4FD1-A965-B4638E6DAE6D}"/>
              </a:ext>
            </a:extLst>
          </p:cNvPr>
          <p:cNvSpPr/>
          <p:nvPr/>
        </p:nvSpPr>
        <p:spPr>
          <a:xfrm>
            <a:off x="8838406" y="4250647"/>
            <a:ext cx="2748090" cy="861774"/>
          </a:xfrm>
          <a:prstGeom prst="rect">
            <a:avLst/>
          </a:prstGeom>
        </p:spPr>
        <p:txBody>
          <a:bodyPr wrap="square">
            <a:spAutoFit/>
          </a:bodyPr>
          <a:lstStyle/>
          <a:p>
            <a:pPr lvl="0"/>
            <a:r>
              <a:rPr lang="en-US" dirty="0">
                <a:solidFill>
                  <a:srgbClr val="3F3F3F"/>
                </a:solidFill>
              </a:rPr>
              <a:t>Carpet Floors:</a:t>
            </a:r>
          </a:p>
          <a:p>
            <a:pPr marL="285750" lvl="0" indent="-285750">
              <a:buFont typeface="Arial" panose="020B0604020202020204" pitchFamily="34" charset="0"/>
              <a:buChar char="•"/>
            </a:pPr>
            <a:r>
              <a:rPr lang="en-US" sz="1600" dirty="0">
                <a:solidFill>
                  <a:srgbClr val="3F3F3F"/>
                </a:solidFill>
              </a:rPr>
              <a:t>NRC = 0.20</a:t>
            </a:r>
          </a:p>
          <a:p>
            <a:pPr marL="285750" lvl="0" indent="-285750">
              <a:buFont typeface="Arial" panose="020B0604020202020204" pitchFamily="34" charset="0"/>
              <a:buChar char="•"/>
            </a:pPr>
            <a:r>
              <a:rPr lang="en-US" sz="1600" dirty="0">
                <a:solidFill>
                  <a:srgbClr val="3F3F3F"/>
                </a:solidFill>
              </a:rPr>
              <a:t>Some sound is absorbed</a:t>
            </a:r>
          </a:p>
        </p:txBody>
      </p:sp>
      <p:cxnSp>
        <p:nvCxnSpPr>
          <p:cNvPr id="8" name="Straight Arrow Connector 7">
            <a:extLst>
              <a:ext uri="{FF2B5EF4-FFF2-40B4-BE49-F238E27FC236}">
                <a16:creationId xmlns:a16="http://schemas.microsoft.com/office/drawing/2014/main" id="{C76DBF0D-5AED-4DB9-B059-697C4E044DFD}"/>
              </a:ext>
            </a:extLst>
          </p:cNvPr>
          <p:cNvCxnSpPr>
            <a:cxnSpLocks/>
          </p:cNvCxnSpPr>
          <p:nvPr/>
        </p:nvCxnSpPr>
        <p:spPr>
          <a:xfrm flipH="1">
            <a:off x="6121140" y="4467780"/>
            <a:ext cx="2717266" cy="279309"/>
          </a:xfrm>
          <a:prstGeom prst="straightConnector1">
            <a:avLst/>
          </a:prstGeom>
          <a:ln w="19050">
            <a:solidFill>
              <a:srgbClr val="0066FF"/>
            </a:solidFill>
            <a:tailEnd type="stealth" w="lg" len="med"/>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965BE632-1CEF-4353-90A9-E302CFC8AF7F}"/>
              </a:ext>
            </a:extLst>
          </p:cNvPr>
          <p:cNvSpPr/>
          <p:nvPr/>
        </p:nvSpPr>
        <p:spPr>
          <a:xfrm>
            <a:off x="304761" y="5837457"/>
            <a:ext cx="10851406" cy="523220"/>
          </a:xfrm>
          <a:prstGeom prst="rect">
            <a:avLst/>
          </a:prstGeom>
        </p:spPr>
        <p:txBody>
          <a:bodyPr wrap="square">
            <a:spAutoFit/>
          </a:bodyPr>
          <a:lstStyle/>
          <a:p>
            <a:pPr lvl="0">
              <a:spcAft>
                <a:spcPts val="1200"/>
              </a:spcAft>
            </a:pPr>
            <a:r>
              <a:rPr lang="en-US" sz="2800" dirty="0">
                <a:solidFill>
                  <a:srgbClr val="0066FF"/>
                </a:solidFill>
              </a:rPr>
              <a:t>Noise reduction capability is provided by non-lighting components</a:t>
            </a:r>
          </a:p>
        </p:txBody>
      </p:sp>
      <p:cxnSp>
        <p:nvCxnSpPr>
          <p:cNvPr id="10" name="Straight Arrow Connector 9">
            <a:extLst>
              <a:ext uri="{FF2B5EF4-FFF2-40B4-BE49-F238E27FC236}">
                <a16:creationId xmlns:a16="http://schemas.microsoft.com/office/drawing/2014/main" id="{4645BEA2-0822-447D-ACB6-25B561870F7D}"/>
              </a:ext>
            </a:extLst>
          </p:cNvPr>
          <p:cNvCxnSpPr>
            <a:cxnSpLocks/>
          </p:cNvCxnSpPr>
          <p:nvPr/>
        </p:nvCxnSpPr>
        <p:spPr>
          <a:xfrm flipH="1">
            <a:off x="5730464" y="3114504"/>
            <a:ext cx="3107942" cy="463308"/>
          </a:xfrm>
          <a:prstGeom prst="straightConnector1">
            <a:avLst/>
          </a:prstGeom>
          <a:ln w="19050">
            <a:solidFill>
              <a:srgbClr val="0066FF"/>
            </a:solidFill>
            <a:tailEnd type="stealth" w="lg" len="med"/>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269FA35C-0475-4F3C-8183-8A2EF5BDB6BA}"/>
              </a:ext>
            </a:extLst>
          </p:cNvPr>
          <p:cNvSpPr/>
          <p:nvPr/>
        </p:nvSpPr>
        <p:spPr>
          <a:xfrm>
            <a:off x="8838406" y="2904526"/>
            <a:ext cx="3101836" cy="861774"/>
          </a:xfrm>
          <a:prstGeom prst="rect">
            <a:avLst/>
          </a:prstGeom>
        </p:spPr>
        <p:txBody>
          <a:bodyPr wrap="square">
            <a:spAutoFit/>
          </a:bodyPr>
          <a:lstStyle/>
          <a:p>
            <a:pPr lvl="0"/>
            <a:r>
              <a:rPr lang="en-US" dirty="0">
                <a:solidFill>
                  <a:srgbClr val="3F3F3F"/>
                </a:solidFill>
              </a:rPr>
              <a:t>Partitions:</a:t>
            </a:r>
          </a:p>
          <a:p>
            <a:pPr marL="285750" lvl="0" indent="-285750">
              <a:buFont typeface="Arial" panose="020B0604020202020204" pitchFamily="34" charset="0"/>
              <a:buChar char="•"/>
            </a:pPr>
            <a:r>
              <a:rPr lang="en-US" sz="1600" dirty="0">
                <a:solidFill>
                  <a:srgbClr val="3F3F3F"/>
                </a:solidFill>
              </a:rPr>
              <a:t>Some sound is absorbed at the work area</a:t>
            </a:r>
          </a:p>
        </p:txBody>
      </p:sp>
    </p:spTree>
    <p:extLst>
      <p:ext uri="{BB962C8B-B14F-4D97-AF65-F5344CB8AC3E}">
        <p14:creationId xmlns:p14="http://schemas.microsoft.com/office/powerpoint/2010/main" val="2432752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400" dirty="0">
                <a:solidFill>
                  <a:schemeClr val="tx1">
                    <a:lumMod val="65000"/>
                    <a:lumOff val="35000"/>
                  </a:schemeClr>
                </a:solidFill>
                <a:latin typeface="+mn-lt"/>
                <a:cs typeface="65 Helvetica Medium"/>
              </a:rPr>
              <a:t>Lighting Was Not Expected to Reduce Noise</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4" name="Picture 3" descr="RFN-NA, optimized acoustics, camera study, noise reflecting">
            <a:extLst>
              <a:ext uri="{FF2B5EF4-FFF2-40B4-BE49-F238E27FC236}">
                <a16:creationId xmlns:a16="http://schemas.microsoft.com/office/drawing/2014/main" id="{8CD9E661-73E0-49CB-ADD2-E8808A0402C8}"/>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278578" y="950528"/>
            <a:ext cx="5231219" cy="4507302"/>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0859EA60-DBB7-4CE2-A34F-9EE7A5769B68}"/>
              </a:ext>
            </a:extLst>
          </p:cNvPr>
          <p:cNvSpPr txBox="1"/>
          <p:nvPr/>
        </p:nvSpPr>
        <p:spPr>
          <a:xfrm>
            <a:off x="671984" y="5363533"/>
            <a:ext cx="4837813" cy="230832"/>
          </a:xfrm>
          <a:prstGeom prst="rect">
            <a:avLst/>
          </a:prstGeom>
          <a:noFill/>
          <a:ln w="6350">
            <a:noFill/>
          </a:ln>
        </p:spPr>
        <p:txBody>
          <a:bodyPr wrap="square" rtlCol="0">
            <a:spAutoFit/>
          </a:bodyPr>
          <a:lstStyle/>
          <a:p>
            <a:r>
              <a:rPr lang="en-US" sz="900" i="1" dirty="0"/>
              <a:t>Source: </a:t>
            </a:r>
            <a:r>
              <a:rPr lang="en-US" sz="900" i="1" dirty="0" err="1"/>
              <a:t>Rockfon</a:t>
            </a:r>
            <a:r>
              <a:rPr lang="en-US" sz="900" i="1" dirty="0"/>
              <a:t> White Paper - “Look ~ do you see the noise leaking through that ceiling?”</a:t>
            </a:r>
          </a:p>
        </p:txBody>
      </p:sp>
      <p:sp>
        <p:nvSpPr>
          <p:cNvPr id="6" name="Oval 5">
            <a:extLst>
              <a:ext uri="{FF2B5EF4-FFF2-40B4-BE49-F238E27FC236}">
                <a16:creationId xmlns:a16="http://schemas.microsoft.com/office/drawing/2014/main" id="{560E04CE-325B-4696-8939-1D10CB0601B4}"/>
              </a:ext>
            </a:extLst>
          </p:cNvPr>
          <p:cNvSpPr/>
          <p:nvPr/>
        </p:nvSpPr>
        <p:spPr>
          <a:xfrm>
            <a:off x="1689029" y="2162995"/>
            <a:ext cx="494190" cy="349884"/>
          </a:xfrm>
          <a:prstGeom prst="ellipse">
            <a:avLst/>
          </a:prstGeom>
          <a:noFill/>
          <a:ln w="381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66FF"/>
              </a:solidFill>
            </a:endParaRPr>
          </a:p>
        </p:txBody>
      </p:sp>
      <p:cxnSp>
        <p:nvCxnSpPr>
          <p:cNvPr id="7" name="Straight Arrow Connector 6">
            <a:extLst>
              <a:ext uri="{FF2B5EF4-FFF2-40B4-BE49-F238E27FC236}">
                <a16:creationId xmlns:a16="http://schemas.microsoft.com/office/drawing/2014/main" id="{08F183A2-1505-4A69-828F-A46D320D82C8}"/>
              </a:ext>
            </a:extLst>
          </p:cNvPr>
          <p:cNvCxnSpPr>
            <a:cxnSpLocks/>
          </p:cNvCxnSpPr>
          <p:nvPr/>
        </p:nvCxnSpPr>
        <p:spPr>
          <a:xfrm>
            <a:off x="1467293" y="1335479"/>
            <a:ext cx="468831" cy="827516"/>
          </a:xfrm>
          <a:prstGeom prst="straightConnector1">
            <a:avLst/>
          </a:prstGeom>
          <a:ln w="19050">
            <a:solidFill>
              <a:srgbClr val="0066FF"/>
            </a:solidFill>
            <a:tailEnd type="stealth"/>
          </a:ln>
        </p:spPr>
        <p:style>
          <a:lnRef idx="1">
            <a:schemeClr val="accent1"/>
          </a:lnRef>
          <a:fillRef idx="0">
            <a:schemeClr val="accent1"/>
          </a:fillRef>
          <a:effectRef idx="0">
            <a:schemeClr val="accent1"/>
          </a:effectRef>
          <a:fontRef idx="minor">
            <a:schemeClr val="tx1"/>
          </a:fontRef>
        </p:style>
      </p:cxnSp>
      <p:sp>
        <p:nvSpPr>
          <p:cNvPr id="8" name="Oval 7">
            <a:extLst>
              <a:ext uri="{FF2B5EF4-FFF2-40B4-BE49-F238E27FC236}">
                <a16:creationId xmlns:a16="http://schemas.microsoft.com/office/drawing/2014/main" id="{A59B9ACF-DFB4-4B45-99B6-939BD2A20CCE}"/>
              </a:ext>
            </a:extLst>
          </p:cNvPr>
          <p:cNvSpPr/>
          <p:nvPr/>
        </p:nvSpPr>
        <p:spPr>
          <a:xfrm>
            <a:off x="3701373" y="2854295"/>
            <a:ext cx="494190" cy="349884"/>
          </a:xfrm>
          <a:prstGeom prst="ellipse">
            <a:avLst/>
          </a:prstGeom>
          <a:noFill/>
          <a:ln w="381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66FF"/>
              </a:solidFill>
            </a:endParaRPr>
          </a:p>
        </p:txBody>
      </p:sp>
      <p:sp>
        <p:nvSpPr>
          <p:cNvPr id="9" name="Oval 8">
            <a:extLst>
              <a:ext uri="{FF2B5EF4-FFF2-40B4-BE49-F238E27FC236}">
                <a16:creationId xmlns:a16="http://schemas.microsoft.com/office/drawing/2014/main" id="{15509C98-69CC-48D9-BC91-5A4B2BFA3C73}"/>
              </a:ext>
            </a:extLst>
          </p:cNvPr>
          <p:cNvSpPr/>
          <p:nvPr/>
        </p:nvSpPr>
        <p:spPr>
          <a:xfrm>
            <a:off x="3788103" y="1580651"/>
            <a:ext cx="494190" cy="349884"/>
          </a:xfrm>
          <a:prstGeom prst="ellipse">
            <a:avLst/>
          </a:prstGeom>
          <a:noFill/>
          <a:ln w="381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66FF"/>
              </a:solidFill>
            </a:endParaRPr>
          </a:p>
        </p:txBody>
      </p:sp>
      <p:cxnSp>
        <p:nvCxnSpPr>
          <p:cNvPr id="10" name="Straight Arrow Connector 9">
            <a:extLst>
              <a:ext uri="{FF2B5EF4-FFF2-40B4-BE49-F238E27FC236}">
                <a16:creationId xmlns:a16="http://schemas.microsoft.com/office/drawing/2014/main" id="{C7C31350-98AB-421C-9D6B-884F601E56D1}"/>
              </a:ext>
            </a:extLst>
          </p:cNvPr>
          <p:cNvCxnSpPr>
            <a:cxnSpLocks/>
          </p:cNvCxnSpPr>
          <p:nvPr/>
        </p:nvCxnSpPr>
        <p:spPr>
          <a:xfrm>
            <a:off x="1467293" y="1341835"/>
            <a:ext cx="2300543" cy="405132"/>
          </a:xfrm>
          <a:prstGeom prst="straightConnector1">
            <a:avLst/>
          </a:prstGeom>
          <a:ln w="19050">
            <a:solidFill>
              <a:srgbClr val="0066FF"/>
            </a:solidFill>
            <a:tailEnd type="stealth"/>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C2D12B1E-F77E-4357-8965-808555338167}"/>
              </a:ext>
            </a:extLst>
          </p:cNvPr>
          <p:cNvCxnSpPr>
            <a:cxnSpLocks/>
          </p:cNvCxnSpPr>
          <p:nvPr/>
        </p:nvCxnSpPr>
        <p:spPr>
          <a:xfrm>
            <a:off x="1467293" y="1341835"/>
            <a:ext cx="2213813" cy="1623857"/>
          </a:xfrm>
          <a:prstGeom prst="straightConnector1">
            <a:avLst/>
          </a:prstGeom>
          <a:ln w="19050">
            <a:solidFill>
              <a:srgbClr val="0066FF"/>
            </a:solidFill>
            <a:tailEnd type="stealth"/>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3FF53E3A-C027-466A-BCE4-662F393B66A0}"/>
              </a:ext>
            </a:extLst>
          </p:cNvPr>
          <p:cNvSpPr/>
          <p:nvPr/>
        </p:nvSpPr>
        <p:spPr>
          <a:xfrm>
            <a:off x="659561" y="813993"/>
            <a:ext cx="1625645" cy="523220"/>
          </a:xfrm>
          <a:prstGeom prst="rect">
            <a:avLst/>
          </a:prstGeom>
        </p:spPr>
        <p:txBody>
          <a:bodyPr wrap="square">
            <a:spAutoFit/>
          </a:bodyPr>
          <a:lstStyle/>
          <a:p>
            <a:r>
              <a:rPr lang="en-US" sz="1400" dirty="0">
                <a:solidFill>
                  <a:srgbClr val="0066FF"/>
                </a:solidFill>
              </a:rPr>
              <a:t>T8 Fluorescent 2x2 Troffer</a:t>
            </a:r>
          </a:p>
        </p:txBody>
      </p:sp>
      <p:pic>
        <p:nvPicPr>
          <p:cNvPr id="13" name="Picture 2">
            <a:extLst>
              <a:ext uri="{FF2B5EF4-FFF2-40B4-BE49-F238E27FC236}">
                <a16:creationId xmlns:a16="http://schemas.microsoft.com/office/drawing/2014/main" id="{9DAFBB4E-C1F6-4BA6-B331-9F8451DCDA3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11137" y="950528"/>
            <a:ext cx="6000199" cy="3375112"/>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a:extLst>
              <a:ext uri="{FF2B5EF4-FFF2-40B4-BE49-F238E27FC236}">
                <a16:creationId xmlns:a16="http://schemas.microsoft.com/office/drawing/2014/main" id="{509B758F-8BB7-4D96-9D7A-F188DDA546F8}"/>
              </a:ext>
            </a:extLst>
          </p:cNvPr>
          <p:cNvSpPr/>
          <p:nvPr/>
        </p:nvSpPr>
        <p:spPr>
          <a:xfrm>
            <a:off x="235068" y="5723496"/>
            <a:ext cx="5934403" cy="784830"/>
          </a:xfrm>
          <a:prstGeom prst="rect">
            <a:avLst/>
          </a:prstGeom>
        </p:spPr>
        <p:txBody>
          <a:bodyPr wrap="square">
            <a:spAutoFit/>
          </a:bodyPr>
          <a:lstStyle/>
          <a:p>
            <a:pPr marL="285750" indent="-285750">
              <a:spcAft>
                <a:spcPts val="600"/>
              </a:spcAft>
              <a:buFont typeface="Arial" panose="020B0604020202020204" pitchFamily="34" charset="0"/>
              <a:buChar char="•"/>
            </a:pPr>
            <a:r>
              <a:rPr lang="en-US" sz="2000" dirty="0">
                <a:solidFill>
                  <a:srgbClr val="66CCFF"/>
                </a:solidFill>
              </a:rPr>
              <a:t>Blue</a:t>
            </a:r>
            <a:r>
              <a:rPr lang="en-US" sz="2000" dirty="0">
                <a:solidFill>
                  <a:srgbClr val="0070C0"/>
                </a:solidFill>
              </a:rPr>
              <a:t> </a:t>
            </a:r>
            <a:r>
              <a:rPr lang="en-US" sz="2000" dirty="0">
                <a:solidFill>
                  <a:srgbClr val="3F3F3F"/>
                </a:solidFill>
              </a:rPr>
              <a:t>means sound is being effectively absorbed</a:t>
            </a:r>
          </a:p>
          <a:p>
            <a:pPr marL="285750" indent="-285750">
              <a:spcAft>
                <a:spcPts val="600"/>
              </a:spcAft>
              <a:buFont typeface="Arial" panose="020B0604020202020204" pitchFamily="34" charset="0"/>
              <a:buChar char="•"/>
            </a:pPr>
            <a:r>
              <a:rPr lang="en-US" sz="2000" dirty="0">
                <a:solidFill>
                  <a:srgbClr val="CC3300"/>
                </a:solidFill>
              </a:rPr>
              <a:t>Red</a:t>
            </a:r>
            <a:r>
              <a:rPr lang="en-US" sz="2000" dirty="0">
                <a:solidFill>
                  <a:srgbClr val="3F3F3F"/>
                </a:solidFill>
              </a:rPr>
              <a:t> means no sound is being absorbed</a:t>
            </a:r>
            <a:endParaRPr lang="en-US" sz="2000" dirty="0"/>
          </a:p>
        </p:txBody>
      </p:sp>
      <p:sp>
        <p:nvSpPr>
          <p:cNvPr id="16" name="Rectangle 15">
            <a:extLst>
              <a:ext uri="{FF2B5EF4-FFF2-40B4-BE49-F238E27FC236}">
                <a16:creationId xmlns:a16="http://schemas.microsoft.com/office/drawing/2014/main" id="{D272232D-2B37-4AB5-9343-B580643F0B68}"/>
              </a:ext>
            </a:extLst>
          </p:cNvPr>
          <p:cNvSpPr/>
          <p:nvPr/>
        </p:nvSpPr>
        <p:spPr>
          <a:xfrm>
            <a:off x="6562877" y="4886479"/>
            <a:ext cx="4837813" cy="954107"/>
          </a:xfrm>
          <a:prstGeom prst="rect">
            <a:avLst/>
          </a:prstGeom>
        </p:spPr>
        <p:txBody>
          <a:bodyPr wrap="square">
            <a:spAutoFit/>
          </a:bodyPr>
          <a:lstStyle/>
          <a:p>
            <a:pPr lvl="0">
              <a:spcAft>
                <a:spcPts val="1200"/>
              </a:spcAft>
            </a:pPr>
            <a:r>
              <a:rPr lang="en-US" sz="2800" dirty="0">
                <a:solidFill>
                  <a:srgbClr val="0066FF"/>
                </a:solidFill>
              </a:rPr>
              <a:t>Traditional luminaires have no noise reduction capability</a:t>
            </a:r>
          </a:p>
        </p:txBody>
      </p:sp>
    </p:spTree>
    <p:extLst>
      <p:ext uri="{BB962C8B-B14F-4D97-AF65-F5344CB8AC3E}">
        <p14:creationId xmlns:p14="http://schemas.microsoft.com/office/powerpoint/2010/main" val="1392653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lvl="0">
              <a:spcBef>
                <a:spcPts val="0"/>
              </a:spcBef>
              <a:spcAft>
                <a:spcPts val="0"/>
              </a:spcAft>
              <a:defRPr/>
            </a:pPr>
            <a:r>
              <a:rPr lang="en-US" sz="2400" dirty="0">
                <a:solidFill>
                  <a:srgbClr val="000000">
                    <a:lumMod val="65000"/>
                    <a:lumOff val="35000"/>
                  </a:srgbClr>
                </a:solidFill>
                <a:latin typeface="Arial"/>
                <a:cs typeface="65 Helvetica Medium"/>
              </a:rPr>
              <a:t>But the World Wants “Open Concept” Spaces</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10" name="Rectangle 9">
            <a:extLst>
              <a:ext uri="{FF2B5EF4-FFF2-40B4-BE49-F238E27FC236}">
                <a16:creationId xmlns:a16="http://schemas.microsoft.com/office/drawing/2014/main" id="{F3AF1AD2-80B2-49A8-93BE-F92244CEA4E2}"/>
              </a:ext>
            </a:extLst>
          </p:cNvPr>
          <p:cNvSpPr/>
          <p:nvPr/>
        </p:nvSpPr>
        <p:spPr>
          <a:xfrm>
            <a:off x="9450634" y="2507250"/>
            <a:ext cx="2503553" cy="1200329"/>
          </a:xfrm>
          <a:prstGeom prst="rect">
            <a:avLst/>
          </a:prstGeom>
        </p:spPr>
        <p:txBody>
          <a:bodyPr wrap="square">
            <a:spAutoFit/>
          </a:bodyPr>
          <a:lstStyle/>
          <a:p>
            <a:pPr lvl="0">
              <a:spcAft>
                <a:spcPts val="1200"/>
              </a:spcAft>
            </a:pPr>
            <a:r>
              <a:rPr lang="en-US" dirty="0">
                <a:solidFill>
                  <a:srgbClr val="0066FF"/>
                </a:solidFill>
              </a:rPr>
              <a:t>In open spaces the only location for sound absorbing materials is the ceiling</a:t>
            </a:r>
          </a:p>
        </p:txBody>
      </p:sp>
      <p:pic>
        <p:nvPicPr>
          <p:cNvPr id="11" name="Picture 2">
            <a:extLst>
              <a:ext uri="{FF2B5EF4-FFF2-40B4-BE49-F238E27FC236}">
                <a16:creationId xmlns:a16="http://schemas.microsoft.com/office/drawing/2014/main" id="{0A827FBD-1325-4B90-8FF1-6B673156BEB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761" y="783816"/>
            <a:ext cx="8904352" cy="59362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4382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lvl="0">
              <a:spcBef>
                <a:spcPts val="0"/>
              </a:spcBef>
              <a:spcAft>
                <a:spcPts val="0"/>
              </a:spcAft>
              <a:defRPr/>
            </a:pPr>
            <a:r>
              <a:rPr lang="en-US" sz="2400" dirty="0">
                <a:solidFill>
                  <a:srgbClr val="000000">
                    <a:lumMod val="65000"/>
                    <a:lumOff val="35000"/>
                  </a:srgbClr>
                </a:solidFill>
                <a:latin typeface="Arial"/>
                <a:cs typeface="65 Helvetica Medium"/>
              </a:rPr>
              <a:t>Acoustic Lighting Helps Solve the Reflected Ceiling Noise Problem</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2" name="Picture 11">
            <a:extLst>
              <a:ext uri="{FF2B5EF4-FFF2-40B4-BE49-F238E27FC236}">
                <a16:creationId xmlns:a16="http://schemas.microsoft.com/office/drawing/2014/main" id="{37D26E1A-F877-447E-8981-8D8C3B60BDB5}"/>
              </a:ext>
            </a:extLst>
          </p:cNvPr>
          <p:cNvPicPr>
            <a:picLocks noChangeAspect="1"/>
          </p:cNvPicPr>
          <p:nvPr/>
        </p:nvPicPr>
        <p:blipFill>
          <a:blip r:embed="rId3"/>
          <a:stretch>
            <a:fillRect/>
          </a:stretch>
        </p:blipFill>
        <p:spPr>
          <a:xfrm>
            <a:off x="761206" y="1372394"/>
            <a:ext cx="3309365" cy="2929140"/>
          </a:xfrm>
          <a:prstGeom prst="rect">
            <a:avLst/>
          </a:prstGeom>
        </p:spPr>
      </p:pic>
      <p:pic>
        <p:nvPicPr>
          <p:cNvPr id="13" name="Picture 12">
            <a:extLst>
              <a:ext uri="{FF2B5EF4-FFF2-40B4-BE49-F238E27FC236}">
                <a16:creationId xmlns:a16="http://schemas.microsoft.com/office/drawing/2014/main" id="{03A1C569-3C5D-4A2B-BAAD-7662B8F78F9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799806" y="805454"/>
            <a:ext cx="7128900" cy="4271454"/>
          </a:xfrm>
          <a:prstGeom prst="rect">
            <a:avLst/>
          </a:prstGeom>
        </p:spPr>
      </p:pic>
      <p:sp>
        <p:nvSpPr>
          <p:cNvPr id="14" name="Rectangle 13">
            <a:extLst>
              <a:ext uri="{FF2B5EF4-FFF2-40B4-BE49-F238E27FC236}">
                <a16:creationId xmlns:a16="http://schemas.microsoft.com/office/drawing/2014/main" id="{4796B0EE-9A05-4FFE-B877-A0128A3B1684}"/>
              </a:ext>
            </a:extLst>
          </p:cNvPr>
          <p:cNvSpPr/>
          <p:nvPr/>
        </p:nvSpPr>
        <p:spPr>
          <a:xfrm>
            <a:off x="465043" y="5410994"/>
            <a:ext cx="11282835" cy="1107996"/>
          </a:xfrm>
          <a:prstGeom prst="rect">
            <a:avLst/>
          </a:prstGeom>
        </p:spPr>
        <p:txBody>
          <a:bodyPr wrap="square">
            <a:spAutoFit/>
          </a:bodyPr>
          <a:lstStyle/>
          <a:p>
            <a:pPr>
              <a:spcAft>
                <a:spcPts val="1200"/>
              </a:spcAft>
            </a:pPr>
            <a:r>
              <a:rPr lang="en-US" sz="2800" dirty="0">
                <a:solidFill>
                  <a:srgbClr val="3F3F3F"/>
                </a:solidFill>
              </a:rPr>
              <a:t>General illumination sources are located in the ceiling…</a:t>
            </a:r>
          </a:p>
          <a:p>
            <a:pPr>
              <a:spcAft>
                <a:spcPts val="1200"/>
              </a:spcAft>
            </a:pPr>
            <a:r>
              <a:rPr lang="en-US" sz="2800" dirty="0">
                <a:solidFill>
                  <a:srgbClr val="0066FF"/>
                </a:solidFill>
              </a:rPr>
              <a:t>Why not use those luminaires to absorb sound and reduce the noise?</a:t>
            </a:r>
          </a:p>
        </p:txBody>
      </p:sp>
    </p:spTree>
    <p:extLst>
      <p:ext uri="{BB962C8B-B14F-4D97-AF65-F5344CB8AC3E}">
        <p14:creationId xmlns:p14="http://schemas.microsoft.com/office/powerpoint/2010/main" val="197317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575018" y="862329"/>
            <a:ext cx="6637641" cy="492443"/>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3200" dirty="0">
                <a:solidFill>
                  <a:schemeClr val="tx1">
                    <a:lumMod val="65000"/>
                    <a:lumOff val="35000"/>
                  </a:schemeClr>
                </a:solidFill>
                <a:latin typeface="+mn-lt"/>
                <a:cs typeface="65 Helvetica Medium"/>
              </a:rPr>
              <a:t>A Dive Into the Details of Acoustics</a:t>
            </a:r>
          </a:p>
        </p:txBody>
      </p:sp>
      <p:sp>
        <p:nvSpPr>
          <p:cNvPr id="16" name="TextBox 15"/>
          <p:cNvSpPr txBox="1"/>
          <p:nvPr/>
        </p:nvSpPr>
        <p:spPr>
          <a:xfrm>
            <a:off x="542433" y="2335103"/>
            <a:ext cx="10022591" cy="2466291"/>
          </a:xfrm>
          <a:prstGeom prst="rect">
            <a:avLst/>
          </a:prstGeom>
          <a:noFill/>
        </p:spPr>
        <p:txBody>
          <a:bodyPr wrap="square" lIns="121898" tIns="60948" rIns="121898" bIns="60948">
            <a:noAutofit/>
          </a:bodyPr>
          <a:lstStyle/>
          <a:p>
            <a:pPr marL="457178" indent="-457178">
              <a:lnSpc>
                <a:spcPct val="200000"/>
              </a:lnSpc>
              <a:buFont typeface="+mj-lt"/>
              <a:buAutoNum type="arabicPeriod"/>
            </a:pPr>
            <a:r>
              <a:rPr lang="en-CA" sz="2000" dirty="0">
                <a:solidFill>
                  <a:schemeClr val="tx1">
                    <a:lumMod val="75000"/>
                    <a:lumOff val="25000"/>
                  </a:schemeClr>
                </a:solidFill>
              </a:rPr>
              <a:t>Noise Reduction Coefficient</a:t>
            </a:r>
          </a:p>
          <a:p>
            <a:pPr marL="457178" indent="-457178">
              <a:lnSpc>
                <a:spcPct val="200000"/>
              </a:lnSpc>
              <a:buFont typeface="+mj-lt"/>
              <a:buAutoNum type="arabicPeriod"/>
            </a:pPr>
            <a:r>
              <a:rPr lang="en-CA" sz="2000" dirty="0">
                <a:solidFill>
                  <a:schemeClr val="tx1">
                    <a:lumMod val="75000"/>
                    <a:lumOff val="25000"/>
                  </a:schemeClr>
                </a:solidFill>
              </a:rPr>
              <a:t>Sound Frequencies and Human Response</a:t>
            </a:r>
          </a:p>
          <a:p>
            <a:pPr marL="457178" indent="-457178">
              <a:lnSpc>
                <a:spcPct val="200000"/>
              </a:lnSpc>
              <a:buFont typeface="+mj-lt"/>
              <a:buAutoNum type="arabicPeriod"/>
            </a:pPr>
            <a:r>
              <a:rPr lang="en-CA" sz="2000" dirty="0">
                <a:solidFill>
                  <a:schemeClr val="tx1">
                    <a:lumMod val="75000"/>
                    <a:lumOff val="25000"/>
                  </a:schemeClr>
                </a:solidFill>
              </a:rPr>
              <a:t>Acoustic Test Reports</a:t>
            </a:r>
          </a:p>
          <a:p>
            <a:pPr marL="457178" indent="-457178">
              <a:lnSpc>
                <a:spcPct val="200000"/>
              </a:lnSpc>
              <a:buFont typeface="+mj-lt"/>
              <a:buAutoNum type="arabicPeriod"/>
            </a:pPr>
            <a:r>
              <a:rPr lang="en-CA" sz="2000" dirty="0">
                <a:solidFill>
                  <a:schemeClr val="tx1">
                    <a:lumMod val="75000"/>
                    <a:lumOff val="25000"/>
                  </a:schemeClr>
                </a:solidFill>
              </a:rPr>
              <a:t>Size Matters</a:t>
            </a:r>
          </a:p>
        </p:txBody>
      </p:sp>
      <p:sp>
        <p:nvSpPr>
          <p:cNvPr id="17" name="TextBox 16"/>
          <p:cNvSpPr txBox="1"/>
          <p:nvPr/>
        </p:nvSpPr>
        <p:spPr>
          <a:xfrm>
            <a:off x="575021" y="1919609"/>
            <a:ext cx="6637641" cy="415494"/>
          </a:xfrm>
          <a:prstGeom prst="rect">
            <a:avLst/>
          </a:prstGeom>
          <a:noFill/>
        </p:spPr>
        <p:txBody>
          <a:bodyPr wrap="square" lIns="121898" tIns="60948" rIns="121898" bIns="60948">
            <a:spAutoFit/>
          </a:bodyPr>
          <a:lstStyle/>
          <a:p>
            <a:pPr>
              <a:defRPr/>
            </a:pPr>
            <a:r>
              <a:rPr lang="en-US" dirty="0">
                <a:solidFill>
                  <a:srgbClr val="595959"/>
                </a:solidFill>
                <a:latin typeface="+mn-lt"/>
                <a:ea typeface="Arial Unicode MS" pitchFamily="34" charset="-128"/>
                <a:cs typeface="65 Helvetica Medium"/>
              </a:rPr>
              <a:t>This section will cover:</a:t>
            </a:r>
            <a:endParaRPr lang="en-US" dirty="0">
              <a:solidFill>
                <a:srgbClr val="595959"/>
              </a:solidFill>
              <a:latin typeface="+mn-lt"/>
              <a:cs typeface="65 Helvetica Medium"/>
            </a:endParaRPr>
          </a:p>
        </p:txBody>
      </p:sp>
      <p:cxnSp>
        <p:nvCxnSpPr>
          <p:cNvPr id="18" name="Straight Connector 17"/>
          <p:cNvCxnSpPr>
            <a:cxnSpLocks/>
          </p:cNvCxnSpPr>
          <p:nvPr/>
        </p:nvCxnSpPr>
        <p:spPr>
          <a:xfrm flipH="1">
            <a:off x="542433" y="1600994"/>
            <a:ext cx="6390973"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Tree>
    <p:extLst>
      <p:ext uri="{BB962C8B-B14F-4D97-AF65-F5344CB8AC3E}">
        <p14:creationId xmlns:p14="http://schemas.microsoft.com/office/powerpoint/2010/main" val="777363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657124" y="1905441"/>
            <a:ext cx="7923768" cy="2896270"/>
          </a:xfrm>
          <a:prstGeom prst="rect">
            <a:avLst/>
          </a:prstGeom>
          <a:solidFill>
            <a:srgbClr val="FFFFFF"/>
          </a:solidFill>
          <a:ln>
            <a:noFill/>
          </a:ln>
          <a:effectLst/>
        </p:spPr>
        <p:style>
          <a:lnRef idx="1">
            <a:schemeClr val="dk1"/>
          </a:lnRef>
          <a:fillRef idx="3">
            <a:schemeClr val="dk1"/>
          </a:fillRef>
          <a:effectRef idx="2">
            <a:schemeClr val="dk1"/>
          </a:effectRef>
          <a:fontRef idx="minor">
            <a:schemeClr val="lt1"/>
          </a:fontRef>
        </p:style>
        <p:txBody>
          <a:bodyPr lIns="121898" tIns="60948" rIns="121898" bIns="60948" rtlCol="0" anchor="ctr"/>
          <a:lstStyle/>
          <a:p>
            <a:pPr algn="ctr"/>
            <a:endParaRPr lang="en-US"/>
          </a:p>
        </p:txBody>
      </p:sp>
      <p:sp>
        <p:nvSpPr>
          <p:cNvPr id="10" name="Rectangle 4"/>
          <p:cNvSpPr>
            <a:spLocks noChangeArrowheads="1"/>
          </p:cNvSpPr>
          <p:nvPr/>
        </p:nvSpPr>
        <p:spPr bwMode="auto">
          <a:xfrm>
            <a:off x="262433" y="268951"/>
            <a:ext cx="10768198" cy="6290929"/>
          </a:xfrm>
          <a:prstGeom prst="rect">
            <a:avLst/>
          </a:prstGeom>
          <a:noFill/>
          <a:ln w="9525">
            <a:noFill/>
            <a:miter lim="800000"/>
            <a:headEnd/>
            <a:tailEnd/>
          </a:ln>
          <a:effectLst/>
        </p:spPr>
        <p:txBody>
          <a:bodyPr lIns="121898" tIns="60948" rIns="121898" bIns="60948" numCol="2" spcCol="243795" anchor="ctr">
            <a:spAutoFit/>
          </a:bodyPr>
          <a:lstStyle/>
          <a:p>
            <a:pPr>
              <a:spcBef>
                <a:spcPct val="20000"/>
              </a:spcBef>
              <a:defRPr/>
            </a:pPr>
            <a:r>
              <a:rPr lang="en-US" sz="2000" dirty="0">
                <a:solidFill>
                  <a:schemeClr val="tx1">
                    <a:lumMod val="75000"/>
                    <a:lumOff val="25000"/>
                  </a:schemeClr>
                </a:solidFill>
                <a:latin typeface="+mn-lt"/>
                <a:cs typeface="65 Helvetica Medium"/>
              </a:rPr>
              <a:t>Credit(s) earned on completion of this course will be reported to </a:t>
            </a:r>
            <a:r>
              <a:rPr lang="en-US" sz="2000" dirty="0">
                <a:solidFill>
                  <a:schemeClr val="tx1">
                    <a:lumMod val="75000"/>
                    <a:lumOff val="25000"/>
                  </a:schemeClr>
                </a:solidFill>
                <a:latin typeface="+mn-lt"/>
                <a:cs typeface="Helvetica Neue"/>
              </a:rPr>
              <a:t>AIA CES </a:t>
            </a:r>
            <a:r>
              <a:rPr lang="en-US" sz="2000" dirty="0">
                <a:solidFill>
                  <a:schemeClr val="tx1">
                    <a:lumMod val="75000"/>
                    <a:lumOff val="25000"/>
                  </a:schemeClr>
                </a:solidFill>
                <a:latin typeface="+mn-lt"/>
                <a:cs typeface="65 Helvetica Medium"/>
              </a:rPr>
              <a:t>for AIA members. Certificates of Completion for both AIA members and non-AIA members are available upon request.</a:t>
            </a:r>
            <a:br>
              <a:rPr lang="en-US" sz="2000" dirty="0">
                <a:solidFill>
                  <a:schemeClr val="tx1">
                    <a:lumMod val="75000"/>
                    <a:lumOff val="25000"/>
                  </a:schemeClr>
                </a:solidFill>
                <a:latin typeface="+mn-lt"/>
                <a:cs typeface="65 Helvetica Medium"/>
              </a:rPr>
            </a:br>
            <a:endParaRPr lang="en-US" sz="2000" dirty="0">
              <a:solidFill>
                <a:schemeClr val="tx1">
                  <a:lumMod val="75000"/>
                  <a:lumOff val="25000"/>
                </a:schemeClr>
              </a:solidFill>
              <a:latin typeface="+mn-lt"/>
              <a:cs typeface="65 Helvetica Medium"/>
            </a:endParaRPr>
          </a:p>
          <a:p>
            <a:pPr>
              <a:spcBef>
                <a:spcPct val="20000"/>
              </a:spcBef>
              <a:defRPr/>
            </a:pPr>
            <a:endParaRPr lang="en-US" sz="2700" dirty="0">
              <a:solidFill>
                <a:schemeClr val="tx1">
                  <a:lumMod val="75000"/>
                  <a:lumOff val="25000"/>
                </a:schemeClr>
              </a:solidFill>
              <a:latin typeface="+mn-lt"/>
              <a:cs typeface="65 Helvetica Medium"/>
            </a:endParaRPr>
          </a:p>
          <a:p>
            <a:pPr>
              <a:spcBef>
                <a:spcPct val="20000"/>
              </a:spcBef>
              <a:defRPr/>
            </a:pPr>
            <a:endParaRPr lang="en-US" sz="2700" dirty="0">
              <a:solidFill>
                <a:schemeClr val="tx1">
                  <a:lumMod val="75000"/>
                  <a:lumOff val="25000"/>
                </a:schemeClr>
              </a:solidFill>
              <a:latin typeface="+mn-lt"/>
              <a:cs typeface="65 Helvetica Medium"/>
            </a:endParaRPr>
          </a:p>
          <a:p>
            <a:pPr>
              <a:spcBef>
                <a:spcPct val="20000"/>
              </a:spcBef>
              <a:defRPr/>
            </a:pPr>
            <a:endParaRPr lang="en-US" sz="2700" dirty="0">
              <a:solidFill>
                <a:schemeClr val="tx1">
                  <a:lumMod val="75000"/>
                  <a:lumOff val="25000"/>
                </a:schemeClr>
              </a:solidFill>
              <a:latin typeface="+mn-lt"/>
              <a:cs typeface="65 Helvetica Medium"/>
            </a:endParaRPr>
          </a:p>
          <a:p>
            <a:pPr>
              <a:spcBef>
                <a:spcPct val="20000"/>
              </a:spcBef>
              <a:defRPr/>
            </a:pPr>
            <a:endParaRPr lang="en-US" sz="2700" dirty="0">
              <a:solidFill>
                <a:schemeClr val="tx1">
                  <a:lumMod val="75000"/>
                  <a:lumOff val="25000"/>
                </a:schemeClr>
              </a:solidFill>
              <a:latin typeface="+mn-lt"/>
              <a:cs typeface="65 Helvetica Medium"/>
            </a:endParaRPr>
          </a:p>
          <a:p>
            <a:pPr>
              <a:spcBef>
                <a:spcPct val="20000"/>
              </a:spcBef>
              <a:defRPr/>
            </a:pPr>
            <a:endParaRPr lang="en-US" sz="2700" dirty="0">
              <a:solidFill>
                <a:schemeClr val="tx1">
                  <a:lumMod val="75000"/>
                  <a:lumOff val="25000"/>
                </a:schemeClr>
              </a:solidFill>
              <a:latin typeface="+mn-lt"/>
              <a:cs typeface="65 Helvetica Medium"/>
            </a:endParaRPr>
          </a:p>
          <a:p>
            <a:pPr>
              <a:spcBef>
                <a:spcPct val="20000"/>
              </a:spcBef>
              <a:defRPr/>
            </a:pPr>
            <a:endParaRPr lang="en-US" sz="2700" dirty="0">
              <a:solidFill>
                <a:schemeClr val="tx1">
                  <a:lumMod val="75000"/>
                  <a:lumOff val="25000"/>
                </a:schemeClr>
              </a:solidFill>
              <a:cs typeface="65 Helvetica Medium"/>
            </a:endParaRPr>
          </a:p>
          <a:p>
            <a:pPr>
              <a:spcBef>
                <a:spcPct val="20000"/>
              </a:spcBef>
              <a:defRPr/>
            </a:pPr>
            <a:endParaRPr lang="en-US" sz="2000" dirty="0">
              <a:solidFill>
                <a:schemeClr val="tx1">
                  <a:lumMod val="75000"/>
                  <a:lumOff val="25000"/>
                </a:schemeClr>
              </a:solidFill>
              <a:cs typeface="65 Helvetica Medium"/>
            </a:endParaRPr>
          </a:p>
          <a:p>
            <a:pPr>
              <a:spcBef>
                <a:spcPct val="20000"/>
              </a:spcBef>
              <a:defRPr/>
            </a:pPr>
            <a:endParaRPr lang="en-US" sz="2000" dirty="0">
              <a:solidFill>
                <a:schemeClr val="tx1">
                  <a:lumMod val="75000"/>
                  <a:lumOff val="25000"/>
                </a:schemeClr>
              </a:solidFill>
              <a:cs typeface="65 Helvetica Medium"/>
            </a:endParaRPr>
          </a:p>
          <a:p>
            <a:pPr>
              <a:spcBef>
                <a:spcPct val="20000"/>
              </a:spcBef>
              <a:defRPr/>
            </a:pPr>
            <a:endParaRPr lang="en-US" sz="2000" dirty="0">
              <a:solidFill>
                <a:schemeClr val="tx1">
                  <a:lumMod val="75000"/>
                  <a:lumOff val="25000"/>
                </a:schemeClr>
              </a:solidFill>
              <a:cs typeface="65 Helvetica Medium"/>
            </a:endParaRPr>
          </a:p>
          <a:p>
            <a:pPr>
              <a:spcBef>
                <a:spcPct val="20000"/>
              </a:spcBef>
              <a:defRPr/>
            </a:pPr>
            <a:r>
              <a:rPr lang="en-US" sz="2000" dirty="0">
                <a:solidFill>
                  <a:schemeClr val="tx1">
                    <a:lumMod val="75000"/>
                    <a:lumOff val="25000"/>
                  </a:schemeClr>
                </a:solidFill>
                <a:cs typeface="65 Helvetica Medium"/>
              </a:rPr>
              <a:t>This course is registered with </a:t>
            </a:r>
            <a:r>
              <a:rPr lang="en-US" sz="2000" dirty="0">
                <a:solidFill>
                  <a:schemeClr val="tx1">
                    <a:lumMod val="75000"/>
                    <a:lumOff val="25000"/>
                  </a:schemeClr>
                </a:solidFill>
                <a:cs typeface="Helvetica Neue"/>
              </a:rPr>
              <a:t>AIA CES</a:t>
            </a:r>
            <a:r>
              <a:rPr lang="en-US" sz="2000" dirty="0">
                <a:solidFill>
                  <a:schemeClr val="tx1">
                    <a:lumMod val="75000"/>
                    <a:lumOff val="25000"/>
                  </a:schemeClr>
                </a:solidFill>
                <a:cs typeface="65 Helvetica Medium"/>
              </a:rPr>
              <a:t> for continuing professional education. As such, it does not include content that may be deemed or construed to be an approval or endorsement by the AIA of any material of construction or any method or manner of</a:t>
            </a:r>
            <a:br>
              <a:rPr lang="en-US" sz="2000" dirty="0">
                <a:solidFill>
                  <a:schemeClr val="tx1">
                    <a:lumMod val="75000"/>
                    <a:lumOff val="25000"/>
                  </a:schemeClr>
                </a:solidFill>
                <a:latin typeface="+mn-lt"/>
                <a:cs typeface="65 Helvetica Medium"/>
              </a:rPr>
            </a:br>
            <a:r>
              <a:rPr lang="en-US" sz="2000" dirty="0">
                <a:solidFill>
                  <a:schemeClr val="tx1">
                    <a:lumMod val="75000"/>
                    <a:lumOff val="25000"/>
                  </a:schemeClr>
                </a:solidFill>
                <a:latin typeface="+mn-lt"/>
                <a:cs typeface="65 Helvetica Medium"/>
              </a:rPr>
              <a:t>handling, using, distributing, or dealing in any material or product.</a:t>
            </a:r>
          </a:p>
          <a:p>
            <a:pPr>
              <a:spcBef>
                <a:spcPct val="20000"/>
              </a:spcBef>
              <a:defRPr/>
            </a:pPr>
            <a:r>
              <a:rPr lang="en-US" sz="1900" dirty="0">
                <a:solidFill>
                  <a:schemeClr val="tx1">
                    <a:lumMod val="75000"/>
                    <a:lumOff val="25000"/>
                  </a:schemeClr>
                </a:solidFill>
                <a:latin typeface="65 Helvetica Medium"/>
                <a:cs typeface="65 Helvetica Medium"/>
              </a:rPr>
              <a:t>______________________________________</a:t>
            </a:r>
          </a:p>
          <a:p>
            <a:pPr>
              <a:spcBef>
                <a:spcPct val="20000"/>
              </a:spcBef>
              <a:defRPr/>
            </a:pPr>
            <a:r>
              <a:rPr lang="en-US" dirty="0">
                <a:solidFill>
                  <a:schemeClr val="tx1">
                    <a:lumMod val="75000"/>
                    <a:lumOff val="25000"/>
                  </a:schemeClr>
                </a:solidFill>
                <a:latin typeface="+mn-lt"/>
                <a:cs typeface="65 Helvetica Medium"/>
              </a:rPr>
              <a:t>Questions related to specific materials, methods, and services will be addressed at the conclusion of this presentation.</a:t>
            </a:r>
            <a:br>
              <a:rPr lang="en-US" dirty="0">
                <a:solidFill>
                  <a:schemeClr val="tx1">
                    <a:lumMod val="75000"/>
                    <a:lumOff val="25000"/>
                  </a:schemeClr>
                </a:solidFill>
                <a:latin typeface="+mn-lt"/>
                <a:cs typeface="65 Helvetica Medium"/>
              </a:rPr>
            </a:br>
            <a:endParaRPr lang="en-US" dirty="0">
              <a:solidFill>
                <a:schemeClr val="tx1">
                  <a:lumMod val="75000"/>
                  <a:lumOff val="25000"/>
                </a:schemeClr>
              </a:solidFill>
              <a:latin typeface="+mn-lt"/>
              <a:cs typeface="65 Helvetica Medium"/>
            </a:endParaRPr>
          </a:p>
        </p:txBody>
      </p:sp>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400" dirty="0">
                <a:solidFill>
                  <a:schemeClr val="tx1">
                    <a:lumMod val="65000"/>
                    <a:lumOff val="35000"/>
                  </a:schemeClr>
                </a:solidFill>
                <a:latin typeface="+mn-lt"/>
                <a:cs typeface="65 Helvetica Medium"/>
              </a:rPr>
              <a:t>Noise Reduction Coefficient (NRC): A Simple Metric</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4" name="Picture 3">
            <a:extLst>
              <a:ext uri="{FF2B5EF4-FFF2-40B4-BE49-F238E27FC236}">
                <a16:creationId xmlns:a16="http://schemas.microsoft.com/office/drawing/2014/main" id="{E0646EC4-624A-477B-954A-1C8EEB33BAA9}"/>
              </a:ext>
            </a:extLst>
          </p:cNvPr>
          <p:cNvPicPr>
            <a:picLocks noChangeAspect="1"/>
          </p:cNvPicPr>
          <p:nvPr/>
        </p:nvPicPr>
        <p:blipFill>
          <a:blip r:embed="rId3"/>
          <a:stretch>
            <a:fillRect/>
          </a:stretch>
        </p:blipFill>
        <p:spPr>
          <a:xfrm>
            <a:off x="304761" y="912593"/>
            <a:ext cx="7789929" cy="4495093"/>
          </a:xfrm>
          <a:prstGeom prst="rect">
            <a:avLst/>
          </a:prstGeom>
        </p:spPr>
      </p:pic>
      <p:sp>
        <p:nvSpPr>
          <p:cNvPr id="7" name="Rectangle 6">
            <a:extLst>
              <a:ext uri="{FF2B5EF4-FFF2-40B4-BE49-F238E27FC236}">
                <a16:creationId xmlns:a16="http://schemas.microsoft.com/office/drawing/2014/main" id="{BE1AF4E6-2F55-4E30-BB89-9C27CA7E2C93}"/>
              </a:ext>
            </a:extLst>
          </p:cNvPr>
          <p:cNvSpPr/>
          <p:nvPr/>
        </p:nvSpPr>
        <p:spPr>
          <a:xfrm>
            <a:off x="8152606" y="912593"/>
            <a:ext cx="3664549" cy="2923877"/>
          </a:xfrm>
          <a:prstGeom prst="rect">
            <a:avLst/>
          </a:prstGeom>
        </p:spPr>
        <p:txBody>
          <a:bodyPr wrap="square">
            <a:spAutoFit/>
          </a:bodyPr>
          <a:lstStyle/>
          <a:p>
            <a:pPr>
              <a:spcAft>
                <a:spcPts val="600"/>
              </a:spcAft>
            </a:pPr>
            <a:r>
              <a:rPr lang="en-US" sz="2000" dirty="0">
                <a:solidFill>
                  <a:srgbClr val="3F3F3F"/>
                </a:solidFill>
              </a:rPr>
              <a:t>NRC value (0-1):</a:t>
            </a:r>
          </a:p>
          <a:p>
            <a:pPr marL="285750" indent="-285750">
              <a:spcAft>
                <a:spcPts val="600"/>
              </a:spcAft>
              <a:buFont typeface="Arial" panose="020B0604020202020204" pitchFamily="34" charset="0"/>
              <a:buChar char="•"/>
            </a:pPr>
            <a:r>
              <a:rPr lang="en-US" sz="1600" dirty="0">
                <a:solidFill>
                  <a:srgbClr val="3F3F3F"/>
                </a:solidFill>
              </a:rPr>
              <a:t>Average of absorption at 4 frequencies &gt; 250, 500, 1000 &amp; 2000 Hz</a:t>
            </a:r>
          </a:p>
          <a:p>
            <a:pPr marL="285750" indent="-285750">
              <a:spcAft>
                <a:spcPts val="600"/>
              </a:spcAft>
              <a:buFont typeface="Arial" panose="020B0604020202020204" pitchFamily="34" charset="0"/>
              <a:buChar char="•"/>
            </a:pPr>
            <a:r>
              <a:rPr lang="en-US" sz="1600" dirty="0"/>
              <a:t>Chosen frequencies approximate sound from human speech but not necessarily music or other sources</a:t>
            </a:r>
          </a:p>
          <a:p>
            <a:pPr marL="285750" indent="-285750">
              <a:spcAft>
                <a:spcPts val="600"/>
              </a:spcAft>
              <a:buFont typeface="Arial" panose="020B0604020202020204" pitchFamily="34" charset="0"/>
              <a:buChar char="•"/>
            </a:pPr>
            <a:r>
              <a:rPr lang="en-US" sz="1600" dirty="0"/>
              <a:t>Useful for comparison and indicator of acoustic properties</a:t>
            </a:r>
          </a:p>
          <a:p>
            <a:pPr marL="285750" indent="-285750">
              <a:spcAft>
                <a:spcPts val="600"/>
              </a:spcAft>
              <a:buFont typeface="Arial" panose="020B0604020202020204" pitchFamily="34" charset="0"/>
              <a:buChar char="•"/>
            </a:pPr>
            <a:r>
              <a:rPr lang="en-US" sz="1600" dirty="0"/>
              <a:t>Not used for acoustic design</a:t>
            </a:r>
          </a:p>
        </p:txBody>
      </p:sp>
      <p:sp>
        <p:nvSpPr>
          <p:cNvPr id="8" name="Rectangle: Rounded Corners 7">
            <a:extLst>
              <a:ext uri="{FF2B5EF4-FFF2-40B4-BE49-F238E27FC236}">
                <a16:creationId xmlns:a16="http://schemas.microsoft.com/office/drawing/2014/main" id="{09283861-0C02-4873-8B91-45735ACC84DE}"/>
              </a:ext>
            </a:extLst>
          </p:cNvPr>
          <p:cNvSpPr/>
          <p:nvPr/>
        </p:nvSpPr>
        <p:spPr>
          <a:xfrm>
            <a:off x="8266905" y="4074407"/>
            <a:ext cx="3435949" cy="2053626"/>
          </a:xfrm>
          <a:prstGeom prst="roundRec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solidFill>
                  <a:schemeClr val="bg1"/>
                </a:solidFill>
              </a:rPr>
              <a:t>The NRC value provides a good way to quickly understand the average sound absorption properties of materials for comparison with others. </a:t>
            </a:r>
          </a:p>
        </p:txBody>
      </p:sp>
    </p:spTree>
    <p:extLst>
      <p:ext uri="{BB962C8B-B14F-4D97-AF65-F5344CB8AC3E}">
        <p14:creationId xmlns:p14="http://schemas.microsoft.com/office/powerpoint/2010/main" val="4028006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400" dirty="0">
                <a:solidFill>
                  <a:schemeClr val="tx1">
                    <a:lumMod val="65000"/>
                    <a:lumOff val="35000"/>
                  </a:schemeClr>
                </a:solidFill>
                <a:latin typeface="+mn-lt"/>
                <a:cs typeface="65 Helvetica Medium"/>
              </a:rPr>
              <a:t>Noise Reduction Coefficient (NRC): Common Building Materials</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7" name="Rectangle 6">
            <a:extLst>
              <a:ext uri="{FF2B5EF4-FFF2-40B4-BE49-F238E27FC236}">
                <a16:creationId xmlns:a16="http://schemas.microsoft.com/office/drawing/2014/main" id="{BE1AF4E6-2F55-4E30-BB89-9C27CA7E2C93}"/>
              </a:ext>
            </a:extLst>
          </p:cNvPr>
          <p:cNvSpPr/>
          <p:nvPr/>
        </p:nvSpPr>
        <p:spPr>
          <a:xfrm>
            <a:off x="296085" y="1075303"/>
            <a:ext cx="3665522" cy="4539704"/>
          </a:xfrm>
          <a:prstGeom prst="rect">
            <a:avLst/>
          </a:prstGeom>
        </p:spPr>
        <p:txBody>
          <a:bodyPr wrap="square">
            <a:spAutoFit/>
          </a:bodyPr>
          <a:lstStyle/>
          <a:p>
            <a:pPr>
              <a:spcAft>
                <a:spcPts val="600"/>
              </a:spcAft>
            </a:pPr>
            <a:r>
              <a:rPr lang="en-US" sz="2000" dirty="0">
                <a:solidFill>
                  <a:srgbClr val="3F3F3F"/>
                </a:solidFill>
              </a:rPr>
              <a:t>Open Concepts Designs Mean Low NRC Values</a:t>
            </a:r>
          </a:p>
          <a:p>
            <a:pPr marL="285750" indent="-285750">
              <a:spcAft>
                <a:spcPts val="600"/>
              </a:spcAft>
              <a:buFont typeface="Arial" panose="020B0604020202020204" pitchFamily="34" charset="0"/>
              <a:buChar char="•"/>
            </a:pPr>
            <a:r>
              <a:rPr lang="en-US" dirty="0">
                <a:solidFill>
                  <a:srgbClr val="0066FF"/>
                </a:solidFill>
              </a:rPr>
              <a:t>Flooring</a:t>
            </a:r>
            <a:r>
              <a:rPr lang="en-US" dirty="0">
                <a:solidFill>
                  <a:srgbClr val="3F3F3F"/>
                </a:solidFill>
              </a:rPr>
              <a:t>: stone and tile used because of high durability and attractive design options feature NRC values close to zero.</a:t>
            </a:r>
          </a:p>
          <a:p>
            <a:pPr marL="285750" indent="-285750">
              <a:spcAft>
                <a:spcPts val="600"/>
              </a:spcAft>
              <a:buFont typeface="Arial" panose="020B0604020202020204" pitchFamily="34" charset="0"/>
              <a:buChar char="•"/>
            </a:pPr>
            <a:r>
              <a:rPr lang="en-US" dirty="0">
                <a:solidFill>
                  <a:srgbClr val="0066FF"/>
                </a:solidFill>
              </a:rPr>
              <a:t>Walls</a:t>
            </a:r>
            <a:r>
              <a:rPr lang="en-US" dirty="0"/>
              <a:t>: traditional materials (e.g. drywall) and more modern materials (e.g. glass) both have relatively low absorption properties.</a:t>
            </a:r>
          </a:p>
          <a:p>
            <a:pPr marL="285750" indent="-285750">
              <a:spcAft>
                <a:spcPts val="600"/>
              </a:spcAft>
              <a:buFont typeface="Arial" panose="020B0604020202020204" pitchFamily="34" charset="0"/>
              <a:buChar char="•"/>
            </a:pPr>
            <a:r>
              <a:rPr lang="en-US" dirty="0">
                <a:solidFill>
                  <a:srgbClr val="0066FF"/>
                </a:solidFill>
              </a:rPr>
              <a:t>Traditional light fixtures </a:t>
            </a:r>
            <a:r>
              <a:rPr lang="en-US" dirty="0"/>
              <a:t>are also typically assigned an NRC value = 0</a:t>
            </a:r>
          </a:p>
        </p:txBody>
      </p:sp>
      <p:pic>
        <p:nvPicPr>
          <p:cNvPr id="1026" name="Picture 2">
            <a:extLst>
              <a:ext uri="{FF2B5EF4-FFF2-40B4-BE49-F238E27FC236}">
                <a16:creationId xmlns:a16="http://schemas.microsoft.com/office/drawing/2014/main" id="{67DF5B24-22D3-41DF-AA16-03A10D8E07A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8806" y="1075303"/>
            <a:ext cx="7522243" cy="452570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FC5EE74E-905C-429A-B9CD-B4C45ACCDDA5}"/>
              </a:ext>
            </a:extLst>
          </p:cNvPr>
          <p:cNvSpPr txBox="1"/>
          <p:nvPr/>
        </p:nvSpPr>
        <p:spPr>
          <a:xfrm>
            <a:off x="5845049" y="5645785"/>
            <a:ext cx="6096000" cy="276999"/>
          </a:xfrm>
          <a:prstGeom prst="rect">
            <a:avLst/>
          </a:prstGeom>
          <a:noFill/>
        </p:spPr>
        <p:txBody>
          <a:bodyPr wrap="square">
            <a:spAutoFit/>
          </a:bodyPr>
          <a:lstStyle/>
          <a:p>
            <a:pPr algn="ctr"/>
            <a:r>
              <a:rPr lang="en-US" sz="1200" b="1" dirty="0">
                <a:solidFill>
                  <a:srgbClr val="000000"/>
                </a:solidFill>
              </a:rPr>
              <a:t>Typical </a:t>
            </a:r>
            <a:r>
              <a:rPr kumimoji="0" lang="en-US" sz="1200" b="1" i="0" u="none" strike="noStrike" kern="1200" cap="none" spc="0" normalizeH="0" baseline="0" noProof="0" dirty="0">
                <a:ln>
                  <a:noFill/>
                </a:ln>
                <a:solidFill>
                  <a:srgbClr val="000000"/>
                </a:solidFill>
                <a:effectLst/>
                <a:uLnTx/>
                <a:uFillTx/>
                <a:latin typeface="Arial" charset="0"/>
                <a:ea typeface="+mn-ea"/>
                <a:cs typeface="+mn-cs"/>
              </a:rPr>
              <a:t>NRC Values for Common Building Materials </a:t>
            </a:r>
            <a:r>
              <a:rPr kumimoji="0" lang="en-US" sz="1200" b="0" i="0" u="none" strike="noStrike" kern="1200" cap="none" spc="0" normalizeH="0" baseline="0" noProof="0" dirty="0">
                <a:ln>
                  <a:noFill/>
                </a:ln>
                <a:solidFill>
                  <a:srgbClr val="000000"/>
                </a:solidFill>
                <a:effectLst/>
                <a:uLnTx/>
                <a:uFillTx/>
                <a:latin typeface="Arial" charset="0"/>
                <a:ea typeface="+mn-ea"/>
                <a:cs typeface="+mn-cs"/>
              </a:rPr>
              <a:t>(</a:t>
            </a:r>
            <a:r>
              <a:rPr kumimoji="0" lang="en-US" sz="1200" b="0" i="1" u="none" strike="noStrike" kern="1200" cap="none" spc="0" normalizeH="0" baseline="0" noProof="0" dirty="0">
                <a:ln>
                  <a:noFill/>
                </a:ln>
                <a:solidFill>
                  <a:srgbClr val="000000"/>
                </a:solidFill>
                <a:effectLst/>
                <a:uLnTx/>
                <a:uFillTx/>
                <a:latin typeface="Arial" charset="0"/>
                <a:ea typeface="+mn-ea"/>
                <a:cs typeface="+mn-cs"/>
              </a:rPr>
              <a:t>compiled by Cooledge</a:t>
            </a:r>
            <a:r>
              <a:rPr kumimoji="0" lang="en-US" sz="1200" b="0" i="0" u="none" strike="noStrike" kern="1200" cap="none" spc="0" normalizeH="0" baseline="0" noProof="0" dirty="0">
                <a:ln>
                  <a:noFill/>
                </a:ln>
                <a:solidFill>
                  <a:srgbClr val="000000"/>
                </a:solidFill>
                <a:effectLst/>
                <a:uLnTx/>
                <a:uFillTx/>
                <a:latin typeface="Arial" charset="0"/>
                <a:ea typeface="+mn-ea"/>
                <a:cs typeface="+mn-cs"/>
              </a:rPr>
              <a:t>)</a:t>
            </a:r>
            <a:endParaRPr lang="en-US" sz="1200" dirty="0"/>
          </a:p>
        </p:txBody>
      </p:sp>
    </p:spTree>
    <p:extLst>
      <p:ext uri="{BB962C8B-B14F-4D97-AF65-F5344CB8AC3E}">
        <p14:creationId xmlns:p14="http://schemas.microsoft.com/office/powerpoint/2010/main" val="2431078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a:extLst>
              <a:ext uri="{FF2B5EF4-FFF2-40B4-BE49-F238E27FC236}">
                <a16:creationId xmlns:a16="http://schemas.microsoft.com/office/drawing/2014/main" id="{4A395B67-B65C-447D-B737-B8CAFDC953CC}"/>
              </a:ext>
            </a:extLst>
          </p:cNvPr>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400" dirty="0">
                <a:solidFill>
                  <a:schemeClr val="tx1">
                    <a:lumMod val="65000"/>
                    <a:lumOff val="35000"/>
                  </a:schemeClr>
                </a:solidFill>
                <a:latin typeface="+mn-lt"/>
                <a:cs typeface="65 Helvetica Medium"/>
              </a:rPr>
              <a:t>Why the Frequency of Absorption is Important</a:t>
            </a:r>
          </a:p>
        </p:txBody>
      </p:sp>
      <p:cxnSp>
        <p:nvCxnSpPr>
          <p:cNvPr id="4" name="Straight Connector 3">
            <a:extLst>
              <a:ext uri="{FF2B5EF4-FFF2-40B4-BE49-F238E27FC236}">
                <a16:creationId xmlns:a16="http://schemas.microsoft.com/office/drawing/2014/main" id="{B162B72C-527A-4272-B9AA-CC159C998E6E}"/>
              </a:ext>
            </a:extLst>
          </p:cNvPr>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 name="Rectangle 5">
            <a:extLst>
              <a:ext uri="{FF2B5EF4-FFF2-40B4-BE49-F238E27FC236}">
                <a16:creationId xmlns:a16="http://schemas.microsoft.com/office/drawing/2014/main" id="{B2D5DAEB-11BC-4591-AE45-671ECF1655EB}"/>
              </a:ext>
            </a:extLst>
          </p:cNvPr>
          <p:cNvSpPr/>
          <p:nvPr/>
        </p:nvSpPr>
        <p:spPr>
          <a:xfrm>
            <a:off x="7466805" y="915194"/>
            <a:ext cx="4343402" cy="4093428"/>
          </a:xfrm>
          <a:prstGeom prst="rect">
            <a:avLst/>
          </a:prstGeom>
        </p:spPr>
        <p:txBody>
          <a:bodyPr wrap="square">
            <a:spAutoFit/>
          </a:bodyPr>
          <a:lstStyle/>
          <a:p>
            <a:pPr lvl="0">
              <a:spcAft>
                <a:spcPts val="600"/>
              </a:spcAft>
            </a:pPr>
            <a:r>
              <a:rPr lang="en-US" sz="2000" dirty="0">
                <a:solidFill>
                  <a:srgbClr val="3F3F3F"/>
                </a:solidFill>
              </a:rPr>
              <a:t>Acoustic Design Requires a Detailed Understanding of Absorption at Different Sound Frequencies</a:t>
            </a:r>
          </a:p>
          <a:p>
            <a:pPr marL="342900" lvl="0" indent="-342900">
              <a:spcAft>
                <a:spcPts val="600"/>
              </a:spcAft>
              <a:buFont typeface="Arial" panose="020B0604020202020204" pitchFamily="34" charset="0"/>
              <a:buChar char="•"/>
            </a:pPr>
            <a:r>
              <a:rPr lang="en-US" dirty="0">
                <a:solidFill>
                  <a:srgbClr val="3F3F3F"/>
                </a:solidFill>
              </a:rPr>
              <a:t>Different materials absorb sound at different frequencies</a:t>
            </a:r>
          </a:p>
          <a:p>
            <a:pPr marL="342900" lvl="0" indent="-342900">
              <a:spcAft>
                <a:spcPts val="600"/>
              </a:spcAft>
              <a:buFont typeface="Arial" panose="020B0604020202020204" pitchFamily="34" charset="0"/>
              <a:buChar char="•"/>
            </a:pPr>
            <a:r>
              <a:rPr lang="en-US" dirty="0">
                <a:solidFill>
                  <a:srgbClr val="3F3F3F"/>
                </a:solidFill>
              </a:rPr>
              <a:t>Two materials could have the same NRC value but absorb sound very differently</a:t>
            </a:r>
          </a:p>
          <a:p>
            <a:pPr marL="342900" lvl="0" indent="-342900">
              <a:spcAft>
                <a:spcPts val="600"/>
              </a:spcAft>
              <a:buFont typeface="Arial" panose="020B0604020202020204" pitchFamily="34" charset="0"/>
              <a:buChar char="•"/>
            </a:pPr>
            <a:r>
              <a:rPr lang="en-US" dirty="0">
                <a:solidFill>
                  <a:srgbClr val="3F3F3F"/>
                </a:solidFill>
              </a:rPr>
              <a:t>Most architectural spaces are concerned with the ability to hear speech – e.g. “speech intelligibility</a:t>
            </a:r>
          </a:p>
          <a:p>
            <a:pPr marL="342900" lvl="0" indent="-342900">
              <a:spcAft>
                <a:spcPts val="600"/>
              </a:spcAft>
              <a:buFont typeface="Arial" panose="020B0604020202020204" pitchFamily="34" charset="0"/>
              <a:buChar char="•"/>
            </a:pPr>
            <a:r>
              <a:rPr lang="en-US" dirty="0">
                <a:solidFill>
                  <a:srgbClr val="3F3F3F"/>
                </a:solidFill>
              </a:rPr>
              <a:t>As shown, the frequencies of interest are those between ~100Hz – 4000Hz</a:t>
            </a:r>
          </a:p>
        </p:txBody>
      </p:sp>
      <p:pic>
        <p:nvPicPr>
          <p:cNvPr id="15" name="Picture 2">
            <a:extLst>
              <a:ext uri="{FF2B5EF4-FFF2-40B4-BE49-F238E27FC236}">
                <a16:creationId xmlns:a16="http://schemas.microsoft.com/office/drawing/2014/main" id="{85A61D99-E2B0-49C7-8BA6-E563C427AD6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0206" y="915194"/>
            <a:ext cx="6683316" cy="43192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1616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a:extLst>
              <a:ext uri="{FF2B5EF4-FFF2-40B4-BE49-F238E27FC236}">
                <a16:creationId xmlns:a16="http://schemas.microsoft.com/office/drawing/2014/main" id="{4A395B67-B65C-447D-B737-B8CAFDC953CC}"/>
              </a:ext>
            </a:extLst>
          </p:cNvPr>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400" dirty="0">
                <a:solidFill>
                  <a:schemeClr val="tx1">
                    <a:lumMod val="65000"/>
                    <a:lumOff val="35000"/>
                  </a:schemeClr>
                </a:solidFill>
                <a:latin typeface="+mn-lt"/>
                <a:cs typeface="65 Helvetica Medium"/>
              </a:rPr>
              <a:t>Acoustic Test Reports: What Acoustic Experts Use</a:t>
            </a:r>
          </a:p>
        </p:txBody>
      </p:sp>
      <p:cxnSp>
        <p:nvCxnSpPr>
          <p:cNvPr id="4" name="Straight Connector 3">
            <a:extLst>
              <a:ext uri="{FF2B5EF4-FFF2-40B4-BE49-F238E27FC236}">
                <a16:creationId xmlns:a16="http://schemas.microsoft.com/office/drawing/2014/main" id="{B162B72C-527A-4272-B9AA-CC159C998E6E}"/>
              </a:ext>
            </a:extLst>
          </p:cNvPr>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 name="Rectangle 5">
            <a:extLst>
              <a:ext uri="{FF2B5EF4-FFF2-40B4-BE49-F238E27FC236}">
                <a16:creationId xmlns:a16="http://schemas.microsoft.com/office/drawing/2014/main" id="{B2D5DAEB-11BC-4591-AE45-671ECF1655EB}"/>
              </a:ext>
            </a:extLst>
          </p:cNvPr>
          <p:cNvSpPr/>
          <p:nvPr/>
        </p:nvSpPr>
        <p:spPr>
          <a:xfrm>
            <a:off x="3312251" y="4475143"/>
            <a:ext cx="7354955" cy="1938992"/>
          </a:xfrm>
          <a:prstGeom prst="rect">
            <a:avLst/>
          </a:prstGeom>
        </p:spPr>
        <p:txBody>
          <a:bodyPr wrap="square">
            <a:spAutoFit/>
          </a:bodyPr>
          <a:lstStyle/>
          <a:p>
            <a:pPr lvl="0">
              <a:spcAft>
                <a:spcPts val="600"/>
              </a:spcAft>
            </a:pPr>
            <a:r>
              <a:rPr lang="en-US" sz="2000" dirty="0">
                <a:solidFill>
                  <a:srgbClr val="3F3F3F"/>
                </a:solidFill>
              </a:rPr>
              <a:t>A formal acoustic design requires more information:</a:t>
            </a:r>
          </a:p>
          <a:p>
            <a:pPr marL="342900" lvl="0" indent="-342900">
              <a:spcAft>
                <a:spcPts val="600"/>
              </a:spcAft>
              <a:buFont typeface="Arial" panose="020B0604020202020204" pitchFamily="34" charset="0"/>
              <a:buChar char="•"/>
            </a:pPr>
            <a:r>
              <a:rPr lang="en-US" sz="1600" dirty="0">
                <a:solidFill>
                  <a:srgbClr val="3F3F3F"/>
                </a:solidFill>
              </a:rPr>
              <a:t>Sound absorption at specific frequencies</a:t>
            </a:r>
          </a:p>
          <a:p>
            <a:pPr marL="342900" lvl="0" indent="-342900">
              <a:spcAft>
                <a:spcPts val="600"/>
              </a:spcAft>
              <a:buFont typeface="Arial" panose="020B0604020202020204" pitchFamily="34" charset="0"/>
              <a:buChar char="•"/>
            </a:pPr>
            <a:r>
              <a:rPr lang="en-US" sz="1600" dirty="0">
                <a:solidFill>
                  <a:srgbClr val="3F3F3F"/>
                </a:solidFill>
              </a:rPr>
              <a:t>Total area of sound absorbing materials in the space</a:t>
            </a:r>
          </a:p>
          <a:p>
            <a:pPr marL="342900" lvl="0" indent="-342900">
              <a:spcAft>
                <a:spcPts val="600"/>
              </a:spcAft>
              <a:buFont typeface="Arial" panose="020B0604020202020204" pitchFamily="34" charset="0"/>
              <a:buChar char="•"/>
            </a:pPr>
            <a:r>
              <a:rPr lang="en-US" sz="1600" dirty="0">
                <a:solidFill>
                  <a:srgbClr val="3F3F3F"/>
                </a:solidFill>
              </a:rPr>
              <a:t>Location of the sound absorbing materials – for suspended luminaires this is related to mounting height</a:t>
            </a:r>
          </a:p>
          <a:p>
            <a:pPr marL="342900" lvl="0" indent="-342900">
              <a:spcAft>
                <a:spcPts val="600"/>
              </a:spcAft>
              <a:buFont typeface="Arial" panose="020B0604020202020204" pitchFamily="34" charset="0"/>
              <a:buChar char="•"/>
            </a:pPr>
            <a:r>
              <a:rPr lang="en-US" sz="1600" dirty="0">
                <a:solidFill>
                  <a:srgbClr val="3F3F3F"/>
                </a:solidFill>
              </a:rPr>
              <a:t>Location of the source of noise</a:t>
            </a:r>
          </a:p>
        </p:txBody>
      </p:sp>
      <p:pic>
        <p:nvPicPr>
          <p:cNvPr id="10" name="Picture 9">
            <a:extLst>
              <a:ext uri="{FF2B5EF4-FFF2-40B4-BE49-F238E27FC236}">
                <a16:creationId xmlns:a16="http://schemas.microsoft.com/office/drawing/2014/main" id="{B330F33D-A6EB-495A-8EAC-0CAA02F216AB}"/>
              </a:ext>
            </a:extLst>
          </p:cNvPr>
          <p:cNvPicPr>
            <a:picLocks noChangeAspect="1"/>
          </p:cNvPicPr>
          <p:nvPr/>
        </p:nvPicPr>
        <p:blipFill>
          <a:blip r:embed="rId3"/>
          <a:stretch>
            <a:fillRect/>
          </a:stretch>
        </p:blipFill>
        <p:spPr>
          <a:xfrm>
            <a:off x="327615" y="928611"/>
            <a:ext cx="5838825" cy="1943100"/>
          </a:xfrm>
          <a:prstGeom prst="rect">
            <a:avLst/>
          </a:prstGeom>
        </p:spPr>
      </p:pic>
      <p:pic>
        <p:nvPicPr>
          <p:cNvPr id="12" name="Picture 11">
            <a:extLst>
              <a:ext uri="{FF2B5EF4-FFF2-40B4-BE49-F238E27FC236}">
                <a16:creationId xmlns:a16="http://schemas.microsoft.com/office/drawing/2014/main" id="{97D1FEE1-EE72-40F4-9961-1D1F13E483B7}"/>
              </a:ext>
            </a:extLst>
          </p:cNvPr>
          <p:cNvPicPr>
            <a:picLocks noChangeAspect="1"/>
          </p:cNvPicPr>
          <p:nvPr/>
        </p:nvPicPr>
        <p:blipFill>
          <a:blip r:embed="rId4"/>
          <a:stretch>
            <a:fillRect/>
          </a:stretch>
        </p:blipFill>
        <p:spPr>
          <a:xfrm>
            <a:off x="3247027" y="2167904"/>
            <a:ext cx="2815200" cy="1943100"/>
          </a:xfrm>
          <a:prstGeom prst="rect">
            <a:avLst/>
          </a:prstGeom>
        </p:spPr>
      </p:pic>
      <p:pic>
        <p:nvPicPr>
          <p:cNvPr id="14" name="Picture 13">
            <a:extLst>
              <a:ext uri="{FF2B5EF4-FFF2-40B4-BE49-F238E27FC236}">
                <a16:creationId xmlns:a16="http://schemas.microsoft.com/office/drawing/2014/main" id="{23DEDDD4-F543-42B7-BA5E-2724DC1CC5F6}"/>
              </a:ext>
            </a:extLst>
          </p:cNvPr>
          <p:cNvPicPr>
            <a:picLocks noChangeAspect="1"/>
          </p:cNvPicPr>
          <p:nvPr/>
        </p:nvPicPr>
        <p:blipFill>
          <a:blip r:embed="rId5"/>
          <a:stretch>
            <a:fillRect/>
          </a:stretch>
        </p:blipFill>
        <p:spPr>
          <a:xfrm>
            <a:off x="431580" y="2871711"/>
            <a:ext cx="2686050" cy="3228975"/>
          </a:xfrm>
          <a:prstGeom prst="rect">
            <a:avLst/>
          </a:prstGeom>
        </p:spPr>
      </p:pic>
      <p:sp>
        <p:nvSpPr>
          <p:cNvPr id="8" name="Rectangle: Rounded Corners 7">
            <a:extLst>
              <a:ext uri="{FF2B5EF4-FFF2-40B4-BE49-F238E27FC236}">
                <a16:creationId xmlns:a16="http://schemas.microsoft.com/office/drawing/2014/main" id="{100C06FB-1CE4-42C3-BD45-2C04A09817FA}"/>
              </a:ext>
            </a:extLst>
          </p:cNvPr>
          <p:cNvSpPr/>
          <p:nvPr/>
        </p:nvSpPr>
        <p:spPr>
          <a:xfrm>
            <a:off x="7390606" y="1148979"/>
            <a:ext cx="4190246" cy="2891009"/>
          </a:xfrm>
          <a:prstGeom prst="roundRec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600"/>
              </a:spcAft>
            </a:pPr>
            <a:r>
              <a:rPr lang="en-US" sz="2000" dirty="0">
                <a:solidFill>
                  <a:schemeClr val="bg1"/>
                </a:solidFill>
              </a:rPr>
              <a:t>Acoustic Test Reports</a:t>
            </a:r>
          </a:p>
          <a:p>
            <a:pPr marL="342900" indent="-342900">
              <a:spcAft>
                <a:spcPts val="600"/>
              </a:spcAft>
              <a:buFont typeface="Arial" panose="020B0604020202020204" pitchFamily="34" charset="0"/>
              <a:buChar char="•"/>
            </a:pPr>
            <a:r>
              <a:rPr lang="en-US" sz="1600" dirty="0">
                <a:solidFill>
                  <a:schemeClr val="bg1"/>
                </a:solidFill>
              </a:rPr>
              <a:t>Provide sound absorption data at specific frequencies</a:t>
            </a:r>
          </a:p>
          <a:p>
            <a:pPr marL="342900" indent="-342900">
              <a:spcAft>
                <a:spcPts val="600"/>
              </a:spcAft>
              <a:buFont typeface="Arial" panose="020B0604020202020204" pitchFamily="34" charset="0"/>
              <a:buChar char="•"/>
            </a:pPr>
            <a:r>
              <a:rPr lang="en-US" sz="1600" dirty="0">
                <a:solidFill>
                  <a:schemeClr val="bg1"/>
                </a:solidFill>
              </a:rPr>
              <a:t>Help acoustic designers understand the impact of a product on overall performance of a space</a:t>
            </a:r>
          </a:p>
          <a:p>
            <a:pPr marL="342900" indent="-342900">
              <a:spcAft>
                <a:spcPts val="600"/>
              </a:spcAft>
              <a:buFont typeface="Arial" panose="020B0604020202020204" pitchFamily="34" charset="0"/>
              <a:buChar char="•"/>
            </a:pPr>
            <a:r>
              <a:rPr lang="en-US" sz="1600" dirty="0">
                <a:solidFill>
                  <a:schemeClr val="bg1"/>
                </a:solidFill>
              </a:rPr>
              <a:t>Are an important indicator of a product suppliers knowledge of acoustic requirements</a:t>
            </a:r>
          </a:p>
        </p:txBody>
      </p:sp>
    </p:spTree>
    <p:extLst>
      <p:ext uri="{BB962C8B-B14F-4D97-AF65-F5344CB8AC3E}">
        <p14:creationId xmlns:p14="http://schemas.microsoft.com/office/powerpoint/2010/main" val="1003330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lvl="0">
              <a:spcBef>
                <a:spcPts val="0"/>
              </a:spcBef>
              <a:spcAft>
                <a:spcPts val="0"/>
              </a:spcAft>
              <a:defRPr/>
            </a:pPr>
            <a:r>
              <a:rPr lang="en-US" sz="2400" dirty="0">
                <a:solidFill>
                  <a:srgbClr val="000000">
                    <a:lumMod val="65000"/>
                    <a:lumOff val="35000"/>
                  </a:srgbClr>
                </a:solidFill>
                <a:latin typeface="Arial"/>
                <a:cs typeface="65 Helvetica Medium"/>
              </a:rPr>
              <a:t>SIZE Matters</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8" name="Rectangle 7">
            <a:extLst>
              <a:ext uri="{FF2B5EF4-FFF2-40B4-BE49-F238E27FC236}">
                <a16:creationId xmlns:a16="http://schemas.microsoft.com/office/drawing/2014/main" id="{F31F70EE-141D-4893-8541-5A941F4A0F82}"/>
              </a:ext>
            </a:extLst>
          </p:cNvPr>
          <p:cNvSpPr/>
          <p:nvPr/>
        </p:nvSpPr>
        <p:spPr>
          <a:xfrm>
            <a:off x="311851" y="900946"/>
            <a:ext cx="5324780" cy="92333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3F3F3F"/>
                </a:solidFill>
                <a:effectLst/>
                <a:uLnTx/>
                <a:uFillTx/>
                <a:latin typeface="Proxima Nova Light"/>
                <a:ea typeface="+mn-ea"/>
                <a:cs typeface="+mn-cs"/>
              </a:rPr>
              <a:t>Acoustic engineers use a metric called a “</a:t>
            </a:r>
            <a:r>
              <a:rPr kumimoji="0" lang="en-US" sz="1800" b="0" i="0" u="none" strike="noStrike" kern="1200" cap="none" spc="0" normalizeH="0" baseline="0" noProof="0" dirty="0" err="1">
                <a:ln>
                  <a:noFill/>
                </a:ln>
                <a:solidFill>
                  <a:srgbClr val="3F3F3F"/>
                </a:solidFill>
                <a:effectLst/>
                <a:uLnTx/>
                <a:uFillTx/>
                <a:latin typeface="Proxima Nova Light"/>
                <a:ea typeface="+mn-ea"/>
                <a:cs typeface="+mn-cs"/>
              </a:rPr>
              <a:t>sabin</a:t>
            </a:r>
            <a:r>
              <a:rPr kumimoji="0" lang="en-US" sz="1800" b="0" i="0" u="none" strike="noStrike" kern="1200" cap="none" spc="0" normalizeH="0" baseline="0" noProof="0" dirty="0">
                <a:ln>
                  <a:noFill/>
                </a:ln>
                <a:solidFill>
                  <a:srgbClr val="3F3F3F"/>
                </a:solidFill>
                <a:effectLst/>
                <a:uLnTx/>
                <a:uFillTx/>
                <a:latin typeface="Proxima Nova Light"/>
                <a:ea typeface="+mn-ea"/>
                <a:cs typeface="+mn-cs"/>
              </a:rPr>
              <a:t>” to quantify sound absorption. A higher </a:t>
            </a:r>
            <a:r>
              <a:rPr kumimoji="0" lang="en-US" sz="1800" b="0" i="0" u="none" strike="noStrike" kern="1200" cap="none" spc="0" normalizeH="0" baseline="0" noProof="0" dirty="0" err="1">
                <a:ln>
                  <a:noFill/>
                </a:ln>
                <a:solidFill>
                  <a:srgbClr val="3F3F3F"/>
                </a:solidFill>
                <a:effectLst/>
                <a:uLnTx/>
                <a:uFillTx/>
                <a:latin typeface="Proxima Nova Light"/>
                <a:ea typeface="+mn-ea"/>
                <a:cs typeface="+mn-cs"/>
              </a:rPr>
              <a:t>sabin</a:t>
            </a:r>
            <a:r>
              <a:rPr kumimoji="0" lang="en-US" sz="1800" b="0" i="0" u="none" strike="noStrike" kern="1200" cap="none" spc="0" normalizeH="0" baseline="0" noProof="0" dirty="0">
                <a:ln>
                  <a:noFill/>
                </a:ln>
                <a:solidFill>
                  <a:srgbClr val="3F3F3F"/>
                </a:solidFill>
                <a:effectLst/>
                <a:uLnTx/>
                <a:uFillTx/>
                <a:latin typeface="Proxima Nova Light"/>
                <a:ea typeface="+mn-ea"/>
                <a:cs typeface="+mn-cs"/>
              </a:rPr>
              <a:t> value means more sound absorption... equals less noise.</a:t>
            </a:r>
          </a:p>
        </p:txBody>
      </p:sp>
      <p:sp>
        <p:nvSpPr>
          <p:cNvPr id="9" name="Rectangle 8">
            <a:extLst>
              <a:ext uri="{FF2B5EF4-FFF2-40B4-BE49-F238E27FC236}">
                <a16:creationId xmlns:a16="http://schemas.microsoft.com/office/drawing/2014/main" id="{35BB4331-AE65-4D62-96BD-437D20D0FC40}"/>
              </a:ext>
            </a:extLst>
          </p:cNvPr>
          <p:cNvSpPr/>
          <p:nvPr/>
        </p:nvSpPr>
        <p:spPr>
          <a:xfrm>
            <a:off x="311851" y="3694274"/>
            <a:ext cx="5324780" cy="1985159"/>
          </a:xfrm>
          <a:prstGeom prst="rect">
            <a:avLst/>
          </a:prstGeom>
          <a:ln>
            <a:solidFill>
              <a:schemeClr val="accent3">
                <a:lumMod val="75000"/>
              </a:schemeClr>
            </a:solidFill>
          </a:ln>
        </p:spPr>
        <p:txBody>
          <a:bodyPr wrap="square">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800" b="0" i="0" u="none" strike="noStrike" kern="1200" cap="none" spc="0" normalizeH="0" baseline="0" noProof="0" dirty="0">
                <a:ln>
                  <a:noFill/>
                </a:ln>
                <a:solidFill>
                  <a:srgbClr val="3F3F3F"/>
                </a:solidFill>
                <a:effectLst/>
                <a:uLnTx/>
                <a:uFillTx/>
                <a:latin typeface="Proxima Nova Light"/>
                <a:ea typeface="+mn-ea"/>
                <a:cs typeface="+mn-cs"/>
              </a:rPr>
              <a:t>The noise reduction capability of a luminaire is dependent on TWO equally important characteristics:</a:t>
            </a:r>
          </a:p>
          <a:p>
            <a:pPr marL="457200" marR="0" lvl="1" indent="0" algn="l" defTabSz="914400" rtl="0" eaLnBrk="1" fontAlgn="auto" latinLnBrk="0" hangingPunct="1">
              <a:lnSpc>
                <a:spcPct val="100000"/>
              </a:lnSpc>
              <a:spcBef>
                <a:spcPts val="0"/>
              </a:spcBef>
              <a:spcAft>
                <a:spcPts val="600"/>
              </a:spcAft>
              <a:buClrTx/>
              <a:buSzTx/>
              <a:buFontTx/>
              <a:buNone/>
              <a:tabLst/>
              <a:defRPr/>
            </a:pPr>
            <a:r>
              <a:rPr kumimoji="0" lang="en-US" sz="1800" b="0" i="0" u="none" strike="noStrike" kern="1200" cap="none" spc="0" normalizeH="0" baseline="0" noProof="0" dirty="0">
                <a:ln>
                  <a:noFill/>
                </a:ln>
                <a:solidFill>
                  <a:srgbClr val="3F3F3F"/>
                </a:solidFill>
                <a:effectLst/>
                <a:uLnTx/>
                <a:uFillTx/>
                <a:latin typeface="Proxima Nova Light"/>
                <a:ea typeface="+mn-ea"/>
                <a:cs typeface="+mn-cs"/>
              </a:rPr>
              <a:t>1. Absorption (NRC)</a:t>
            </a:r>
          </a:p>
          <a:p>
            <a:pPr marL="914400" marR="0" lvl="2" indent="0" algn="l" defTabSz="914400" rtl="0" eaLnBrk="1" fontAlgn="auto" latinLnBrk="0" hangingPunct="1">
              <a:lnSpc>
                <a:spcPct val="100000"/>
              </a:lnSpc>
              <a:spcBef>
                <a:spcPts val="0"/>
              </a:spcBef>
              <a:spcAft>
                <a:spcPts val="600"/>
              </a:spcAft>
              <a:buClrTx/>
              <a:buSzTx/>
              <a:buFontTx/>
              <a:buNone/>
              <a:tabLst/>
              <a:defRPr/>
            </a:pPr>
            <a:r>
              <a:rPr kumimoji="0" lang="en-US" sz="1800" b="0" i="0" u="none" strike="noStrike" kern="1200" cap="none" spc="0" normalizeH="0" baseline="0" noProof="0" dirty="0">
                <a:ln>
                  <a:noFill/>
                </a:ln>
                <a:solidFill>
                  <a:srgbClr val="0066FF"/>
                </a:solidFill>
                <a:effectLst/>
                <a:uLnTx/>
                <a:uFillTx/>
                <a:latin typeface="Proxima Nova Light"/>
                <a:ea typeface="+mn-ea"/>
                <a:cs typeface="+mn-cs"/>
              </a:rPr>
              <a:t>AND</a:t>
            </a:r>
          </a:p>
          <a:p>
            <a:pPr marL="457200" marR="0" lvl="1" indent="0" algn="l" defTabSz="914400" rtl="0" eaLnBrk="1" fontAlgn="auto" latinLnBrk="0" hangingPunct="1">
              <a:lnSpc>
                <a:spcPct val="100000"/>
              </a:lnSpc>
              <a:spcBef>
                <a:spcPts val="0"/>
              </a:spcBef>
              <a:spcAft>
                <a:spcPts val="600"/>
              </a:spcAft>
              <a:buClrTx/>
              <a:buSzTx/>
              <a:buFontTx/>
              <a:buNone/>
              <a:tabLst/>
              <a:defRPr/>
            </a:pPr>
            <a:r>
              <a:rPr kumimoji="0" lang="en-US" sz="1800" b="0" i="0" u="none" strike="noStrike" kern="1200" cap="none" spc="0" normalizeH="0" baseline="0" noProof="0" dirty="0">
                <a:ln>
                  <a:noFill/>
                </a:ln>
                <a:solidFill>
                  <a:srgbClr val="3F3F3F"/>
                </a:solidFill>
                <a:effectLst/>
                <a:uLnTx/>
                <a:uFillTx/>
                <a:latin typeface="Proxima Nova Light"/>
                <a:ea typeface="+mn-ea"/>
                <a:cs typeface="+mn-cs"/>
              </a:rPr>
              <a:t>2. Luminaire (fixture) Size</a:t>
            </a:r>
          </a:p>
        </p:txBody>
      </p:sp>
      <p:pic>
        <p:nvPicPr>
          <p:cNvPr id="10" name="Picture 9">
            <a:extLst>
              <a:ext uri="{FF2B5EF4-FFF2-40B4-BE49-F238E27FC236}">
                <a16:creationId xmlns:a16="http://schemas.microsoft.com/office/drawing/2014/main" id="{3D68D8E1-550F-48C0-92A5-F691B6D6C72B}"/>
              </a:ext>
            </a:extLst>
          </p:cNvPr>
          <p:cNvPicPr>
            <a:picLocks noChangeAspect="1"/>
          </p:cNvPicPr>
          <p:nvPr/>
        </p:nvPicPr>
        <p:blipFill>
          <a:blip r:embed="rId3"/>
          <a:stretch>
            <a:fillRect/>
          </a:stretch>
        </p:blipFill>
        <p:spPr>
          <a:xfrm>
            <a:off x="5947112" y="900946"/>
            <a:ext cx="5997497" cy="4809053"/>
          </a:xfrm>
          <a:prstGeom prst="rect">
            <a:avLst/>
          </a:prstGeom>
        </p:spPr>
      </p:pic>
      <p:sp>
        <p:nvSpPr>
          <p:cNvPr id="11" name="Rectangle: Rounded Corners 10">
            <a:extLst>
              <a:ext uri="{FF2B5EF4-FFF2-40B4-BE49-F238E27FC236}">
                <a16:creationId xmlns:a16="http://schemas.microsoft.com/office/drawing/2014/main" id="{91AEBA60-910F-4A60-8FCC-D535B7D12689}"/>
              </a:ext>
            </a:extLst>
          </p:cNvPr>
          <p:cNvSpPr/>
          <p:nvPr/>
        </p:nvSpPr>
        <p:spPr>
          <a:xfrm>
            <a:off x="7231515" y="4828347"/>
            <a:ext cx="4635795" cy="797443"/>
          </a:xfrm>
          <a:prstGeom prst="roundRect">
            <a:avLst/>
          </a:prstGeom>
          <a:noFill/>
          <a:ln w="254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roxima Nova Light"/>
              <a:ea typeface="+mn-ea"/>
              <a:cs typeface="+mn-cs"/>
            </a:endParaRPr>
          </a:p>
        </p:txBody>
      </p:sp>
      <p:sp>
        <p:nvSpPr>
          <p:cNvPr id="12" name="Rectangle 11">
            <a:extLst>
              <a:ext uri="{FF2B5EF4-FFF2-40B4-BE49-F238E27FC236}">
                <a16:creationId xmlns:a16="http://schemas.microsoft.com/office/drawing/2014/main" id="{C163E1DE-4385-47B2-8413-AD35273CC053}"/>
              </a:ext>
            </a:extLst>
          </p:cNvPr>
          <p:cNvSpPr/>
          <p:nvPr/>
        </p:nvSpPr>
        <p:spPr>
          <a:xfrm>
            <a:off x="8152818" y="5663542"/>
            <a:ext cx="2800092"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66FF"/>
                </a:solidFill>
                <a:effectLst/>
                <a:uLnTx/>
                <a:uFillTx/>
                <a:latin typeface="Proxima Nova Light"/>
                <a:ea typeface="+mn-ea"/>
                <a:cs typeface="+mn-cs"/>
              </a:rPr>
              <a:t>This is what matters!</a:t>
            </a:r>
          </a:p>
        </p:txBody>
      </p:sp>
      <p:sp>
        <p:nvSpPr>
          <p:cNvPr id="13" name="Rectangle 12">
            <a:extLst>
              <a:ext uri="{FF2B5EF4-FFF2-40B4-BE49-F238E27FC236}">
                <a16:creationId xmlns:a16="http://schemas.microsoft.com/office/drawing/2014/main" id="{54021C69-4F6C-4378-8938-82081B273C43}"/>
              </a:ext>
            </a:extLst>
          </p:cNvPr>
          <p:cNvSpPr/>
          <p:nvPr/>
        </p:nvSpPr>
        <p:spPr>
          <a:xfrm>
            <a:off x="311850" y="2263266"/>
            <a:ext cx="519719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066FF"/>
                </a:solidFill>
                <a:effectLst/>
                <a:uLnTx/>
                <a:uFillTx/>
                <a:latin typeface="Proxima Nova Light"/>
                <a:ea typeface="+mn-ea"/>
                <a:cs typeface="+mn-cs"/>
              </a:rPr>
              <a:t>Sabin = Absorption x Area</a:t>
            </a:r>
          </a:p>
        </p:txBody>
      </p:sp>
      <p:sp>
        <p:nvSpPr>
          <p:cNvPr id="14" name="Rectangle 13">
            <a:extLst>
              <a:ext uri="{FF2B5EF4-FFF2-40B4-BE49-F238E27FC236}">
                <a16:creationId xmlns:a16="http://schemas.microsoft.com/office/drawing/2014/main" id="{5C25C9A1-A6C3-4A67-80E6-E77FD941E8DE}"/>
              </a:ext>
            </a:extLst>
          </p:cNvPr>
          <p:cNvSpPr/>
          <p:nvPr/>
        </p:nvSpPr>
        <p:spPr>
          <a:xfrm>
            <a:off x="311851" y="6076174"/>
            <a:ext cx="11041155" cy="523220"/>
          </a:xfrm>
          <a:prstGeom prst="rect">
            <a:avLst/>
          </a:prstGeom>
        </p:spPr>
        <p:txBody>
          <a:bodyPr wrap="square">
            <a:spAutoFit/>
          </a:bodyPr>
          <a:lstStyle/>
          <a:p>
            <a:r>
              <a:rPr lang="en-US" sz="2800" dirty="0">
                <a:solidFill>
                  <a:srgbClr val="0066FF"/>
                </a:solidFill>
              </a:rPr>
              <a:t>Noise reduction requires high sound absorption and large scale</a:t>
            </a:r>
            <a:endParaRPr lang="en-US" dirty="0">
              <a:solidFill>
                <a:srgbClr val="0066FF"/>
              </a:solidFill>
            </a:endParaRPr>
          </a:p>
        </p:txBody>
      </p:sp>
      <p:sp>
        <p:nvSpPr>
          <p:cNvPr id="2" name="Rectangle 1">
            <a:extLst>
              <a:ext uri="{FF2B5EF4-FFF2-40B4-BE49-F238E27FC236}">
                <a16:creationId xmlns:a16="http://schemas.microsoft.com/office/drawing/2014/main" id="{021B4975-D4D4-4933-A86F-25A89C078D3B}"/>
              </a:ext>
            </a:extLst>
          </p:cNvPr>
          <p:cNvSpPr/>
          <p:nvPr/>
        </p:nvSpPr>
        <p:spPr>
          <a:xfrm>
            <a:off x="9524206" y="3124994"/>
            <a:ext cx="2286000" cy="457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rial"/>
                <a:ea typeface="+mn-ea"/>
                <a:cs typeface="+mn-cs"/>
              </a:rPr>
              <a:t>Large Area Luminaire</a:t>
            </a:r>
          </a:p>
        </p:txBody>
      </p:sp>
      <p:sp>
        <p:nvSpPr>
          <p:cNvPr id="17" name="Rectangle 16">
            <a:extLst>
              <a:ext uri="{FF2B5EF4-FFF2-40B4-BE49-F238E27FC236}">
                <a16:creationId xmlns:a16="http://schemas.microsoft.com/office/drawing/2014/main" id="{9C15F9E3-BEB0-4ED2-9A3B-1D30874926A2}"/>
              </a:ext>
            </a:extLst>
          </p:cNvPr>
          <p:cNvSpPr/>
          <p:nvPr/>
        </p:nvSpPr>
        <p:spPr>
          <a:xfrm>
            <a:off x="7695406" y="3101634"/>
            <a:ext cx="1752600" cy="457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Linear Pendant</a:t>
            </a:r>
          </a:p>
        </p:txBody>
      </p:sp>
    </p:spTree>
    <p:extLst>
      <p:ext uri="{BB962C8B-B14F-4D97-AF65-F5344CB8AC3E}">
        <p14:creationId xmlns:p14="http://schemas.microsoft.com/office/powerpoint/2010/main" val="619772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lvl="0">
              <a:spcBef>
                <a:spcPts val="0"/>
              </a:spcBef>
              <a:spcAft>
                <a:spcPts val="0"/>
              </a:spcAft>
              <a:defRPr/>
            </a:pPr>
            <a:r>
              <a:rPr lang="en-US" sz="2400" dirty="0">
                <a:solidFill>
                  <a:srgbClr val="000000">
                    <a:lumMod val="65000"/>
                    <a:lumOff val="35000"/>
                  </a:srgbClr>
                </a:solidFill>
                <a:latin typeface="Arial"/>
                <a:cs typeface="65 Helvetica Medium"/>
              </a:rPr>
              <a:t>In Summary</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17" name="Rectangle 16">
            <a:extLst>
              <a:ext uri="{FF2B5EF4-FFF2-40B4-BE49-F238E27FC236}">
                <a16:creationId xmlns:a16="http://schemas.microsoft.com/office/drawing/2014/main" id="{0BB93CEC-4C2C-4FDC-97A1-BEF7A09AF2EF}"/>
              </a:ext>
            </a:extLst>
          </p:cNvPr>
          <p:cNvSpPr/>
          <p:nvPr/>
        </p:nvSpPr>
        <p:spPr>
          <a:xfrm>
            <a:off x="304761" y="1067594"/>
            <a:ext cx="6933445" cy="4478149"/>
          </a:xfrm>
          <a:prstGeom prst="rect">
            <a:avLst/>
          </a:prstGeom>
        </p:spPr>
        <p:txBody>
          <a:bodyPr wrap="square">
            <a:spAutoFit/>
          </a:bodyPr>
          <a:lstStyle/>
          <a:p>
            <a:pPr marL="342900" lvl="0" indent="-342900">
              <a:spcAft>
                <a:spcPts val="600"/>
              </a:spcAft>
              <a:buFont typeface="Arial" panose="020B0604020202020204" pitchFamily="34" charset="0"/>
              <a:buChar char="•"/>
            </a:pPr>
            <a:r>
              <a:rPr lang="en-US" sz="2000" dirty="0">
                <a:solidFill>
                  <a:srgbClr val="3F3F3F"/>
                </a:solidFill>
              </a:rPr>
              <a:t>NRC is a simple but valuable metric to understand general acoustic characteristics</a:t>
            </a:r>
          </a:p>
          <a:p>
            <a:pPr marL="342900" lvl="0" indent="-342900">
              <a:spcAft>
                <a:spcPts val="600"/>
              </a:spcAft>
              <a:buFont typeface="Arial" panose="020B0604020202020204" pitchFamily="34" charset="0"/>
              <a:buChar char="•"/>
            </a:pPr>
            <a:r>
              <a:rPr lang="en-US" sz="2000" dirty="0">
                <a:solidFill>
                  <a:srgbClr val="3F3F3F"/>
                </a:solidFill>
              </a:rPr>
              <a:t>Most building materials used in open concept spaces have low NRC values = poor absorption characteristics</a:t>
            </a:r>
          </a:p>
          <a:p>
            <a:pPr marL="342900" lvl="0" indent="-342900">
              <a:spcAft>
                <a:spcPts val="600"/>
              </a:spcAft>
              <a:buFont typeface="Arial" panose="020B0604020202020204" pitchFamily="34" charset="0"/>
              <a:buChar char="•"/>
            </a:pPr>
            <a:r>
              <a:rPr lang="en-US" sz="2000" dirty="0">
                <a:solidFill>
                  <a:srgbClr val="3F3F3F"/>
                </a:solidFill>
              </a:rPr>
              <a:t>Acoustic design requires knowledge of the sound absorption properties of materials at different frequencies</a:t>
            </a:r>
          </a:p>
          <a:p>
            <a:pPr marL="342900" lvl="0" indent="-342900">
              <a:spcAft>
                <a:spcPts val="600"/>
              </a:spcAft>
              <a:buFont typeface="Arial" panose="020B0604020202020204" pitchFamily="34" charset="0"/>
              <a:buChar char="•"/>
            </a:pPr>
            <a:r>
              <a:rPr lang="en-US" sz="2000" dirty="0">
                <a:solidFill>
                  <a:srgbClr val="3F3F3F"/>
                </a:solidFill>
              </a:rPr>
              <a:t>For most designs, the frequencies of interest are those related to human speech</a:t>
            </a:r>
          </a:p>
          <a:p>
            <a:pPr marL="285750" lvl="0" indent="-285750">
              <a:spcAft>
                <a:spcPts val="600"/>
              </a:spcAft>
              <a:buFont typeface="Arial" panose="020B0604020202020204" pitchFamily="34" charset="0"/>
              <a:buChar char="•"/>
            </a:pPr>
            <a:r>
              <a:rPr lang="en-US" sz="2000" dirty="0">
                <a:solidFill>
                  <a:srgbClr val="3F3F3F"/>
                </a:solidFill>
              </a:rPr>
              <a:t>Acoustic lighting products should include acoustic reports that provide the relevant data</a:t>
            </a:r>
          </a:p>
          <a:p>
            <a:pPr marL="285750" lvl="0" indent="-285750">
              <a:spcAft>
                <a:spcPts val="600"/>
              </a:spcAft>
              <a:buFont typeface="Arial" panose="020B0604020202020204" pitchFamily="34" charset="0"/>
              <a:buChar char="•"/>
            </a:pPr>
            <a:r>
              <a:rPr lang="en-US" sz="2000" dirty="0">
                <a:solidFill>
                  <a:srgbClr val="3F3F3F"/>
                </a:solidFill>
              </a:rPr>
              <a:t>Acoustic properties are only half of the equation: SIZE matters!</a:t>
            </a:r>
          </a:p>
        </p:txBody>
      </p:sp>
      <p:sp>
        <p:nvSpPr>
          <p:cNvPr id="20" name="Rectangle: Rounded Corners 19">
            <a:extLst>
              <a:ext uri="{FF2B5EF4-FFF2-40B4-BE49-F238E27FC236}">
                <a16:creationId xmlns:a16="http://schemas.microsoft.com/office/drawing/2014/main" id="{17EB6699-0F6E-4D16-8A10-DFCC2DD4F0C7}"/>
              </a:ext>
            </a:extLst>
          </p:cNvPr>
          <p:cNvSpPr/>
          <p:nvPr/>
        </p:nvSpPr>
        <p:spPr>
          <a:xfrm>
            <a:off x="7695406" y="1219994"/>
            <a:ext cx="4190246" cy="3962400"/>
          </a:xfrm>
          <a:prstGeom prst="roundRec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600"/>
              </a:spcAft>
            </a:pPr>
            <a:r>
              <a:rPr lang="en-US" sz="2000" dirty="0">
                <a:solidFill>
                  <a:schemeClr val="bg1"/>
                </a:solidFill>
              </a:rPr>
              <a:t>Acoustic Design Considers a Number of Factors</a:t>
            </a:r>
          </a:p>
          <a:p>
            <a:pPr marL="342900" indent="-342900">
              <a:spcAft>
                <a:spcPts val="600"/>
              </a:spcAft>
              <a:buFont typeface="Arial" panose="020B0604020202020204" pitchFamily="34" charset="0"/>
              <a:buChar char="•"/>
            </a:pPr>
            <a:r>
              <a:rPr lang="en-US" sz="1600" dirty="0">
                <a:solidFill>
                  <a:schemeClr val="bg1"/>
                </a:solidFill>
              </a:rPr>
              <a:t>Sound absorption at specific frequencies</a:t>
            </a:r>
          </a:p>
          <a:p>
            <a:pPr marL="342900" indent="-342900">
              <a:spcAft>
                <a:spcPts val="600"/>
              </a:spcAft>
              <a:buFont typeface="Arial" panose="020B0604020202020204" pitchFamily="34" charset="0"/>
              <a:buChar char="•"/>
            </a:pPr>
            <a:r>
              <a:rPr lang="en-US" sz="1600" dirty="0">
                <a:solidFill>
                  <a:schemeClr val="bg1"/>
                </a:solidFill>
              </a:rPr>
              <a:t>Total area of sound absorbing materials in the space</a:t>
            </a:r>
          </a:p>
          <a:p>
            <a:pPr marL="342900" indent="-342900">
              <a:spcAft>
                <a:spcPts val="600"/>
              </a:spcAft>
              <a:buFont typeface="Arial" panose="020B0604020202020204" pitchFamily="34" charset="0"/>
              <a:buChar char="•"/>
            </a:pPr>
            <a:r>
              <a:rPr lang="en-US" sz="1600" dirty="0">
                <a:solidFill>
                  <a:schemeClr val="bg1"/>
                </a:solidFill>
              </a:rPr>
              <a:t>Location of the sound absorbing materials – for suspended luminaires this is related to mounting height</a:t>
            </a:r>
          </a:p>
          <a:p>
            <a:pPr marL="342900" indent="-342900">
              <a:spcAft>
                <a:spcPts val="600"/>
              </a:spcAft>
              <a:buFont typeface="Arial" panose="020B0604020202020204" pitchFamily="34" charset="0"/>
              <a:buChar char="•"/>
            </a:pPr>
            <a:r>
              <a:rPr lang="en-US" sz="1600" dirty="0">
                <a:solidFill>
                  <a:schemeClr val="bg1"/>
                </a:solidFill>
              </a:rPr>
              <a:t>Location of the source of noise</a:t>
            </a:r>
          </a:p>
        </p:txBody>
      </p:sp>
    </p:spTree>
    <p:extLst>
      <p:ext uri="{BB962C8B-B14F-4D97-AF65-F5344CB8AC3E}">
        <p14:creationId xmlns:p14="http://schemas.microsoft.com/office/powerpoint/2010/main" val="20143967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575018" y="862329"/>
            <a:ext cx="6510788" cy="492443"/>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3200" dirty="0">
                <a:solidFill>
                  <a:schemeClr val="tx1">
                    <a:lumMod val="65000"/>
                    <a:lumOff val="35000"/>
                  </a:schemeClr>
                </a:solidFill>
                <a:latin typeface="+mn-lt"/>
                <a:cs typeface="65 Helvetica Medium"/>
              </a:rPr>
              <a:t>Approaches to Acoustic Lighting</a:t>
            </a:r>
          </a:p>
        </p:txBody>
      </p:sp>
      <p:sp>
        <p:nvSpPr>
          <p:cNvPr id="16" name="TextBox 15"/>
          <p:cNvSpPr txBox="1"/>
          <p:nvPr/>
        </p:nvSpPr>
        <p:spPr>
          <a:xfrm>
            <a:off x="542433" y="2335103"/>
            <a:ext cx="10022591" cy="2694892"/>
          </a:xfrm>
          <a:prstGeom prst="rect">
            <a:avLst/>
          </a:prstGeom>
          <a:noFill/>
        </p:spPr>
        <p:txBody>
          <a:bodyPr wrap="square" lIns="121898" tIns="60948" rIns="121898" bIns="60948">
            <a:noAutofit/>
          </a:bodyPr>
          <a:lstStyle/>
          <a:p>
            <a:pPr marL="457178" indent="-457178">
              <a:lnSpc>
                <a:spcPct val="200000"/>
              </a:lnSpc>
              <a:buFont typeface="+mj-lt"/>
              <a:buAutoNum type="arabicPeriod"/>
            </a:pPr>
            <a:r>
              <a:rPr lang="en-CA" sz="2000" dirty="0">
                <a:solidFill>
                  <a:schemeClr val="tx1">
                    <a:lumMod val="75000"/>
                    <a:lumOff val="25000"/>
                  </a:schemeClr>
                </a:solidFill>
              </a:rPr>
              <a:t>Adding Lighting to Acoustic Materials</a:t>
            </a:r>
          </a:p>
          <a:p>
            <a:pPr marL="457178" indent="-457178">
              <a:lnSpc>
                <a:spcPct val="200000"/>
              </a:lnSpc>
              <a:buFont typeface="+mj-lt"/>
              <a:buAutoNum type="arabicPeriod"/>
            </a:pPr>
            <a:r>
              <a:rPr lang="en-CA" sz="2000" dirty="0">
                <a:solidFill>
                  <a:schemeClr val="tx1">
                    <a:lumMod val="75000"/>
                    <a:lumOff val="25000"/>
                  </a:schemeClr>
                </a:solidFill>
              </a:rPr>
              <a:t>Adding Acoustic Materials to Conventional Lighting</a:t>
            </a:r>
          </a:p>
          <a:p>
            <a:pPr marL="457178" indent="-457178">
              <a:lnSpc>
                <a:spcPct val="200000"/>
              </a:lnSpc>
              <a:buFont typeface="+mj-lt"/>
              <a:buAutoNum type="arabicPeriod"/>
            </a:pPr>
            <a:r>
              <a:rPr lang="en-CA" sz="2000" dirty="0">
                <a:solidFill>
                  <a:schemeClr val="tx1">
                    <a:lumMod val="75000"/>
                    <a:lumOff val="25000"/>
                  </a:schemeClr>
                </a:solidFill>
              </a:rPr>
              <a:t>Stretch Ceiling</a:t>
            </a:r>
          </a:p>
          <a:p>
            <a:pPr marL="457178" indent="-457178">
              <a:lnSpc>
                <a:spcPct val="200000"/>
              </a:lnSpc>
              <a:buFont typeface="+mj-lt"/>
              <a:buAutoNum type="arabicPeriod"/>
            </a:pPr>
            <a:r>
              <a:rPr lang="en-CA" sz="2000" dirty="0">
                <a:solidFill>
                  <a:schemeClr val="tx1">
                    <a:lumMod val="75000"/>
                    <a:lumOff val="25000"/>
                  </a:schemeClr>
                </a:solidFill>
              </a:rPr>
              <a:t>True Acoustic Lighting</a:t>
            </a:r>
          </a:p>
        </p:txBody>
      </p:sp>
      <p:sp>
        <p:nvSpPr>
          <p:cNvPr id="17" name="TextBox 16"/>
          <p:cNvSpPr txBox="1"/>
          <p:nvPr/>
        </p:nvSpPr>
        <p:spPr>
          <a:xfrm>
            <a:off x="575021" y="1919609"/>
            <a:ext cx="6637641" cy="415494"/>
          </a:xfrm>
          <a:prstGeom prst="rect">
            <a:avLst/>
          </a:prstGeom>
          <a:noFill/>
        </p:spPr>
        <p:txBody>
          <a:bodyPr wrap="square" lIns="121898" tIns="60948" rIns="121898" bIns="60948">
            <a:spAutoFit/>
          </a:bodyPr>
          <a:lstStyle/>
          <a:p>
            <a:pPr>
              <a:defRPr/>
            </a:pPr>
            <a:r>
              <a:rPr lang="en-US" dirty="0">
                <a:solidFill>
                  <a:srgbClr val="595959"/>
                </a:solidFill>
                <a:latin typeface="+mn-lt"/>
                <a:ea typeface="Arial Unicode MS" pitchFamily="34" charset="-128"/>
                <a:cs typeface="65 Helvetica Medium"/>
              </a:rPr>
              <a:t>This section will cover:</a:t>
            </a:r>
            <a:endParaRPr lang="en-US" dirty="0">
              <a:solidFill>
                <a:srgbClr val="595959"/>
              </a:solidFill>
              <a:latin typeface="+mn-lt"/>
              <a:cs typeface="65 Helvetica Medium"/>
            </a:endParaRPr>
          </a:p>
        </p:txBody>
      </p:sp>
      <p:cxnSp>
        <p:nvCxnSpPr>
          <p:cNvPr id="18" name="Straight Connector 17"/>
          <p:cNvCxnSpPr/>
          <p:nvPr/>
        </p:nvCxnSpPr>
        <p:spPr>
          <a:xfrm flipH="1">
            <a:off x="542433" y="1600994"/>
            <a:ext cx="6390973"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Tree>
    <p:extLst>
      <p:ext uri="{BB962C8B-B14F-4D97-AF65-F5344CB8AC3E}">
        <p14:creationId xmlns:p14="http://schemas.microsoft.com/office/powerpoint/2010/main" val="1190893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lvl="0">
              <a:spcBef>
                <a:spcPts val="0"/>
              </a:spcBef>
              <a:spcAft>
                <a:spcPts val="0"/>
              </a:spcAft>
              <a:defRPr/>
            </a:pPr>
            <a:r>
              <a:rPr lang="en-US" sz="2400" dirty="0">
                <a:solidFill>
                  <a:srgbClr val="000000">
                    <a:lumMod val="65000"/>
                    <a:lumOff val="35000"/>
                  </a:srgbClr>
                </a:solidFill>
                <a:latin typeface="Arial"/>
                <a:cs typeface="65 Helvetica Medium"/>
              </a:rPr>
              <a:t>Starting Point: Not Using Acoustic Lighting…</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4" name="Picture 3">
            <a:extLst>
              <a:ext uri="{FF2B5EF4-FFF2-40B4-BE49-F238E27FC236}">
                <a16:creationId xmlns:a16="http://schemas.microsoft.com/office/drawing/2014/main" id="{BDC57C00-7AF0-4993-84D4-7782ACCFC7AB}"/>
              </a:ext>
            </a:extLst>
          </p:cNvPr>
          <p:cNvPicPr>
            <a:picLocks noChangeAspect="1"/>
          </p:cNvPicPr>
          <p:nvPr/>
        </p:nvPicPr>
        <p:blipFill>
          <a:blip r:embed="rId3"/>
          <a:stretch>
            <a:fillRect/>
          </a:stretch>
        </p:blipFill>
        <p:spPr>
          <a:xfrm>
            <a:off x="278827" y="1432270"/>
            <a:ext cx="11632757" cy="3218927"/>
          </a:xfrm>
          <a:prstGeom prst="rect">
            <a:avLst/>
          </a:prstGeom>
        </p:spPr>
      </p:pic>
      <p:sp>
        <p:nvSpPr>
          <p:cNvPr id="5" name="Rectangle 4">
            <a:extLst>
              <a:ext uri="{FF2B5EF4-FFF2-40B4-BE49-F238E27FC236}">
                <a16:creationId xmlns:a16="http://schemas.microsoft.com/office/drawing/2014/main" id="{6F8D979A-11E8-450A-BC8A-05F3DCA11469}"/>
              </a:ext>
            </a:extLst>
          </p:cNvPr>
          <p:cNvSpPr/>
          <p:nvPr/>
        </p:nvSpPr>
        <p:spPr>
          <a:xfrm>
            <a:off x="160021" y="745504"/>
            <a:ext cx="11913423" cy="646331"/>
          </a:xfrm>
          <a:prstGeom prst="rect">
            <a:avLst/>
          </a:prstGeom>
        </p:spPr>
        <p:txBody>
          <a:bodyPr wrap="square">
            <a:spAutoFit/>
          </a:bodyPr>
          <a:lstStyle/>
          <a:p>
            <a:r>
              <a:rPr lang="en-US" dirty="0">
                <a:solidFill>
                  <a:srgbClr val="3F3F3F"/>
                </a:solidFill>
              </a:rPr>
              <a:t>The problem of noise reduction in open spaces has typically been addressed by trying to combine passive sound absorption materials such as baffles or clouds with luminaires – often of a type not intended for general illumination </a:t>
            </a:r>
            <a:endParaRPr lang="en-US" dirty="0"/>
          </a:p>
        </p:txBody>
      </p:sp>
      <p:sp>
        <p:nvSpPr>
          <p:cNvPr id="6" name="Rectangle 5">
            <a:extLst>
              <a:ext uri="{FF2B5EF4-FFF2-40B4-BE49-F238E27FC236}">
                <a16:creationId xmlns:a16="http://schemas.microsoft.com/office/drawing/2014/main" id="{3B3AD7C6-B01A-4103-A769-399D03830E18}"/>
              </a:ext>
            </a:extLst>
          </p:cNvPr>
          <p:cNvSpPr/>
          <p:nvPr/>
        </p:nvSpPr>
        <p:spPr>
          <a:xfrm>
            <a:off x="933207" y="4660913"/>
            <a:ext cx="4670151" cy="1877437"/>
          </a:xfrm>
          <a:prstGeom prst="rect">
            <a:avLst/>
          </a:prstGeom>
        </p:spPr>
        <p:txBody>
          <a:bodyPr wrap="square">
            <a:spAutoFit/>
          </a:bodyPr>
          <a:lstStyle/>
          <a:p>
            <a:pPr>
              <a:spcAft>
                <a:spcPts val="600"/>
              </a:spcAft>
            </a:pPr>
            <a:r>
              <a:rPr lang="en-US" sz="2400" dirty="0">
                <a:solidFill>
                  <a:srgbClr val="3F3F3F"/>
                </a:solidFill>
              </a:rPr>
              <a:t>The results…</a:t>
            </a:r>
          </a:p>
          <a:p>
            <a:pPr marL="285750" indent="-285750">
              <a:spcAft>
                <a:spcPts val="600"/>
              </a:spcAft>
              <a:buFont typeface="Arial" panose="020B0604020202020204" pitchFamily="34" charset="0"/>
              <a:buChar char="•"/>
            </a:pPr>
            <a:r>
              <a:rPr lang="en-US" dirty="0">
                <a:solidFill>
                  <a:srgbClr val="3F3F3F"/>
                </a:solidFill>
              </a:rPr>
              <a:t>Inappropriate choice of luminaire type</a:t>
            </a:r>
          </a:p>
          <a:p>
            <a:pPr marL="285750" indent="-285750">
              <a:spcAft>
                <a:spcPts val="600"/>
              </a:spcAft>
              <a:buFont typeface="Arial" panose="020B0604020202020204" pitchFamily="34" charset="0"/>
              <a:buChar char="•"/>
            </a:pPr>
            <a:r>
              <a:rPr lang="en-US" dirty="0"/>
              <a:t>Cluttered ceilings</a:t>
            </a:r>
          </a:p>
          <a:p>
            <a:pPr marL="285750" indent="-285750">
              <a:spcAft>
                <a:spcPts val="600"/>
              </a:spcAft>
              <a:buFont typeface="Arial" panose="020B0604020202020204" pitchFamily="34" charset="0"/>
              <a:buChar char="•"/>
            </a:pPr>
            <a:r>
              <a:rPr lang="en-US" dirty="0"/>
              <a:t>Mismatched aesthetics</a:t>
            </a:r>
          </a:p>
          <a:p>
            <a:pPr marL="285750" indent="-285750">
              <a:spcAft>
                <a:spcPts val="600"/>
              </a:spcAft>
              <a:buFont typeface="Arial" panose="020B0604020202020204" pitchFamily="34" charset="0"/>
              <a:buChar char="•"/>
            </a:pPr>
            <a:r>
              <a:rPr lang="en-US" dirty="0"/>
              <a:t>Poor quality illumination</a:t>
            </a:r>
          </a:p>
        </p:txBody>
      </p:sp>
      <p:sp>
        <p:nvSpPr>
          <p:cNvPr id="7" name="Rectangle 6">
            <a:extLst>
              <a:ext uri="{FF2B5EF4-FFF2-40B4-BE49-F238E27FC236}">
                <a16:creationId xmlns:a16="http://schemas.microsoft.com/office/drawing/2014/main" id="{D0A73109-5EC4-4165-AD02-A84A4C28EF6D}"/>
              </a:ext>
            </a:extLst>
          </p:cNvPr>
          <p:cNvSpPr/>
          <p:nvPr/>
        </p:nvSpPr>
        <p:spPr>
          <a:xfrm>
            <a:off x="6294473" y="4795284"/>
            <a:ext cx="4575543" cy="1815882"/>
          </a:xfrm>
          <a:prstGeom prst="rect">
            <a:avLst/>
          </a:prstGeom>
        </p:spPr>
        <p:txBody>
          <a:bodyPr wrap="square">
            <a:spAutoFit/>
          </a:bodyPr>
          <a:lstStyle/>
          <a:p>
            <a:pPr lvl="0">
              <a:spcAft>
                <a:spcPts val="1200"/>
              </a:spcAft>
            </a:pPr>
            <a:r>
              <a:rPr lang="en-US" sz="2800" dirty="0">
                <a:solidFill>
                  <a:srgbClr val="0066FF"/>
                </a:solidFill>
              </a:rPr>
              <a:t>Combining lighting and sound absorption usually results in compromising the quality of the lighting</a:t>
            </a:r>
          </a:p>
        </p:txBody>
      </p:sp>
    </p:spTree>
    <p:extLst>
      <p:ext uri="{BB962C8B-B14F-4D97-AF65-F5344CB8AC3E}">
        <p14:creationId xmlns:p14="http://schemas.microsoft.com/office/powerpoint/2010/main" val="3818305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lvl="0">
              <a:spcBef>
                <a:spcPts val="0"/>
              </a:spcBef>
              <a:spcAft>
                <a:spcPts val="0"/>
              </a:spcAft>
              <a:defRPr/>
            </a:pPr>
            <a:r>
              <a:rPr lang="en-US" sz="2400" dirty="0">
                <a:solidFill>
                  <a:srgbClr val="000000">
                    <a:lumMod val="65000"/>
                    <a:lumOff val="35000"/>
                  </a:srgbClr>
                </a:solidFill>
                <a:latin typeface="Arial"/>
                <a:cs typeface="65 Helvetica Medium"/>
              </a:rPr>
              <a:t>Adding Lighting to Acoustic Materials Products</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4" name="Picture 4" descr="https://cdnassets.hw.net/dims4/GG/a2492fd/2147483647/resize/876x%3E/quality/90/?url=https%3A%2F%2Fcdnassets.hw.net%2F01%2Ff3%2Fd11949814089b0caf28dd821fa07%2Ffalcon-low-voltage-power-and-lighting-acoustic-panels.jpg">
            <a:extLst>
              <a:ext uri="{FF2B5EF4-FFF2-40B4-BE49-F238E27FC236}">
                <a16:creationId xmlns:a16="http://schemas.microsoft.com/office/drawing/2014/main" id="{42B6078F-25D4-4F87-A8B5-A56DED43B3F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32773" y="1385165"/>
            <a:ext cx="3858567" cy="257237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8" descr="https://cdn1.bigcommerce.com/server800/0193a/products/1864/images/11241/abstracta_scala_ceiling_lighting_panel_red__79261.1488905814.1280.1280.jpg?c=2">
            <a:extLst>
              <a:ext uri="{FF2B5EF4-FFF2-40B4-BE49-F238E27FC236}">
                <a16:creationId xmlns:a16="http://schemas.microsoft.com/office/drawing/2014/main" id="{A684BAC1-D41D-4EFC-8559-E2CE063B5CBD}"/>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425893" y="1396553"/>
            <a:ext cx="3652542" cy="257658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descr="https://cdn1.bigcommerce.com/server800/0193a/products/1864/images/11240/abstracta_scala_wall_panels_dark_grey_room_shot__71121.1488905687.1280.1280.jpg?c=2">
            <a:extLst>
              <a:ext uri="{FF2B5EF4-FFF2-40B4-BE49-F238E27FC236}">
                <a16:creationId xmlns:a16="http://schemas.microsoft.com/office/drawing/2014/main" id="{C8521A4A-45EF-4C53-B8E1-4FD3C2D580C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8318112" y="1400757"/>
            <a:ext cx="3646585" cy="257237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8552BC20-A2BD-4FF9-9C60-6561DAAD654A}"/>
              </a:ext>
            </a:extLst>
          </p:cNvPr>
          <p:cNvSpPr/>
          <p:nvPr/>
        </p:nvSpPr>
        <p:spPr>
          <a:xfrm>
            <a:off x="472445" y="4191794"/>
            <a:ext cx="7970004" cy="1077218"/>
          </a:xfrm>
          <a:prstGeom prst="rect">
            <a:avLst/>
          </a:prstGeom>
        </p:spPr>
        <p:txBody>
          <a:bodyPr wrap="square">
            <a:spAutoFit/>
          </a:bodyPr>
          <a:lstStyle/>
          <a:p>
            <a:pPr marL="285750" indent="-285750">
              <a:spcAft>
                <a:spcPts val="600"/>
              </a:spcAft>
              <a:buFont typeface="Arial" panose="020B0604020202020204" pitchFamily="34" charset="0"/>
              <a:buChar char="•"/>
            </a:pPr>
            <a:r>
              <a:rPr lang="en-US" dirty="0">
                <a:solidFill>
                  <a:srgbClr val="3F3F3F"/>
                </a:solidFill>
              </a:rPr>
              <a:t>Effective acoustic materials of appropriate size are fitted with luminaires</a:t>
            </a:r>
          </a:p>
          <a:p>
            <a:pPr marL="285750" indent="-285750">
              <a:spcAft>
                <a:spcPts val="600"/>
              </a:spcAft>
              <a:buFont typeface="Arial" panose="020B0604020202020204" pitchFamily="34" charset="0"/>
              <a:buChar char="•"/>
            </a:pPr>
            <a:r>
              <a:rPr lang="en-US" dirty="0">
                <a:solidFill>
                  <a:srgbClr val="3F3F3F"/>
                </a:solidFill>
              </a:rPr>
              <a:t>The combination provides the desired effect on noise reduction</a:t>
            </a:r>
          </a:p>
          <a:p>
            <a:pPr marL="285750" indent="-285750">
              <a:spcAft>
                <a:spcPts val="600"/>
              </a:spcAft>
              <a:buFont typeface="Arial" panose="020B0604020202020204" pitchFamily="34" charset="0"/>
              <a:buChar char="•"/>
            </a:pPr>
            <a:r>
              <a:rPr lang="en-US" dirty="0">
                <a:solidFill>
                  <a:srgbClr val="0066FF"/>
                </a:solidFill>
              </a:rPr>
              <a:t>BUT what about the lighting???</a:t>
            </a:r>
          </a:p>
        </p:txBody>
      </p:sp>
      <p:sp>
        <p:nvSpPr>
          <p:cNvPr id="8" name="Rectangle 7">
            <a:extLst>
              <a:ext uri="{FF2B5EF4-FFF2-40B4-BE49-F238E27FC236}">
                <a16:creationId xmlns:a16="http://schemas.microsoft.com/office/drawing/2014/main" id="{9F5EEF9F-4B28-41D5-B80B-2E3F528102CF}"/>
              </a:ext>
            </a:extLst>
          </p:cNvPr>
          <p:cNvSpPr/>
          <p:nvPr/>
        </p:nvSpPr>
        <p:spPr>
          <a:xfrm>
            <a:off x="331939" y="929855"/>
            <a:ext cx="11631924" cy="369332"/>
          </a:xfrm>
          <a:prstGeom prst="rect">
            <a:avLst/>
          </a:prstGeom>
        </p:spPr>
        <p:txBody>
          <a:bodyPr wrap="square">
            <a:spAutoFit/>
          </a:bodyPr>
          <a:lstStyle/>
          <a:p>
            <a:r>
              <a:rPr lang="en-US" dirty="0">
                <a:solidFill>
                  <a:srgbClr val="3F3F3F"/>
                </a:solidFill>
              </a:rPr>
              <a:t>Acoustic materials suppliers are adding lights to their baffles and clouds</a:t>
            </a:r>
            <a:endParaRPr lang="en-US" dirty="0"/>
          </a:p>
        </p:txBody>
      </p:sp>
      <p:sp>
        <p:nvSpPr>
          <p:cNvPr id="9" name="Rectangle 8">
            <a:extLst>
              <a:ext uri="{FF2B5EF4-FFF2-40B4-BE49-F238E27FC236}">
                <a16:creationId xmlns:a16="http://schemas.microsoft.com/office/drawing/2014/main" id="{08546B4F-765B-493A-9079-6DEF260368EA}"/>
              </a:ext>
            </a:extLst>
          </p:cNvPr>
          <p:cNvSpPr/>
          <p:nvPr/>
        </p:nvSpPr>
        <p:spPr>
          <a:xfrm>
            <a:off x="5911899" y="5070829"/>
            <a:ext cx="5050467" cy="1384995"/>
          </a:xfrm>
          <a:prstGeom prst="rect">
            <a:avLst/>
          </a:prstGeom>
        </p:spPr>
        <p:txBody>
          <a:bodyPr wrap="square">
            <a:spAutoFit/>
          </a:bodyPr>
          <a:lstStyle/>
          <a:p>
            <a:pPr lvl="0">
              <a:spcAft>
                <a:spcPts val="1200"/>
              </a:spcAft>
            </a:pPr>
            <a:r>
              <a:rPr lang="en-US" sz="2800" dirty="0">
                <a:solidFill>
                  <a:srgbClr val="0066FF"/>
                </a:solidFill>
              </a:rPr>
              <a:t>Adding luminaires to passive acoustic materials does not guarantee proper illumination</a:t>
            </a:r>
          </a:p>
        </p:txBody>
      </p:sp>
    </p:spTree>
    <p:extLst>
      <p:ext uri="{BB962C8B-B14F-4D97-AF65-F5344CB8AC3E}">
        <p14:creationId xmlns:p14="http://schemas.microsoft.com/office/powerpoint/2010/main" val="2205228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lvl="0">
              <a:spcBef>
                <a:spcPts val="0"/>
              </a:spcBef>
              <a:spcAft>
                <a:spcPts val="0"/>
              </a:spcAft>
              <a:defRPr/>
            </a:pPr>
            <a:r>
              <a:rPr lang="en-US" sz="2400" dirty="0">
                <a:solidFill>
                  <a:srgbClr val="000000">
                    <a:lumMod val="65000"/>
                    <a:lumOff val="35000"/>
                  </a:srgbClr>
                </a:solidFill>
                <a:latin typeface="Arial"/>
                <a:cs typeface="65 Helvetica Medium"/>
              </a:rPr>
              <a:t>Adding Acoustic Materials to Lighting Products</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4" name="Picture 2" descr="https://cdnassets.hw.net/dims4/GG/9b2a468/2147483647/resize/876x%3E/quality/90/?url=https%3A%2F%2Fcdnassets.hw.net%2F06%2Ff4%2F8a1c67e447c3a1aaf060f9cc2126%2Fmatrix-luxxbox.jpg">
            <a:extLst>
              <a:ext uri="{FF2B5EF4-FFF2-40B4-BE49-F238E27FC236}">
                <a16:creationId xmlns:a16="http://schemas.microsoft.com/office/drawing/2014/main" id="{EC884468-777F-48C8-938D-9044766889F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74272" y="1278215"/>
            <a:ext cx="2806266" cy="187084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https://cdnassets.hw.net/dims4/GG/19848fd/2147483647/resize/876x%3E/quality/90/?url=https%3A%2F%2Fcdnassets.hw.net%2F81%2Fa7%2Fd30c1c4a4a04b93e15c85fc2990e%2F3form-lightart-acoustic-static-1920-5.jpg">
            <a:extLst>
              <a:ext uri="{FF2B5EF4-FFF2-40B4-BE49-F238E27FC236}">
                <a16:creationId xmlns:a16="http://schemas.microsoft.com/office/drawing/2014/main" id="{3AB29183-027A-4DEE-B69C-5EF775707561}"/>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274930" y="1278215"/>
            <a:ext cx="2806266" cy="187084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Arktura-SoundBar-Arkluma-office-kitchen-003">
            <a:extLst>
              <a:ext uri="{FF2B5EF4-FFF2-40B4-BE49-F238E27FC236}">
                <a16:creationId xmlns:a16="http://schemas.microsoft.com/office/drawing/2014/main" id="{AFEAE07A-0028-46CD-98A0-B642EBC97BA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4273" y="3342947"/>
            <a:ext cx="3165164" cy="213282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Spectral | Acoustic Lighting Gallery | 인테리어">
            <a:extLst>
              <a:ext uri="{FF2B5EF4-FFF2-40B4-BE49-F238E27FC236}">
                <a16:creationId xmlns:a16="http://schemas.microsoft.com/office/drawing/2014/main" id="{EA7D05F2-7FD2-46C1-A308-15358560F631}"/>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3933" b="9570"/>
          <a:stretch/>
        </p:blipFill>
        <p:spPr bwMode="auto">
          <a:xfrm>
            <a:off x="3640822" y="3342947"/>
            <a:ext cx="3400412" cy="213282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8" descr="Acoustic | Coronet LED">
            <a:extLst>
              <a:ext uri="{FF2B5EF4-FFF2-40B4-BE49-F238E27FC236}">
                <a16:creationId xmlns:a16="http://schemas.microsoft.com/office/drawing/2014/main" id="{E8D6B7DB-FF9C-434C-8402-E1730D4D877E}"/>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805759" y="1278215"/>
            <a:ext cx="3080397" cy="1870844"/>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2026A3AB-38D5-48C1-99CE-2058955BB68E}"/>
              </a:ext>
            </a:extLst>
          </p:cNvPr>
          <p:cNvSpPr/>
          <p:nvPr/>
        </p:nvSpPr>
        <p:spPr>
          <a:xfrm>
            <a:off x="7142619" y="3473393"/>
            <a:ext cx="4887432" cy="1477328"/>
          </a:xfrm>
          <a:prstGeom prst="rect">
            <a:avLst/>
          </a:prstGeom>
        </p:spPr>
        <p:txBody>
          <a:bodyPr wrap="square">
            <a:spAutoFit/>
          </a:bodyPr>
          <a:lstStyle/>
          <a:p>
            <a:pPr marL="285750" indent="-285750">
              <a:buFont typeface="Arial" panose="020B0604020202020204" pitchFamily="34" charset="0"/>
              <a:buChar char="•"/>
            </a:pPr>
            <a:r>
              <a:rPr lang="en-US" dirty="0">
                <a:solidFill>
                  <a:srgbClr val="3F3F3F"/>
                </a:solidFill>
              </a:rPr>
              <a:t>Pendant luminaires are extended in height and wrapped in acoustic material</a:t>
            </a:r>
          </a:p>
          <a:p>
            <a:pPr marL="285750" indent="-285750">
              <a:buFont typeface="Arial" panose="020B0604020202020204" pitchFamily="34" charset="0"/>
              <a:buChar char="•"/>
            </a:pPr>
            <a:r>
              <a:rPr lang="en-US" dirty="0">
                <a:solidFill>
                  <a:srgbClr val="3F3F3F"/>
                </a:solidFill>
              </a:rPr>
              <a:t>Illumination may be of suitable quantity and quality</a:t>
            </a:r>
          </a:p>
          <a:p>
            <a:pPr marL="285750" indent="-285750">
              <a:buFont typeface="Arial" panose="020B0604020202020204" pitchFamily="34" charset="0"/>
              <a:buChar char="•"/>
            </a:pPr>
            <a:r>
              <a:rPr lang="en-US" dirty="0">
                <a:solidFill>
                  <a:srgbClr val="0066FF"/>
                </a:solidFill>
              </a:rPr>
              <a:t>BUT what about the acoustic performance?</a:t>
            </a:r>
          </a:p>
        </p:txBody>
      </p:sp>
      <p:pic>
        <p:nvPicPr>
          <p:cNvPr id="10" name="Picture 10" descr="Product Monday: Seem 1 Acoustic by Focal Point – LightNOW">
            <a:extLst>
              <a:ext uri="{FF2B5EF4-FFF2-40B4-BE49-F238E27FC236}">
                <a16:creationId xmlns:a16="http://schemas.microsoft.com/office/drawing/2014/main" id="{21239C5D-07A4-4AF2-A99F-A1AB4E74EE7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74200" y="1278215"/>
            <a:ext cx="2338555" cy="1870844"/>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81DBCAA8-F46C-417A-9828-20AFF68AF80E}"/>
              </a:ext>
            </a:extLst>
          </p:cNvPr>
          <p:cNvSpPr/>
          <p:nvPr/>
        </p:nvSpPr>
        <p:spPr>
          <a:xfrm>
            <a:off x="278827" y="770502"/>
            <a:ext cx="11632757" cy="369332"/>
          </a:xfrm>
          <a:prstGeom prst="rect">
            <a:avLst/>
          </a:prstGeom>
        </p:spPr>
        <p:txBody>
          <a:bodyPr wrap="square">
            <a:spAutoFit/>
          </a:bodyPr>
          <a:lstStyle/>
          <a:p>
            <a:pPr lvl="0"/>
            <a:r>
              <a:rPr lang="en-US" dirty="0">
                <a:solidFill>
                  <a:srgbClr val="3F3F3F"/>
                </a:solidFill>
              </a:rPr>
              <a:t>Lighting manufacturers are wrapping their fixtures with sound absorbing materials</a:t>
            </a:r>
          </a:p>
        </p:txBody>
      </p:sp>
      <p:sp>
        <p:nvSpPr>
          <p:cNvPr id="12" name="Rectangle 11">
            <a:extLst>
              <a:ext uri="{FF2B5EF4-FFF2-40B4-BE49-F238E27FC236}">
                <a16:creationId xmlns:a16="http://schemas.microsoft.com/office/drawing/2014/main" id="{5115692D-2B7D-4965-B0DE-BA41ECA23E6B}"/>
              </a:ext>
            </a:extLst>
          </p:cNvPr>
          <p:cNvSpPr/>
          <p:nvPr/>
        </p:nvSpPr>
        <p:spPr>
          <a:xfrm>
            <a:off x="374272" y="5581373"/>
            <a:ext cx="10012327" cy="954107"/>
          </a:xfrm>
          <a:prstGeom prst="rect">
            <a:avLst/>
          </a:prstGeom>
        </p:spPr>
        <p:txBody>
          <a:bodyPr wrap="square">
            <a:spAutoFit/>
          </a:bodyPr>
          <a:lstStyle/>
          <a:p>
            <a:pPr lvl="0">
              <a:spcAft>
                <a:spcPts val="1200"/>
              </a:spcAft>
            </a:pPr>
            <a:r>
              <a:rPr lang="en-US" sz="2800" dirty="0">
                <a:solidFill>
                  <a:srgbClr val="0066FF"/>
                </a:solidFill>
              </a:rPr>
              <a:t>Acoustic luminaires generally require additional passive sound absorbing products to provide suitable noise reduction</a:t>
            </a:r>
          </a:p>
        </p:txBody>
      </p:sp>
    </p:spTree>
    <p:extLst>
      <p:ext uri="{BB962C8B-B14F-4D97-AF65-F5344CB8AC3E}">
        <p14:creationId xmlns:p14="http://schemas.microsoft.com/office/powerpoint/2010/main" val="598454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644241" y="2194811"/>
            <a:ext cx="6662399" cy="2462188"/>
          </a:xfrm>
          <a:prstGeom prst="rect">
            <a:avLst/>
          </a:prstGeom>
          <a:noFill/>
        </p:spPr>
        <p:txBody>
          <a:bodyPr wrap="square" lIns="121898" tIns="60948" rIns="121898" bIns="60948">
            <a:spAutoFit/>
          </a:bodyPr>
          <a:lstStyle/>
          <a:p>
            <a:pPr>
              <a:defRPr/>
            </a:pPr>
            <a:r>
              <a:rPr lang="en-US" sz="1900" dirty="0">
                <a:latin typeface="+mn-lt"/>
                <a:ea typeface="Arial Unicode MS" pitchFamily="34" charset="-128"/>
                <a:cs typeface="65 Helvetica Medium"/>
              </a:rPr>
              <a:t>Acoustic lighting is a real thing, delivering real value. Learn why acoustic lighting is suddenly an important component of designing modern spaces. Topics include the trends driving the need for acoustic lighting, in particular the intersection of open concept spaces with designing for wellness. Also, basic acoustic design factors that influence the effectiveness of acoustic lighting, and different approaches to combining acoustics and lighting.</a:t>
            </a:r>
          </a:p>
        </p:txBody>
      </p:sp>
      <p:cxnSp>
        <p:nvCxnSpPr>
          <p:cNvPr id="10" name="Straight Connector 9"/>
          <p:cNvCxnSpPr/>
          <p:nvPr/>
        </p:nvCxnSpPr>
        <p:spPr>
          <a:xfrm flipH="1">
            <a:off x="609520" y="1600994"/>
            <a:ext cx="3860297"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11" name="Rectangle 4"/>
          <p:cNvSpPr>
            <a:spLocks noChangeArrowheads="1"/>
          </p:cNvSpPr>
          <p:nvPr/>
        </p:nvSpPr>
        <p:spPr bwMode="auto">
          <a:xfrm>
            <a:off x="609522" y="550099"/>
            <a:ext cx="4063471" cy="984885"/>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3200" dirty="0">
                <a:solidFill>
                  <a:schemeClr val="tx1">
                    <a:lumMod val="75000"/>
                    <a:lumOff val="25000"/>
                  </a:schemeClr>
                </a:solidFill>
                <a:latin typeface="+mn-lt"/>
                <a:cs typeface="65 Helvetica Medium"/>
              </a:rPr>
              <a:t>Course</a:t>
            </a:r>
          </a:p>
          <a:p>
            <a:pPr>
              <a:spcBef>
                <a:spcPts val="0"/>
              </a:spcBef>
              <a:spcAft>
                <a:spcPts val="0"/>
              </a:spcAft>
              <a:defRPr/>
            </a:pPr>
            <a:r>
              <a:rPr lang="en-US" sz="3200" dirty="0">
                <a:solidFill>
                  <a:schemeClr val="tx1">
                    <a:lumMod val="75000"/>
                    <a:lumOff val="25000"/>
                  </a:schemeClr>
                </a:solidFill>
                <a:latin typeface="+mn-lt"/>
                <a:cs typeface="65 Helvetica Medium"/>
              </a:rPr>
              <a:t>Description</a:t>
            </a:r>
          </a:p>
        </p:txBody>
      </p:sp>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lvl="0">
              <a:spcBef>
                <a:spcPts val="0"/>
              </a:spcBef>
              <a:spcAft>
                <a:spcPts val="0"/>
              </a:spcAft>
              <a:defRPr/>
            </a:pPr>
            <a:r>
              <a:rPr lang="en-US" sz="2400" dirty="0">
                <a:solidFill>
                  <a:srgbClr val="000000">
                    <a:lumMod val="65000"/>
                    <a:lumOff val="35000"/>
                  </a:srgbClr>
                </a:solidFill>
                <a:latin typeface="Arial"/>
                <a:cs typeface="65 Helvetica Medium"/>
              </a:rPr>
              <a:t>Is This Really Acoustic </a:t>
            </a:r>
            <a:r>
              <a:rPr lang="en-US" sz="2400" i="1" dirty="0">
                <a:solidFill>
                  <a:srgbClr val="000000">
                    <a:lumMod val="65000"/>
                    <a:lumOff val="35000"/>
                  </a:srgbClr>
                </a:solidFill>
                <a:latin typeface="Arial"/>
                <a:cs typeface="65 Helvetica Medium"/>
              </a:rPr>
              <a:t>Lighting</a:t>
            </a:r>
            <a:r>
              <a:rPr lang="en-US" sz="2400" dirty="0">
                <a:solidFill>
                  <a:srgbClr val="000000">
                    <a:lumMod val="65000"/>
                    <a:lumOff val="35000"/>
                  </a:srgbClr>
                </a:solidFill>
                <a:latin typeface="Arial"/>
                <a:cs typeface="65 Helvetica Medium"/>
              </a:rPr>
              <a:t>?</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4" name="Picture 3" descr="Arktura-SoundBar-Arkluma-office-lobby-004">
            <a:extLst>
              <a:ext uri="{FF2B5EF4-FFF2-40B4-BE49-F238E27FC236}">
                <a16:creationId xmlns:a16="http://schemas.microsoft.com/office/drawing/2014/main" id="{EDF8C212-5C6B-47FA-B0EE-21B5AE1C44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8578" y="855333"/>
            <a:ext cx="7638788" cy="514733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7832E99B-E582-48D7-A295-EF4E507A494F}"/>
              </a:ext>
            </a:extLst>
          </p:cNvPr>
          <p:cNvSpPr txBox="1"/>
          <p:nvPr/>
        </p:nvSpPr>
        <p:spPr>
          <a:xfrm>
            <a:off x="8039597" y="1432224"/>
            <a:ext cx="4019212" cy="784830"/>
          </a:xfrm>
          <a:prstGeom prst="rect">
            <a:avLst/>
          </a:prstGeom>
          <a:noFill/>
        </p:spPr>
        <p:txBody>
          <a:bodyPr wrap="square" rtlCol="0">
            <a:spAutoFit/>
          </a:bodyPr>
          <a:lstStyle/>
          <a:p>
            <a:pPr>
              <a:spcAft>
                <a:spcPts val="600"/>
              </a:spcAft>
            </a:pPr>
            <a:r>
              <a:rPr lang="en-US" sz="2000" dirty="0"/>
              <a:t>Number of luminaires = 14</a:t>
            </a:r>
          </a:p>
          <a:p>
            <a:pPr>
              <a:spcAft>
                <a:spcPts val="600"/>
              </a:spcAft>
            </a:pPr>
            <a:r>
              <a:rPr lang="en-US" sz="2000" dirty="0"/>
              <a:t>Number of passive baffles = </a:t>
            </a:r>
            <a:r>
              <a:rPr lang="en-US" sz="2000" dirty="0">
                <a:solidFill>
                  <a:srgbClr val="0066FF"/>
                </a:solidFill>
              </a:rPr>
              <a:t>119!!</a:t>
            </a:r>
          </a:p>
        </p:txBody>
      </p:sp>
      <p:sp>
        <p:nvSpPr>
          <p:cNvPr id="6" name="Rectangle 5">
            <a:extLst>
              <a:ext uri="{FF2B5EF4-FFF2-40B4-BE49-F238E27FC236}">
                <a16:creationId xmlns:a16="http://schemas.microsoft.com/office/drawing/2014/main" id="{4A4BE626-C4B7-4E5A-BE14-B2827E8B59A0}"/>
              </a:ext>
            </a:extLst>
          </p:cNvPr>
          <p:cNvSpPr/>
          <p:nvPr/>
        </p:nvSpPr>
        <p:spPr>
          <a:xfrm>
            <a:off x="8039596" y="970559"/>
            <a:ext cx="3871740" cy="461665"/>
          </a:xfrm>
          <a:prstGeom prst="rect">
            <a:avLst/>
          </a:prstGeom>
        </p:spPr>
        <p:txBody>
          <a:bodyPr wrap="square">
            <a:spAutoFit/>
          </a:bodyPr>
          <a:lstStyle/>
          <a:p>
            <a:pPr lvl="0">
              <a:spcAft>
                <a:spcPts val="600"/>
              </a:spcAft>
            </a:pPr>
            <a:r>
              <a:rPr lang="en-US" sz="2400" dirty="0">
                <a:solidFill>
                  <a:srgbClr val="3F3F3F"/>
                </a:solidFill>
              </a:rPr>
              <a:t>In this photo you will see..</a:t>
            </a:r>
          </a:p>
        </p:txBody>
      </p:sp>
      <p:sp>
        <p:nvSpPr>
          <p:cNvPr id="7" name="Rectangle 6">
            <a:extLst>
              <a:ext uri="{FF2B5EF4-FFF2-40B4-BE49-F238E27FC236}">
                <a16:creationId xmlns:a16="http://schemas.microsoft.com/office/drawing/2014/main" id="{B656C4A3-1F89-46E0-A2A7-76FFA6834997}"/>
              </a:ext>
            </a:extLst>
          </p:cNvPr>
          <p:cNvSpPr/>
          <p:nvPr/>
        </p:nvSpPr>
        <p:spPr>
          <a:xfrm>
            <a:off x="8039596" y="2969783"/>
            <a:ext cx="3825630" cy="2246769"/>
          </a:xfrm>
          <a:prstGeom prst="rect">
            <a:avLst/>
          </a:prstGeom>
        </p:spPr>
        <p:txBody>
          <a:bodyPr wrap="square">
            <a:spAutoFit/>
          </a:bodyPr>
          <a:lstStyle/>
          <a:p>
            <a:pPr lvl="0">
              <a:spcAft>
                <a:spcPts val="1200"/>
              </a:spcAft>
            </a:pPr>
            <a:r>
              <a:rPr lang="en-US" sz="2800" dirty="0">
                <a:solidFill>
                  <a:srgbClr val="0066FF"/>
                </a:solidFill>
              </a:rPr>
              <a:t>Using acoustic linear pendants may help with aesthetics but are there cost savings to be had?</a:t>
            </a:r>
          </a:p>
        </p:txBody>
      </p:sp>
    </p:spTree>
    <p:extLst>
      <p:ext uri="{BB962C8B-B14F-4D97-AF65-F5344CB8AC3E}">
        <p14:creationId xmlns:p14="http://schemas.microsoft.com/office/powerpoint/2010/main" val="2531538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B6D2A72-967D-4D7D-B19A-1B22D7EA6A6D}"/>
              </a:ext>
            </a:extLst>
          </p:cNvPr>
          <p:cNvSpPr/>
          <p:nvPr/>
        </p:nvSpPr>
        <p:spPr>
          <a:xfrm>
            <a:off x="262462" y="1905794"/>
            <a:ext cx="11623944" cy="3498143"/>
          </a:xfrm>
          <a:prstGeom prst="rect">
            <a:avLst/>
          </a:prstGeom>
          <a:solidFill>
            <a:srgbClr val="0066FF">
              <a:alpha val="30000"/>
            </a:srgbClr>
          </a:solid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4"/>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400" dirty="0">
                <a:solidFill>
                  <a:schemeClr val="tx1">
                    <a:lumMod val="65000"/>
                    <a:lumOff val="35000"/>
                  </a:schemeClr>
                </a:solidFill>
                <a:latin typeface="+mn-lt"/>
                <a:cs typeface="65 Helvetica Medium"/>
              </a:rPr>
              <a:t>Luminous Stretch Ceilings: Integrating Light and Acoustics</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5" name="TextBox 4">
            <a:extLst>
              <a:ext uri="{FF2B5EF4-FFF2-40B4-BE49-F238E27FC236}">
                <a16:creationId xmlns:a16="http://schemas.microsoft.com/office/drawing/2014/main" id="{3C0EFDA3-F618-443C-B3A8-0266BF420600}"/>
              </a:ext>
            </a:extLst>
          </p:cNvPr>
          <p:cNvSpPr txBox="1"/>
          <p:nvPr/>
        </p:nvSpPr>
        <p:spPr>
          <a:xfrm>
            <a:off x="347240" y="840587"/>
            <a:ext cx="9157765" cy="461665"/>
          </a:xfrm>
          <a:prstGeom prst="rect">
            <a:avLst/>
          </a:prstGeom>
          <a:noFill/>
        </p:spPr>
        <p:txBody>
          <a:bodyPr wrap="square" rtlCol="0">
            <a:spAutoFit/>
          </a:bodyPr>
          <a:lstStyle/>
          <a:p>
            <a:r>
              <a:rPr lang="en-US" sz="2400" dirty="0">
                <a:solidFill>
                  <a:schemeClr val="tx1">
                    <a:lumMod val="75000"/>
                    <a:lumOff val="25000"/>
                  </a:schemeClr>
                </a:solidFill>
                <a:latin typeface="+mn-lt"/>
              </a:rPr>
              <a:t>Luminous Ceilings offer a way to do both</a:t>
            </a:r>
          </a:p>
        </p:txBody>
      </p:sp>
      <p:pic>
        <p:nvPicPr>
          <p:cNvPr id="17" name="Picture 16">
            <a:extLst>
              <a:ext uri="{FF2B5EF4-FFF2-40B4-BE49-F238E27FC236}">
                <a16:creationId xmlns:a16="http://schemas.microsoft.com/office/drawing/2014/main" id="{F6839036-1D63-465E-A931-A12A5F274955}"/>
              </a:ext>
            </a:extLst>
          </p:cNvPr>
          <p:cNvPicPr>
            <a:picLocks noChangeAspect="1"/>
          </p:cNvPicPr>
          <p:nvPr/>
        </p:nvPicPr>
        <p:blipFill>
          <a:blip r:embed="rId3"/>
          <a:stretch>
            <a:fillRect/>
          </a:stretch>
        </p:blipFill>
        <p:spPr>
          <a:xfrm>
            <a:off x="642638" y="3106272"/>
            <a:ext cx="2363294" cy="686118"/>
          </a:xfrm>
          <a:prstGeom prst="rect">
            <a:avLst/>
          </a:prstGeom>
        </p:spPr>
      </p:pic>
      <p:pic>
        <p:nvPicPr>
          <p:cNvPr id="19" name="Picture 18">
            <a:extLst>
              <a:ext uri="{FF2B5EF4-FFF2-40B4-BE49-F238E27FC236}">
                <a16:creationId xmlns:a16="http://schemas.microsoft.com/office/drawing/2014/main" id="{04269EB2-2BBF-4E92-A9AE-86AF4F958314}"/>
              </a:ext>
            </a:extLst>
          </p:cNvPr>
          <p:cNvPicPr>
            <a:picLocks noChangeAspect="1"/>
          </p:cNvPicPr>
          <p:nvPr/>
        </p:nvPicPr>
        <p:blipFill>
          <a:blip r:embed="rId4"/>
          <a:stretch>
            <a:fillRect/>
          </a:stretch>
        </p:blipFill>
        <p:spPr>
          <a:xfrm rot="560252">
            <a:off x="450076" y="2446823"/>
            <a:ext cx="5170450" cy="550220"/>
          </a:xfrm>
          <a:prstGeom prst="rect">
            <a:avLst/>
          </a:prstGeom>
        </p:spPr>
      </p:pic>
      <p:pic>
        <p:nvPicPr>
          <p:cNvPr id="20" name="Picture 19">
            <a:extLst>
              <a:ext uri="{FF2B5EF4-FFF2-40B4-BE49-F238E27FC236}">
                <a16:creationId xmlns:a16="http://schemas.microsoft.com/office/drawing/2014/main" id="{47673CFB-A24F-418F-8F8C-82F23EBB7947}"/>
              </a:ext>
            </a:extLst>
          </p:cNvPr>
          <p:cNvPicPr>
            <a:picLocks noChangeAspect="1"/>
          </p:cNvPicPr>
          <p:nvPr/>
        </p:nvPicPr>
        <p:blipFill rotWithShape="1">
          <a:blip r:embed="rId5"/>
          <a:srcRect t="55654"/>
          <a:stretch/>
        </p:blipFill>
        <p:spPr>
          <a:xfrm>
            <a:off x="1102973" y="4696143"/>
            <a:ext cx="3803305" cy="331451"/>
          </a:xfrm>
          <a:prstGeom prst="rect">
            <a:avLst/>
          </a:prstGeom>
        </p:spPr>
      </p:pic>
      <p:pic>
        <p:nvPicPr>
          <p:cNvPr id="21" name="Picture 4" descr="Explication de l'absorption du son">
            <a:extLst>
              <a:ext uri="{FF2B5EF4-FFF2-40B4-BE49-F238E27FC236}">
                <a16:creationId xmlns:a16="http://schemas.microsoft.com/office/drawing/2014/main" id="{318451C0-85C7-43B8-A571-EB002242C81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01922" y="2353893"/>
            <a:ext cx="1836309" cy="1381838"/>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1">
            <a:extLst>
              <a:ext uri="{FF2B5EF4-FFF2-40B4-BE49-F238E27FC236}">
                <a16:creationId xmlns:a16="http://schemas.microsoft.com/office/drawing/2014/main" id="{D7E10CCF-243C-4499-9278-653D2DFEA949}"/>
              </a:ext>
            </a:extLst>
          </p:cNvPr>
          <p:cNvPicPr>
            <a:picLocks noChangeAspect="1"/>
          </p:cNvPicPr>
          <p:nvPr/>
        </p:nvPicPr>
        <p:blipFill>
          <a:blip r:embed="rId7"/>
          <a:stretch>
            <a:fillRect/>
          </a:stretch>
        </p:blipFill>
        <p:spPr>
          <a:xfrm>
            <a:off x="5015844" y="4554239"/>
            <a:ext cx="5534025" cy="717234"/>
          </a:xfrm>
          <a:prstGeom prst="rect">
            <a:avLst/>
          </a:prstGeom>
        </p:spPr>
      </p:pic>
      <p:pic>
        <p:nvPicPr>
          <p:cNvPr id="23" name="Picture 22">
            <a:extLst>
              <a:ext uri="{FF2B5EF4-FFF2-40B4-BE49-F238E27FC236}">
                <a16:creationId xmlns:a16="http://schemas.microsoft.com/office/drawing/2014/main" id="{33A32163-94C3-444A-925D-124961BBA1C1}"/>
              </a:ext>
            </a:extLst>
          </p:cNvPr>
          <p:cNvPicPr>
            <a:picLocks noChangeAspect="1"/>
          </p:cNvPicPr>
          <p:nvPr/>
        </p:nvPicPr>
        <p:blipFill>
          <a:blip r:embed="rId8"/>
          <a:stretch>
            <a:fillRect/>
          </a:stretch>
        </p:blipFill>
        <p:spPr>
          <a:xfrm rot="21191671">
            <a:off x="481517" y="3892682"/>
            <a:ext cx="5105400" cy="462188"/>
          </a:xfrm>
          <a:prstGeom prst="rect">
            <a:avLst/>
          </a:prstGeom>
        </p:spPr>
      </p:pic>
      <p:pic>
        <p:nvPicPr>
          <p:cNvPr id="24" name="Picture 6" descr="http://sarosest.com/wp-content/uploads/2015/10/acousik-eng.jpg">
            <a:extLst>
              <a:ext uri="{FF2B5EF4-FFF2-40B4-BE49-F238E27FC236}">
                <a16:creationId xmlns:a16="http://schemas.microsoft.com/office/drawing/2014/main" id="{D8612A0D-DD5A-4A97-A0B6-B72741AA4844}"/>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809245" y="2403008"/>
            <a:ext cx="3998947" cy="1972814"/>
          </a:xfrm>
          <a:prstGeom prst="rect">
            <a:avLst/>
          </a:prstGeom>
          <a:noFill/>
          <a:extLst>
            <a:ext uri="{909E8E84-426E-40DD-AFC4-6F175D3DCCD1}">
              <a14:hiddenFill xmlns:a14="http://schemas.microsoft.com/office/drawing/2010/main">
                <a:solidFill>
                  <a:srgbClr val="FFFFFF"/>
                </a:solidFill>
              </a14:hiddenFill>
            </a:ext>
          </a:extLst>
        </p:spPr>
      </p:pic>
      <p:sp>
        <p:nvSpPr>
          <p:cNvPr id="25" name="Rectangle 24">
            <a:extLst>
              <a:ext uri="{FF2B5EF4-FFF2-40B4-BE49-F238E27FC236}">
                <a16:creationId xmlns:a16="http://schemas.microsoft.com/office/drawing/2014/main" id="{45DB59B2-2796-4863-B0B8-8391ADDCE8D6}"/>
              </a:ext>
            </a:extLst>
          </p:cNvPr>
          <p:cNvSpPr/>
          <p:nvPr/>
        </p:nvSpPr>
        <p:spPr>
          <a:xfrm>
            <a:off x="347240" y="1455646"/>
            <a:ext cx="9681886" cy="369332"/>
          </a:xfrm>
          <a:prstGeom prst="rect">
            <a:avLst/>
          </a:prstGeom>
        </p:spPr>
        <p:txBody>
          <a:bodyPr wrap="square">
            <a:spAutoFit/>
          </a:bodyPr>
          <a:lstStyle/>
          <a:p>
            <a:r>
              <a:rPr lang="en-US" dirty="0">
                <a:solidFill>
                  <a:srgbClr val="0066FF"/>
                </a:solidFill>
                <a:latin typeface="+mn-lt"/>
              </a:rPr>
              <a:t>Stretch ceilings already offer noise reduction capability…</a:t>
            </a:r>
          </a:p>
        </p:txBody>
      </p:sp>
      <p:pic>
        <p:nvPicPr>
          <p:cNvPr id="26" name="Picture 25">
            <a:extLst>
              <a:ext uri="{FF2B5EF4-FFF2-40B4-BE49-F238E27FC236}">
                <a16:creationId xmlns:a16="http://schemas.microsoft.com/office/drawing/2014/main" id="{00FEDFC8-E8A1-4B71-8F73-AEE0AD8D76DF}"/>
              </a:ext>
            </a:extLst>
          </p:cNvPr>
          <p:cNvPicPr>
            <a:picLocks noChangeAspect="1"/>
          </p:cNvPicPr>
          <p:nvPr/>
        </p:nvPicPr>
        <p:blipFill>
          <a:blip r:embed="rId10"/>
          <a:stretch>
            <a:fillRect/>
          </a:stretch>
        </p:blipFill>
        <p:spPr>
          <a:xfrm>
            <a:off x="5555646" y="2117689"/>
            <a:ext cx="2328862" cy="195262"/>
          </a:xfrm>
          <a:prstGeom prst="rect">
            <a:avLst/>
          </a:prstGeom>
        </p:spPr>
      </p:pic>
      <p:pic>
        <p:nvPicPr>
          <p:cNvPr id="27" name="Picture 26">
            <a:extLst>
              <a:ext uri="{FF2B5EF4-FFF2-40B4-BE49-F238E27FC236}">
                <a16:creationId xmlns:a16="http://schemas.microsoft.com/office/drawing/2014/main" id="{F8ABD90E-8BD0-4B20-9356-4ECCBD229F98}"/>
              </a:ext>
            </a:extLst>
          </p:cNvPr>
          <p:cNvPicPr>
            <a:picLocks noChangeAspect="1"/>
          </p:cNvPicPr>
          <p:nvPr/>
        </p:nvPicPr>
        <p:blipFill>
          <a:blip r:embed="rId11"/>
          <a:stretch>
            <a:fillRect/>
          </a:stretch>
        </p:blipFill>
        <p:spPr>
          <a:xfrm rot="21364931">
            <a:off x="9091914" y="2205682"/>
            <a:ext cx="2593955" cy="533056"/>
          </a:xfrm>
          <a:prstGeom prst="rect">
            <a:avLst/>
          </a:prstGeom>
        </p:spPr>
      </p:pic>
      <p:sp>
        <p:nvSpPr>
          <p:cNvPr id="28" name="Rectangle 27">
            <a:extLst>
              <a:ext uri="{FF2B5EF4-FFF2-40B4-BE49-F238E27FC236}">
                <a16:creationId xmlns:a16="http://schemas.microsoft.com/office/drawing/2014/main" id="{5A275C05-4920-4952-8F0B-AEE5D52303C1}"/>
              </a:ext>
            </a:extLst>
          </p:cNvPr>
          <p:cNvSpPr/>
          <p:nvPr/>
        </p:nvSpPr>
        <p:spPr>
          <a:xfrm>
            <a:off x="982446" y="5649669"/>
            <a:ext cx="10946259" cy="369332"/>
          </a:xfrm>
          <a:prstGeom prst="rect">
            <a:avLst/>
          </a:prstGeom>
        </p:spPr>
        <p:txBody>
          <a:bodyPr wrap="square">
            <a:spAutoFit/>
          </a:bodyPr>
          <a:lstStyle/>
          <a:p>
            <a:pPr algn="r"/>
            <a:r>
              <a:rPr lang="en-US" dirty="0">
                <a:solidFill>
                  <a:srgbClr val="0066FF"/>
                </a:solidFill>
                <a:latin typeface="+mn-lt"/>
              </a:rPr>
              <a:t>…so the key to success is ensuring the quality of illumination meets the needs of the people</a:t>
            </a:r>
          </a:p>
        </p:txBody>
      </p:sp>
    </p:spTree>
    <p:extLst>
      <p:ext uri="{BB962C8B-B14F-4D97-AF65-F5344CB8AC3E}">
        <p14:creationId xmlns:p14="http://schemas.microsoft.com/office/powerpoint/2010/main" val="4095113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667ED7B9-ED5F-4DA7-AD45-8A8F0156C5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761" y="777533"/>
            <a:ext cx="5714245" cy="382038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8BC7F6AC-02C2-4DDC-A3E6-F9141AA3AE9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14460" y="777533"/>
            <a:ext cx="5714245" cy="3820381"/>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4A4A9D81-C3B6-4EE5-A583-46DA88F9BCC7}"/>
              </a:ext>
            </a:extLst>
          </p:cNvPr>
          <p:cNvSpPr>
            <a:spLocks noChangeArrowheads="1"/>
          </p:cNvSpPr>
          <p:nvPr/>
        </p:nvSpPr>
        <p:spPr bwMode="auto">
          <a:xfrm>
            <a:off x="304761" y="209002"/>
            <a:ext cx="11623944" cy="415498"/>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700" dirty="0">
                <a:solidFill>
                  <a:schemeClr val="tx1">
                    <a:lumMod val="65000"/>
                    <a:lumOff val="35000"/>
                  </a:schemeClr>
                </a:solidFill>
                <a:latin typeface="+mn-lt"/>
                <a:cs typeface="65 Helvetica Medium"/>
              </a:rPr>
              <a:t>True Acoustic Lighting</a:t>
            </a:r>
          </a:p>
        </p:txBody>
      </p:sp>
      <p:cxnSp>
        <p:nvCxnSpPr>
          <p:cNvPr id="6" name="Straight Connector 5">
            <a:extLst>
              <a:ext uri="{FF2B5EF4-FFF2-40B4-BE49-F238E27FC236}">
                <a16:creationId xmlns:a16="http://schemas.microsoft.com/office/drawing/2014/main" id="{4D0CC45E-7A4D-498A-B5CC-852E54341A39}"/>
              </a:ext>
            </a:extLst>
          </p:cNvPr>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9" name="TextBox 8">
            <a:extLst>
              <a:ext uri="{FF2B5EF4-FFF2-40B4-BE49-F238E27FC236}">
                <a16:creationId xmlns:a16="http://schemas.microsoft.com/office/drawing/2014/main" id="{0BB8175E-EA33-4618-B6A5-0AD2C517C53D}"/>
              </a:ext>
            </a:extLst>
          </p:cNvPr>
          <p:cNvSpPr txBox="1"/>
          <p:nvPr/>
        </p:nvSpPr>
        <p:spPr>
          <a:xfrm>
            <a:off x="304761" y="4689487"/>
            <a:ext cx="5714245" cy="646331"/>
          </a:xfrm>
          <a:prstGeom prst="rect">
            <a:avLst/>
          </a:prstGeom>
          <a:noFill/>
        </p:spPr>
        <p:txBody>
          <a:bodyPr wrap="square">
            <a:spAutoFit/>
          </a:bodyPr>
          <a:lstStyle/>
          <a:p>
            <a:r>
              <a:rPr kumimoji="0" lang="en-US" b="0" i="0" u="none" strike="noStrike" kern="1200" cap="none" spc="0" normalizeH="0" baseline="0" noProof="0" dirty="0">
                <a:ln>
                  <a:noFill/>
                </a:ln>
                <a:solidFill>
                  <a:srgbClr val="3F3F3F"/>
                </a:solidFill>
                <a:effectLst/>
                <a:uLnTx/>
                <a:uFillTx/>
                <a:latin typeface="Arial" charset="0"/>
                <a:ea typeface="+mn-ea"/>
                <a:cs typeface="+mn-cs"/>
              </a:rPr>
              <a:t>Combining passive acoustic materials with traditional general lighting </a:t>
            </a:r>
            <a:r>
              <a:rPr lang="en-US" dirty="0">
                <a:solidFill>
                  <a:srgbClr val="3F3F3F"/>
                </a:solidFill>
              </a:rPr>
              <a:t>fixtures r</a:t>
            </a:r>
            <a:r>
              <a:rPr kumimoji="0" lang="en-US" b="0" i="0" u="none" strike="noStrike" kern="1200" cap="none" spc="0" normalizeH="0" baseline="0" noProof="0" dirty="0" err="1">
                <a:ln>
                  <a:noFill/>
                </a:ln>
                <a:solidFill>
                  <a:srgbClr val="3F3F3F"/>
                </a:solidFill>
                <a:effectLst/>
                <a:uLnTx/>
                <a:uFillTx/>
                <a:latin typeface="Arial" charset="0"/>
                <a:ea typeface="+mn-ea"/>
                <a:cs typeface="+mn-cs"/>
              </a:rPr>
              <a:t>esults</a:t>
            </a:r>
            <a:r>
              <a:rPr kumimoji="0" lang="en-US" b="0" i="0" u="none" strike="noStrike" kern="1200" cap="none" spc="0" normalizeH="0" baseline="0" noProof="0" dirty="0">
                <a:ln>
                  <a:noFill/>
                </a:ln>
                <a:solidFill>
                  <a:srgbClr val="3F3F3F"/>
                </a:solidFill>
                <a:effectLst/>
                <a:uLnTx/>
                <a:uFillTx/>
                <a:latin typeface="Arial" charset="0"/>
                <a:ea typeface="+mn-ea"/>
                <a:cs typeface="+mn-cs"/>
              </a:rPr>
              <a:t> in a cluttered ceiling </a:t>
            </a:r>
            <a:endParaRPr lang="en-US" dirty="0"/>
          </a:p>
        </p:txBody>
      </p:sp>
      <p:sp>
        <p:nvSpPr>
          <p:cNvPr id="10" name="TextBox 9">
            <a:extLst>
              <a:ext uri="{FF2B5EF4-FFF2-40B4-BE49-F238E27FC236}">
                <a16:creationId xmlns:a16="http://schemas.microsoft.com/office/drawing/2014/main" id="{DF0C86CC-E717-4CB9-A7E7-AEA6D4D69FCA}"/>
              </a:ext>
            </a:extLst>
          </p:cNvPr>
          <p:cNvSpPr txBox="1"/>
          <p:nvPr/>
        </p:nvSpPr>
        <p:spPr>
          <a:xfrm>
            <a:off x="6214459" y="4689486"/>
            <a:ext cx="5714245" cy="1477328"/>
          </a:xfrm>
          <a:prstGeom prst="rect">
            <a:avLst/>
          </a:prstGeom>
          <a:noFill/>
        </p:spPr>
        <p:txBody>
          <a:bodyPr wrap="square">
            <a:spAutoFit/>
          </a:bodyPr>
          <a:lstStyle/>
          <a:p>
            <a:r>
              <a:rPr kumimoji="0" lang="en-US" b="0" i="0" u="none" strike="noStrike" kern="1200" cap="none" spc="0" normalizeH="0" baseline="0" noProof="0" dirty="0">
                <a:ln>
                  <a:noFill/>
                </a:ln>
                <a:solidFill>
                  <a:srgbClr val="3F3F3F"/>
                </a:solidFill>
                <a:effectLst/>
                <a:uLnTx/>
                <a:uFillTx/>
                <a:latin typeface="Arial" charset="0"/>
                <a:ea typeface="+mn-ea"/>
                <a:cs typeface="+mn-cs"/>
              </a:rPr>
              <a:t>A new generation of acoustic lighting fixtures is now available that deliver a clean design, provide high quality illumination, and provide a significant contribution to the overall acoustic comfort in open concept spaces with exposed ceilings</a:t>
            </a:r>
            <a:endParaRPr lang="en-US" dirty="0"/>
          </a:p>
        </p:txBody>
      </p:sp>
    </p:spTree>
    <p:extLst>
      <p:ext uri="{BB962C8B-B14F-4D97-AF65-F5344CB8AC3E}">
        <p14:creationId xmlns:p14="http://schemas.microsoft.com/office/powerpoint/2010/main" val="3857397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7936E90-5774-4540-A22F-267D0FB455FD}"/>
              </a:ext>
            </a:extLst>
          </p:cNvPr>
          <p:cNvSpPr txBox="1"/>
          <p:nvPr/>
        </p:nvSpPr>
        <p:spPr>
          <a:xfrm>
            <a:off x="151606" y="6325394"/>
            <a:ext cx="2209799" cy="400110"/>
          </a:xfrm>
          <a:prstGeom prst="rect">
            <a:avLst/>
          </a:prstGeom>
          <a:noFill/>
        </p:spPr>
        <p:txBody>
          <a:bodyPr wrap="square">
            <a:spAutoFit/>
          </a:bodyPr>
          <a:lstStyle/>
          <a:p>
            <a:r>
              <a:rPr kumimoji="0" lang="en-US" sz="1000" b="0" i="1" u="none" strike="noStrike" kern="1200" cap="none" spc="0" normalizeH="0" baseline="0" noProof="0" dirty="0">
                <a:ln>
                  <a:noFill/>
                </a:ln>
                <a:solidFill>
                  <a:schemeClr val="bg1"/>
                </a:solidFill>
                <a:effectLst/>
                <a:uLnTx/>
                <a:uFillTx/>
                <a:latin typeface="Arial" charset="0"/>
                <a:ea typeface="+mn-ea"/>
                <a:cs typeface="+mn-cs"/>
              </a:rPr>
              <a:t>Reverberation demonstration courtesy of Cooledge Lighting</a:t>
            </a:r>
            <a:endParaRPr lang="en-US" sz="1000" i="1" dirty="0">
              <a:solidFill>
                <a:schemeClr val="bg1"/>
              </a:solidFill>
            </a:endParaRPr>
          </a:p>
        </p:txBody>
      </p:sp>
      <p:pic>
        <p:nvPicPr>
          <p:cNvPr id="3" name="CooledgeReverberationDemo2">
            <a:hlinkClick r:id="" action="ppaction://media"/>
            <a:extLst>
              <a:ext uri="{FF2B5EF4-FFF2-40B4-BE49-F238E27FC236}">
                <a16:creationId xmlns:a16="http://schemas.microsoft.com/office/drawing/2014/main" id="{A1FFE268-A622-4451-A70E-5D126713F949}"/>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1588"/>
            <a:ext cx="12190413" cy="6856412"/>
          </a:xfrm>
          <a:prstGeom prst="rect">
            <a:avLst/>
          </a:prstGeom>
        </p:spPr>
      </p:pic>
    </p:spTree>
    <p:extLst>
      <p:ext uri="{BB962C8B-B14F-4D97-AF65-F5344CB8AC3E}">
        <p14:creationId xmlns:p14="http://schemas.microsoft.com/office/powerpoint/2010/main" val="1186488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6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400" dirty="0">
                <a:solidFill>
                  <a:schemeClr val="tx1">
                    <a:lumMod val="65000"/>
                    <a:lumOff val="35000"/>
                  </a:schemeClr>
                </a:solidFill>
                <a:latin typeface="+mn-lt"/>
                <a:cs typeface="65 Helvetica Medium"/>
              </a:rPr>
              <a:t>A Case Study</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5" name="Picture 4" descr="A picture containing text, ceiling, indoor, area&#10;&#10;Description automatically generated">
            <a:extLst>
              <a:ext uri="{FF2B5EF4-FFF2-40B4-BE49-F238E27FC236}">
                <a16:creationId xmlns:a16="http://schemas.microsoft.com/office/drawing/2014/main" id="{56A67B18-955B-439C-8463-52C31C7CA3B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3669" y="899692"/>
            <a:ext cx="5925823" cy="4511300"/>
          </a:xfrm>
          <a:prstGeom prst="rect">
            <a:avLst/>
          </a:prstGeom>
        </p:spPr>
      </p:pic>
      <p:sp>
        <p:nvSpPr>
          <p:cNvPr id="7" name="TextBox 6">
            <a:extLst>
              <a:ext uri="{FF2B5EF4-FFF2-40B4-BE49-F238E27FC236}">
                <a16:creationId xmlns:a16="http://schemas.microsoft.com/office/drawing/2014/main" id="{4BC45251-AA7C-4655-BAB6-ED66E31B2BF5}"/>
              </a:ext>
            </a:extLst>
          </p:cNvPr>
          <p:cNvSpPr txBox="1"/>
          <p:nvPr/>
        </p:nvSpPr>
        <p:spPr>
          <a:xfrm>
            <a:off x="6390688" y="862913"/>
            <a:ext cx="5329797" cy="1692771"/>
          </a:xfrm>
          <a:prstGeom prst="rect">
            <a:avLst/>
          </a:prstGeom>
          <a:noFill/>
        </p:spPr>
        <p:txBody>
          <a:bodyPr wrap="square">
            <a:spAutoFit/>
          </a:bodyPr>
          <a:lstStyle/>
          <a:p>
            <a:pPr>
              <a:spcAft>
                <a:spcPts val="600"/>
              </a:spcAft>
            </a:pPr>
            <a:r>
              <a:rPr lang="en-US" b="1" dirty="0"/>
              <a:t>Location</a:t>
            </a:r>
            <a:r>
              <a:rPr lang="en-US" dirty="0"/>
              <a:t>: Mezzanine Office Space</a:t>
            </a:r>
          </a:p>
          <a:p>
            <a:pPr>
              <a:spcAft>
                <a:spcPts val="600"/>
              </a:spcAft>
            </a:pPr>
            <a:r>
              <a:rPr lang="en-US" b="1" dirty="0"/>
              <a:t>Luminaires</a:t>
            </a:r>
            <a:r>
              <a:rPr lang="en-US" dirty="0"/>
              <a:t>: 8 @ 4’x4’ </a:t>
            </a:r>
          </a:p>
          <a:p>
            <a:pPr lvl="1">
              <a:spcAft>
                <a:spcPts val="600"/>
              </a:spcAft>
            </a:pPr>
            <a:r>
              <a:rPr lang="en-US" sz="1600" dirty="0"/>
              <a:t>• Light Output/Flux: 10,000 </a:t>
            </a:r>
            <a:r>
              <a:rPr lang="en-US" sz="1600" dirty="0" err="1"/>
              <a:t>lm</a:t>
            </a:r>
            <a:r>
              <a:rPr lang="en-US" sz="1600" dirty="0"/>
              <a:t> per luminaire</a:t>
            </a:r>
          </a:p>
          <a:p>
            <a:pPr lvl="1">
              <a:spcAft>
                <a:spcPts val="600"/>
              </a:spcAft>
            </a:pPr>
            <a:r>
              <a:rPr lang="en-US" sz="1600" dirty="0"/>
              <a:t>• CCT: 3500K</a:t>
            </a:r>
          </a:p>
          <a:p>
            <a:pPr lvl="1">
              <a:spcAft>
                <a:spcPts val="600"/>
              </a:spcAft>
            </a:pPr>
            <a:r>
              <a:rPr lang="en-US" sz="1600" dirty="0"/>
              <a:t>• CRI: &gt;90</a:t>
            </a:r>
          </a:p>
        </p:txBody>
      </p:sp>
      <p:sp>
        <p:nvSpPr>
          <p:cNvPr id="16" name="TextBox 15">
            <a:extLst>
              <a:ext uri="{FF2B5EF4-FFF2-40B4-BE49-F238E27FC236}">
                <a16:creationId xmlns:a16="http://schemas.microsoft.com/office/drawing/2014/main" id="{DE65370F-0BBD-4C3B-BA66-943502315AFC}"/>
              </a:ext>
            </a:extLst>
          </p:cNvPr>
          <p:cNvSpPr txBox="1"/>
          <p:nvPr/>
        </p:nvSpPr>
        <p:spPr>
          <a:xfrm>
            <a:off x="6370077" y="2622378"/>
            <a:ext cx="5371018" cy="1338828"/>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ts val="600"/>
              </a:spcAft>
              <a:buClrTx/>
              <a:buSzTx/>
              <a:buFontTx/>
              <a:buNone/>
              <a:tabLst/>
              <a:defRPr/>
            </a:pPr>
            <a:r>
              <a:rPr kumimoji="0" lang="en-US" b="1" i="0" u="none" strike="noStrike" kern="1200" cap="none" spc="0" normalizeH="0" baseline="0" noProof="0" dirty="0">
                <a:ln>
                  <a:noFill/>
                </a:ln>
                <a:solidFill>
                  <a:srgbClr val="000000"/>
                </a:solidFill>
                <a:effectLst/>
                <a:uLnTx/>
                <a:uFillTx/>
                <a:latin typeface="Arial" charset="0"/>
                <a:ea typeface="+mn-ea"/>
                <a:cs typeface="+mn-cs"/>
              </a:rPr>
              <a:t>Lighting Results</a:t>
            </a:r>
            <a:r>
              <a:rPr kumimoji="0" lang="en-US" b="0" i="0" u="none" strike="noStrike" kern="1200" cap="none" spc="0" normalizeH="0" baseline="0" noProof="0" dirty="0">
                <a:ln>
                  <a:noFill/>
                </a:ln>
                <a:solidFill>
                  <a:srgbClr val="000000"/>
                </a:solidFill>
                <a:effectLst/>
                <a:uLnTx/>
                <a:uFillTx/>
                <a:latin typeface="Arial" charset="0"/>
                <a:ea typeface="+mn-ea"/>
                <a:cs typeface="+mn-cs"/>
              </a:rPr>
              <a:t>:</a:t>
            </a:r>
          </a:p>
          <a:p>
            <a:pPr lvl="1">
              <a:spcAft>
                <a:spcPts val="600"/>
              </a:spcAft>
              <a:defRPr/>
            </a:pPr>
            <a:r>
              <a:rPr kumimoji="0" lang="en-US" sz="1600" b="0" i="0" u="none" strike="noStrike" kern="1200" cap="none" spc="0" normalizeH="0" baseline="0" noProof="0" dirty="0">
                <a:ln>
                  <a:noFill/>
                </a:ln>
                <a:solidFill>
                  <a:srgbClr val="000000"/>
                </a:solidFill>
                <a:effectLst/>
                <a:uLnTx/>
                <a:uFillTx/>
                <a:latin typeface="Arial" charset="0"/>
                <a:ea typeface="+mn-ea"/>
                <a:cs typeface="+mn-cs"/>
              </a:rPr>
              <a:t>• Illuminance (</a:t>
            </a:r>
            <a:r>
              <a:rPr kumimoji="0" lang="en-US" sz="1600" b="0" i="0" u="none" strike="noStrike" kern="1200" cap="none" spc="0" normalizeH="0" baseline="0" noProof="0" dirty="0" err="1">
                <a:ln>
                  <a:noFill/>
                </a:ln>
                <a:solidFill>
                  <a:srgbClr val="000000"/>
                </a:solidFill>
                <a:effectLst/>
                <a:uLnTx/>
                <a:uFillTx/>
                <a:latin typeface="Arial" charset="0"/>
                <a:ea typeface="+mn-ea"/>
                <a:cs typeface="+mn-cs"/>
              </a:rPr>
              <a:t>workplane</a:t>
            </a:r>
            <a:r>
              <a:rPr kumimoji="0" lang="en-US" sz="1600" b="0" i="0" u="none" strike="noStrike" kern="1200" cap="none" spc="0" normalizeH="0" baseline="0" noProof="0" dirty="0">
                <a:ln>
                  <a:noFill/>
                </a:ln>
                <a:solidFill>
                  <a:srgbClr val="000000"/>
                </a:solidFill>
                <a:effectLst/>
                <a:uLnTx/>
                <a:uFillTx/>
                <a:latin typeface="Arial" charset="0"/>
                <a:ea typeface="+mn-ea"/>
                <a:cs typeface="+mn-cs"/>
              </a:rPr>
              <a:t>): 776 lux (72 fc)</a:t>
            </a:r>
          </a:p>
          <a:p>
            <a:pPr lvl="1">
              <a:spcAft>
                <a:spcPts val="600"/>
              </a:spcAft>
              <a:defRPr/>
            </a:pPr>
            <a:r>
              <a:rPr kumimoji="0" lang="en-US" sz="1600" b="0" i="0" u="none" strike="noStrike" kern="1200" cap="none" spc="0" normalizeH="0" baseline="0" noProof="0" dirty="0">
                <a:ln>
                  <a:noFill/>
                </a:ln>
                <a:solidFill>
                  <a:srgbClr val="000000"/>
                </a:solidFill>
                <a:effectLst/>
                <a:uLnTx/>
                <a:uFillTx/>
                <a:latin typeface="Arial" charset="0"/>
                <a:ea typeface="+mn-ea"/>
                <a:cs typeface="+mn-cs"/>
              </a:rPr>
              <a:t>• Uniformity: Min/Max = 0.65</a:t>
            </a:r>
          </a:p>
          <a:p>
            <a:pPr lvl="1">
              <a:spcAft>
                <a:spcPts val="600"/>
              </a:spcAft>
              <a:defRPr/>
            </a:pPr>
            <a:r>
              <a:rPr kumimoji="0" lang="en-US" sz="1600" b="0" i="0" u="none" strike="noStrike" kern="1200" cap="none" spc="0" normalizeH="0" baseline="0" noProof="0" dirty="0">
                <a:ln>
                  <a:noFill/>
                </a:ln>
                <a:solidFill>
                  <a:srgbClr val="000000"/>
                </a:solidFill>
                <a:effectLst/>
                <a:uLnTx/>
                <a:uFillTx/>
                <a:latin typeface="Arial" charset="0"/>
                <a:ea typeface="+mn-ea"/>
                <a:cs typeface="+mn-cs"/>
              </a:rPr>
              <a:t>• Glare: Max. UGR &lt;19</a:t>
            </a:r>
          </a:p>
        </p:txBody>
      </p:sp>
      <p:sp>
        <p:nvSpPr>
          <p:cNvPr id="17" name="TextBox 16">
            <a:extLst>
              <a:ext uri="{FF2B5EF4-FFF2-40B4-BE49-F238E27FC236}">
                <a16:creationId xmlns:a16="http://schemas.microsoft.com/office/drawing/2014/main" id="{625BED43-171D-4D83-AD3E-828134CBBC90}"/>
              </a:ext>
            </a:extLst>
          </p:cNvPr>
          <p:cNvSpPr txBox="1"/>
          <p:nvPr/>
        </p:nvSpPr>
        <p:spPr>
          <a:xfrm>
            <a:off x="6390688" y="4115594"/>
            <a:ext cx="5604617" cy="1369606"/>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ts val="600"/>
              </a:spcAft>
              <a:buClrTx/>
              <a:buSzTx/>
              <a:buFontTx/>
              <a:buNone/>
              <a:tabLst/>
              <a:defRPr/>
            </a:pPr>
            <a:r>
              <a:rPr lang="en-US" b="1" dirty="0">
                <a:solidFill>
                  <a:srgbClr val="000000"/>
                </a:solidFill>
              </a:rPr>
              <a:t>Acoustic Results</a:t>
            </a:r>
            <a:r>
              <a:rPr kumimoji="0" lang="en-US" b="0" i="0" u="none" strike="noStrike" kern="1200" cap="none" spc="0" normalizeH="0" baseline="0" noProof="0" dirty="0">
                <a:ln>
                  <a:noFill/>
                </a:ln>
                <a:solidFill>
                  <a:srgbClr val="000000"/>
                </a:solidFill>
                <a:effectLst/>
                <a:uLnTx/>
                <a:uFillTx/>
                <a:latin typeface="Arial" charset="0"/>
                <a:ea typeface="+mn-ea"/>
                <a:cs typeface="+mn-cs"/>
              </a:rPr>
              <a:t>:</a:t>
            </a:r>
          </a:p>
          <a:p>
            <a:pPr marL="0" marR="0" lvl="0" indent="0" algn="l" defTabSz="914400" rtl="0" eaLnBrk="1" fontAlgn="base" latinLnBrk="0" hangingPunct="1">
              <a:lnSpc>
                <a:spcPct val="100000"/>
              </a:lnSpc>
              <a:spcBef>
                <a:spcPct val="0"/>
              </a:spcBef>
              <a:spcAft>
                <a:spcPts val="600"/>
              </a:spcAft>
              <a:buClrTx/>
              <a:buSzTx/>
              <a:buFontTx/>
              <a:buNone/>
              <a:tabLst/>
              <a:defRPr/>
            </a:pPr>
            <a:r>
              <a:rPr kumimoji="0" lang="en-US" b="0" i="0" u="none" strike="noStrike" kern="1200" cap="none" spc="0" normalizeH="0" baseline="0" noProof="0" dirty="0">
                <a:ln>
                  <a:noFill/>
                </a:ln>
                <a:solidFill>
                  <a:srgbClr val="000000"/>
                </a:solidFill>
                <a:effectLst/>
                <a:uLnTx/>
                <a:uFillTx/>
                <a:latin typeface="Arial" charset="0"/>
                <a:ea typeface="+mn-ea"/>
                <a:cs typeface="+mn-cs"/>
              </a:rPr>
              <a:t>For 500Hz – 1000Hz (most important for speech)</a:t>
            </a:r>
          </a:p>
          <a:p>
            <a:pPr lvl="1">
              <a:spcAft>
                <a:spcPts val="600"/>
              </a:spcAft>
              <a:defRPr/>
            </a:pPr>
            <a:r>
              <a:rPr kumimoji="0" lang="en-US" sz="1600" b="0" i="0" u="none" strike="noStrike" kern="1200" cap="none" spc="0" normalizeH="0" baseline="0" noProof="0" dirty="0">
                <a:ln>
                  <a:noFill/>
                </a:ln>
                <a:solidFill>
                  <a:srgbClr val="000000"/>
                </a:solidFill>
                <a:effectLst/>
                <a:uLnTx/>
                <a:uFillTx/>
                <a:latin typeface="Arial" charset="0"/>
                <a:ea typeface="+mn-ea"/>
                <a:cs typeface="+mn-cs"/>
              </a:rPr>
              <a:t>• Avg. Decrease in Reverberation Time: ~0.8s</a:t>
            </a:r>
          </a:p>
          <a:p>
            <a:pPr lvl="1">
              <a:spcAft>
                <a:spcPts val="600"/>
              </a:spcAft>
              <a:defRPr/>
            </a:pPr>
            <a:r>
              <a:rPr kumimoji="0" lang="en-US" sz="1600" b="0" i="0" u="none" strike="noStrike" kern="1200" cap="none" spc="0" normalizeH="0" baseline="0" noProof="0" dirty="0">
                <a:ln>
                  <a:noFill/>
                </a:ln>
                <a:solidFill>
                  <a:srgbClr val="000000"/>
                </a:solidFill>
                <a:effectLst/>
                <a:uLnTx/>
                <a:uFillTx/>
                <a:latin typeface="Arial" charset="0"/>
                <a:ea typeface="+mn-ea"/>
                <a:cs typeface="+mn-cs"/>
              </a:rPr>
              <a:t>• % Increase in </a:t>
            </a:r>
            <a:r>
              <a:rPr kumimoji="0" lang="en-US" sz="1600" b="0" i="0" u="none" strike="noStrike" kern="1200" cap="none" spc="0" normalizeH="0" baseline="0" noProof="0" dirty="0" err="1">
                <a:ln>
                  <a:noFill/>
                </a:ln>
                <a:solidFill>
                  <a:srgbClr val="000000"/>
                </a:solidFill>
                <a:effectLst/>
                <a:uLnTx/>
                <a:uFillTx/>
                <a:latin typeface="Arial" charset="0"/>
                <a:ea typeface="+mn-ea"/>
                <a:cs typeface="+mn-cs"/>
              </a:rPr>
              <a:t>Sabins</a:t>
            </a:r>
            <a:r>
              <a:rPr kumimoji="0" lang="en-US" sz="1600" b="0" i="0" u="none" strike="noStrike" kern="1200" cap="none" spc="0" normalizeH="0" baseline="0" noProof="0" dirty="0">
                <a:ln>
                  <a:noFill/>
                </a:ln>
                <a:solidFill>
                  <a:srgbClr val="000000"/>
                </a:solidFill>
                <a:effectLst/>
                <a:uLnTx/>
                <a:uFillTx/>
                <a:latin typeface="Arial" charset="0"/>
                <a:ea typeface="+mn-ea"/>
                <a:cs typeface="+mn-cs"/>
              </a:rPr>
              <a:t> (Absorption Area): 79%</a:t>
            </a:r>
          </a:p>
        </p:txBody>
      </p:sp>
    </p:spTree>
    <p:extLst>
      <p:ext uri="{BB962C8B-B14F-4D97-AF65-F5344CB8AC3E}">
        <p14:creationId xmlns:p14="http://schemas.microsoft.com/office/powerpoint/2010/main" val="2300480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114B038-0B76-41E4-86BC-9F632337AD1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704806" y="880933"/>
            <a:ext cx="5223899" cy="3211019"/>
          </a:xfrm>
          <a:prstGeom prst="rect">
            <a:avLst/>
          </a:prstGeom>
        </p:spPr>
      </p:pic>
      <p:sp>
        <p:nvSpPr>
          <p:cNvPr id="15" name="Rectangle 4"/>
          <p:cNvSpPr>
            <a:spLocks noChangeArrowheads="1"/>
          </p:cNvSpPr>
          <p:nvPr/>
        </p:nvSpPr>
        <p:spPr bwMode="auto">
          <a:xfrm>
            <a:off x="304760" y="232085"/>
            <a:ext cx="11623945" cy="369332"/>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400" dirty="0">
                <a:solidFill>
                  <a:schemeClr val="tx1">
                    <a:lumMod val="65000"/>
                    <a:lumOff val="35000"/>
                  </a:schemeClr>
                </a:solidFill>
                <a:latin typeface="+mn-lt"/>
                <a:cs typeface="65 Helvetica Medium"/>
              </a:rPr>
              <a:t>Divisional Rivalry…</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5" name="Rectangle 4">
            <a:extLst>
              <a:ext uri="{FF2B5EF4-FFF2-40B4-BE49-F238E27FC236}">
                <a16:creationId xmlns:a16="http://schemas.microsoft.com/office/drawing/2014/main" id="{89EFD435-2F7C-4826-B50C-26DCD4766639}"/>
              </a:ext>
            </a:extLst>
          </p:cNvPr>
          <p:cNvSpPr/>
          <p:nvPr/>
        </p:nvSpPr>
        <p:spPr>
          <a:xfrm>
            <a:off x="304760" y="1219356"/>
            <a:ext cx="5923308" cy="800219"/>
          </a:xfrm>
          <a:prstGeom prst="rect">
            <a:avLst/>
          </a:prstGeom>
        </p:spPr>
        <p:txBody>
          <a:bodyPr wrap="square">
            <a:spAutoFit/>
          </a:bodyPr>
          <a:lstStyle/>
          <a:p>
            <a:pPr lvl="0">
              <a:spcAft>
                <a:spcPts val="1200"/>
              </a:spcAft>
            </a:pPr>
            <a:r>
              <a:rPr lang="en-US" dirty="0"/>
              <a:t>Acoustics is usually managed in Division 09 - Finishes</a:t>
            </a:r>
          </a:p>
          <a:p>
            <a:pPr lvl="0">
              <a:spcAft>
                <a:spcPts val="1200"/>
              </a:spcAft>
            </a:pPr>
            <a:r>
              <a:rPr lang="en-US" dirty="0"/>
              <a:t>Lighting is usually managed in Division 26 - Electrical</a:t>
            </a:r>
          </a:p>
        </p:txBody>
      </p:sp>
      <p:pic>
        <p:nvPicPr>
          <p:cNvPr id="7" name="Picture 6">
            <a:extLst>
              <a:ext uri="{FF2B5EF4-FFF2-40B4-BE49-F238E27FC236}">
                <a16:creationId xmlns:a16="http://schemas.microsoft.com/office/drawing/2014/main" id="{4257F7DF-4F54-4786-97CF-264FCA64B99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667008" y="2849110"/>
            <a:ext cx="5923308" cy="3628681"/>
          </a:xfrm>
          <a:prstGeom prst="rect">
            <a:avLst/>
          </a:prstGeom>
        </p:spPr>
      </p:pic>
      <p:sp>
        <p:nvSpPr>
          <p:cNvPr id="3" name="Rectangle: Rounded Corners 2">
            <a:extLst>
              <a:ext uri="{FF2B5EF4-FFF2-40B4-BE49-F238E27FC236}">
                <a16:creationId xmlns:a16="http://schemas.microsoft.com/office/drawing/2014/main" id="{1FD82D98-CCB4-49D9-8EB8-72A7CE918165}"/>
              </a:ext>
            </a:extLst>
          </p:cNvPr>
          <p:cNvSpPr/>
          <p:nvPr/>
        </p:nvSpPr>
        <p:spPr>
          <a:xfrm>
            <a:off x="6781006" y="2058194"/>
            <a:ext cx="2667000" cy="304800"/>
          </a:xfrm>
          <a:prstGeom prst="roundRect">
            <a:avLst/>
          </a:prstGeom>
          <a:no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248ACE1B-E975-4ECC-88C3-2E80361AF53E}"/>
              </a:ext>
            </a:extLst>
          </p:cNvPr>
          <p:cNvSpPr/>
          <p:nvPr/>
        </p:nvSpPr>
        <p:spPr>
          <a:xfrm>
            <a:off x="5790406" y="5334794"/>
            <a:ext cx="2667000" cy="304800"/>
          </a:xfrm>
          <a:prstGeom prst="roundRect">
            <a:avLst/>
          </a:prstGeom>
          <a:no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CD9BD240-CEFC-49CC-890A-9F02C52158C6}"/>
              </a:ext>
            </a:extLst>
          </p:cNvPr>
          <p:cNvSpPr/>
          <p:nvPr/>
        </p:nvSpPr>
        <p:spPr>
          <a:xfrm>
            <a:off x="534423" y="2362994"/>
            <a:ext cx="4246146" cy="4114797"/>
          </a:xfrm>
          <a:prstGeom prst="roundRec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600"/>
              </a:spcAft>
            </a:pPr>
            <a:r>
              <a:rPr lang="en-US" sz="2000" dirty="0">
                <a:solidFill>
                  <a:schemeClr val="bg1"/>
                </a:solidFill>
              </a:rPr>
              <a:t>Architects Are Critical for the Successful Adoption of Acoustic Lighting</a:t>
            </a:r>
          </a:p>
          <a:p>
            <a:pPr marL="342900" indent="-342900">
              <a:spcAft>
                <a:spcPts val="600"/>
              </a:spcAft>
              <a:buFont typeface="Arial" panose="020B0604020202020204" pitchFamily="34" charset="0"/>
              <a:buChar char="•"/>
            </a:pPr>
            <a:r>
              <a:rPr lang="en-US" sz="1600" dirty="0">
                <a:solidFill>
                  <a:schemeClr val="bg1"/>
                </a:solidFill>
              </a:rPr>
              <a:t>Two budgets and two sets of experts but one client paying the bills</a:t>
            </a:r>
          </a:p>
          <a:p>
            <a:pPr marL="342900" indent="-342900">
              <a:spcAft>
                <a:spcPts val="600"/>
              </a:spcAft>
              <a:buFont typeface="Arial" panose="020B0604020202020204" pitchFamily="34" charset="0"/>
              <a:buChar char="•"/>
            </a:pPr>
            <a:r>
              <a:rPr lang="en-US" sz="1600" dirty="0">
                <a:solidFill>
                  <a:schemeClr val="bg1"/>
                </a:solidFill>
              </a:rPr>
              <a:t>Acoustic lighting solves problems, saves money, and increases the wellness aspect of design</a:t>
            </a:r>
          </a:p>
          <a:p>
            <a:pPr marL="342900" indent="-342900">
              <a:spcAft>
                <a:spcPts val="600"/>
              </a:spcAft>
              <a:buFont typeface="Arial" panose="020B0604020202020204" pitchFamily="34" charset="0"/>
              <a:buChar char="•"/>
            </a:pPr>
            <a:r>
              <a:rPr lang="en-US" sz="1600" dirty="0">
                <a:solidFill>
                  <a:schemeClr val="bg1"/>
                </a:solidFill>
              </a:rPr>
              <a:t>Only the architect is in a position to coordinate the efforts of the design team to ensure successful adoption of acoustic lighting</a:t>
            </a:r>
          </a:p>
        </p:txBody>
      </p:sp>
    </p:spTree>
    <p:extLst>
      <p:ext uri="{BB962C8B-B14F-4D97-AF65-F5344CB8AC3E}">
        <p14:creationId xmlns:p14="http://schemas.microsoft.com/office/powerpoint/2010/main" val="38240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Freeform: Shape 6">
            <a:extLst>
              <a:ext uri="{FF2B5EF4-FFF2-40B4-BE49-F238E27FC236}">
                <a16:creationId xmlns:a16="http://schemas.microsoft.com/office/drawing/2014/main" id="{B670DBD5-770C-4383-9F54-5B86E86BD5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10119" y="0"/>
            <a:ext cx="9770174" cy="6859587"/>
          </a:xfrm>
          <a:custGeom>
            <a:avLst/>
            <a:gdLst>
              <a:gd name="connsiteX0" fmla="*/ 1422188 w 9771446"/>
              <a:gd name="connsiteY0" fmla="*/ 0 h 6858000"/>
              <a:gd name="connsiteX1" fmla="*/ 8349258 w 9771446"/>
              <a:gd name="connsiteY1" fmla="*/ 0 h 6858000"/>
              <a:gd name="connsiteX2" fmla="*/ 8502224 w 9771446"/>
              <a:gd name="connsiteY2" fmla="*/ 159673 h 6858000"/>
              <a:gd name="connsiteX3" fmla="*/ 9771446 w 9771446"/>
              <a:gd name="connsiteY3" fmla="*/ 3429001 h 6858000"/>
              <a:gd name="connsiteX4" fmla="*/ 8502224 w 9771446"/>
              <a:gd name="connsiteY4" fmla="*/ 6698330 h 6858000"/>
              <a:gd name="connsiteX5" fmla="*/ 8349260 w 9771446"/>
              <a:gd name="connsiteY5" fmla="*/ 6858000 h 6858000"/>
              <a:gd name="connsiteX6" fmla="*/ 1422186 w 9771446"/>
              <a:gd name="connsiteY6" fmla="*/ 6858000 h 6858000"/>
              <a:gd name="connsiteX7" fmla="*/ 1269223 w 9771446"/>
              <a:gd name="connsiteY7" fmla="*/ 6698330 h 6858000"/>
              <a:gd name="connsiteX8" fmla="*/ 0 w 9771446"/>
              <a:gd name="connsiteY8" fmla="*/ 3429001 h 6858000"/>
              <a:gd name="connsiteX9" fmla="*/ 1269223 w 9771446"/>
              <a:gd name="connsiteY9" fmla="*/ 15967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71446" h="6858000">
                <a:moveTo>
                  <a:pt x="1422188" y="0"/>
                </a:moveTo>
                <a:lnTo>
                  <a:pt x="8349258" y="0"/>
                </a:lnTo>
                <a:lnTo>
                  <a:pt x="8502224" y="159673"/>
                </a:lnTo>
                <a:cubicBezTo>
                  <a:pt x="9290813" y="1023162"/>
                  <a:pt x="9771446" y="2170221"/>
                  <a:pt x="9771446" y="3429001"/>
                </a:cubicBezTo>
                <a:cubicBezTo>
                  <a:pt x="9771446" y="4687781"/>
                  <a:pt x="9290813" y="5834840"/>
                  <a:pt x="8502224" y="6698330"/>
                </a:cubicBezTo>
                <a:lnTo>
                  <a:pt x="8349260" y="6858000"/>
                </a:lnTo>
                <a:lnTo>
                  <a:pt x="1422186" y="6858000"/>
                </a:lnTo>
                <a:lnTo>
                  <a:pt x="1269223" y="6698330"/>
                </a:lnTo>
                <a:cubicBezTo>
                  <a:pt x="480633" y="5834840"/>
                  <a:pt x="0" y="4687781"/>
                  <a:pt x="0" y="3429001"/>
                </a:cubicBezTo>
                <a:cubicBezTo>
                  <a:pt x="0" y="2170221"/>
                  <a:pt x="480633" y="1023162"/>
                  <a:pt x="1269223" y="159673"/>
                </a:cubicBezTo>
                <a:close/>
              </a:path>
            </a:pathLst>
          </a:custGeom>
          <a:solidFill>
            <a:schemeClr val="bg1">
              <a:lumMod val="85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2" name="Picture 1" descr="A person smiling at the camera&#10;&#10;Description automatically generated with medium confidence">
            <a:extLst>
              <a:ext uri="{FF2B5EF4-FFF2-40B4-BE49-F238E27FC236}">
                <a16:creationId xmlns:a16="http://schemas.microsoft.com/office/drawing/2014/main" id="{8AFC29D2-B910-4849-A047-F1C6246B2D0C}"/>
              </a:ext>
            </a:extLst>
          </p:cNvPr>
          <p:cNvPicPr>
            <a:picLocks noChangeAspect="1"/>
          </p:cNvPicPr>
          <p:nvPr/>
        </p:nvPicPr>
        <p:blipFill rotWithShape="1">
          <a:blip r:embed="rId3"/>
          <a:srcRect l="10136"/>
          <a:stretch/>
        </p:blipFill>
        <p:spPr>
          <a:xfrm>
            <a:off x="1460406" y="10"/>
            <a:ext cx="9269599" cy="6859577"/>
          </a:xfrm>
          <a:custGeom>
            <a:avLst/>
            <a:gdLst/>
            <a:ahLst/>
            <a:cxnLst/>
            <a:rect l="l" t="t" r="r" b="b"/>
            <a:pathLst>
              <a:path w="9270806" h="6858000">
                <a:moveTo>
                  <a:pt x="1503712" y="0"/>
                </a:moveTo>
                <a:lnTo>
                  <a:pt x="7767094" y="0"/>
                </a:lnTo>
                <a:lnTo>
                  <a:pt x="7913128" y="139721"/>
                </a:lnTo>
                <a:cubicBezTo>
                  <a:pt x="8751971" y="981521"/>
                  <a:pt x="9270806" y="2144457"/>
                  <a:pt x="9270806" y="3429000"/>
                </a:cubicBezTo>
                <a:cubicBezTo>
                  <a:pt x="9270806" y="4713544"/>
                  <a:pt x="8751971" y="5876479"/>
                  <a:pt x="7913128" y="6718279"/>
                </a:cubicBezTo>
                <a:lnTo>
                  <a:pt x="7767094" y="6858000"/>
                </a:lnTo>
                <a:lnTo>
                  <a:pt x="1503712" y="6858000"/>
                </a:lnTo>
                <a:lnTo>
                  <a:pt x="1357679" y="6718279"/>
                </a:lnTo>
                <a:cubicBezTo>
                  <a:pt x="518835" y="5876479"/>
                  <a:pt x="0" y="4713544"/>
                  <a:pt x="0" y="3429000"/>
                </a:cubicBezTo>
                <a:cubicBezTo>
                  <a:pt x="0" y="2144457"/>
                  <a:pt x="518835" y="981521"/>
                  <a:pt x="1357679" y="139721"/>
                </a:cubicBezTo>
                <a:close/>
              </a:path>
            </a:pathLst>
          </a:custGeom>
        </p:spPr>
      </p:pic>
      <p:sp>
        <p:nvSpPr>
          <p:cNvPr id="4" name="TextBox 3">
            <a:extLst>
              <a:ext uri="{FF2B5EF4-FFF2-40B4-BE49-F238E27FC236}">
                <a16:creationId xmlns:a16="http://schemas.microsoft.com/office/drawing/2014/main" id="{16B72C25-B4E8-43B6-A366-1E8A6EE5F15C}"/>
              </a:ext>
            </a:extLst>
          </p:cNvPr>
          <p:cNvSpPr txBox="1"/>
          <p:nvPr/>
        </p:nvSpPr>
        <p:spPr>
          <a:xfrm>
            <a:off x="2437606" y="610394"/>
            <a:ext cx="3505200" cy="1200329"/>
          </a:xfrm>
          <a:prstGeom prst="rect">
            <a:avLst/>
          </a:prstGeom>
          <a:noFill/>
        </p:spPr>
        <p:txBody>
          <a:bodyPr wrap="square" rtlCol="0">
            <a:spAutoFit/>
          </a:bodyPr>
          <a:lstStyle/>
          <a:p>
            <a:r>
              <a:rPr lang="en-US" sz="2400" dirty="0">
                <a:solidFill>
                  <a:srgbClr val="0066FF"/>
                </a:solidFill>
              </a:rPr>
              <a:t>Acoustic Lighting is the Solution to the Nightmare of Noise</a:t>
            </a:r>
          </a:p>
        </p:txBody>
      </p:sp>
    </p:spTree>
    <p:extLst>
      <p:ext uri="{BB962C8B-B14F-4D97-AF65-F5344CB8AC3E}">
        <p14:creationId xmlns:p14="http://schemas.microsoft.com/office/powerpoint/2010/main" val="2884386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
        <p:nvSpPr>
          <p:cNvPr id="9" name="Text Box 10"/>
          <p:cNvSpPr txBox="1">
            <a:spLocks noChangeArrowheads="1"/>
          </p:cNvSpPr>
          <p:nvPr/>
        </p:nvSpPr>
        <p:spPr bwMode="auto">
          <a:xfrm>
            <a:off x="1883668" y="1702409"/>
            <a:ext cx="8380909" cy="984861"/>
          </a:xfrm>
          <a:prstGeom prst="rect">
            <a:avLst/>
          </a:prstGeom>
          <a:noFill/>
          <a:ln w="9525">
            <a:noFill/>
            <a:miter lim="800000"/>
            <a:headEnd/>
            <a:tailEnd/>
          </a:ln>
        </p:spPr>
        <p:txBody>
          <a:bodyPr wrap="square" lIns="121898" tIns="60948" rIns="121898" bIns="60948">
            <a:spAutoFit/>
          </a:bodyPr>
          <a:lstStyle/>
          <a:p>
            <a:pPr algn="ctr">
              <a:spcBef>
                <a:spcPct val="50000"/>
              </a:spcBef>
              <a:defRPr/>
            </a:pPr>
            <a:r>
              <a:rPr lang="en-US" sz="2800" dirty="0">
                <a:solidFill>
                  <a:schemeClr val="tx1">
                    <a:lumMod val="75000"/>
                    <a:lumOff val="25000"/>
                  </a:schemeClr>
                </a:solidFill>
                <a:latin typeface="+mn-lt"/>
                <a:cs typeface="65 Helvetica Medium"/>
              </a:rPr>
              <a:t>This concludes The American Institute of Architects Continuing Education Systems Course</a:t>
            </a:r>
          </a:p>
        </p:txBody>
      </p:sp>
      <p:sp>
        <p:nvSpPr>
          <p:cNvPr id="13" name="Text Box 13"/>
          <p:cNvSpPr txBox="1">
            <a:spLocks noChangeArrowheads="1"/>
          </p:cNvSpPr>
          <p:nvPr/>
        </p:nvSpPr>
        <p:spPr bwMode="auto">
          <a:xfrm>
            <a:off x="4368231" y="4141160"/>
            <a:ext cx="3301570" cy="430863"/>
          </a:xfrm>
          <a:prstGeom prst="rect">
            <a:avLst/>
          </a:prstGeom>
          <a:noFill/>
          <a:ln w="9525">
            <a:noFill/>
            <a:miter lim="800000"/>
            <a:headEnd/>
            <a:tailEnd/>
          </a:ln>
        </p:spPr>
        <p:txBody>
          <a:bodyPr wrap="square" lIns="121898" tIns="60948" rIns="121898" bIns="60948">
            <a:spAutoFit/>
          </a:bodyPr>
          <a:lstStyle/>
          <a:p>
            <a:pPr>
              <a:spcBef>
                <a:spcPct val="50000"/>
              </a:spcBef>
              <a:defRPr/>
            </a:pPr>
            <a:r>
              <a:rPr lang="en-US" sz="2000" dirty="0">
                <a:solidFill>
                  <a:schemeClr val="tx1">
                    <a:lumMod val="75000"/>
                    <a:lumOff val="25000"/>
                  </a:schemeClr>
                </a:solidFill>
                <a:latin typeface="+mn-lt"/>
                <a:cs typeface="65 Helvetica Medium"/>
              </a:rPr>
              <a:t>Contact: </a:t>
            </a:r>
            <a:r>
              <a:rPr lang="en-US" sz="2000" i="1" dirty="0">
                <a:solidFill>
                  <a:srgbClr val="0066FF"/>
                </a:solidFill>
                <a:latin typeface="+mn-lt"/>
                <a:cs typeface="65 Helvetica Medium"/>
              </a:rPr>
              <a:t>Presenter Name</a:t>
            </a:r>
          </a:p>
        </p:txBody>
      </p:sp>
      <p:cxnSp>
        <p:nvCxnSpPr>
          <p:cNvPr id="14" name="Straight Connector 13"/>
          <p:cNvCxnSpPr/>
          <p:nvPr/>
        </p:nvCxnSpPr>
        <p:spPr>
          <a:xfrm flipH="1">
            <a:off x="2801305" y="2976752"/>
            <a:ext cx="6443092"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6" name="Picture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072961" y="381090"/>
            <a:ext cx="814143" cy="898439"/>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575018" y="463294"/>
            <a:ext cx="4063471" cy="984885"/>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3200" dirty="0">
                <a:solidFill>
                  <a:schemeClr val="tx1">
                    <a:lumMod val="75000"/>
                    <a:lumOff val="25000"/>
                  </a:schemeClr>
                </a:solidFill>
                <a:latin typeface="+mn-lt"/>
                <a:cs typeface="65 Helvetica Medium"/>
              </a:rPr>
              <a:t>Learning</a:t>
            </a:r>
          </a:p>
          <a:p>
            <a:pPr>
              <a:spcBef>
                <a:spcPts val="0"/>
              </a:spcBef>
              <a:spcAft>
                <a:spcPts val="0"/>
              </a:spcAft>
              <a:defRPr/>
            </a:pPr>
            <a:r>
              <a:rPr lang="en-US" sz="3200" dirty="0">
                <a:solidFill>
                  <a:schemeClr val="tx1">
                    <a:lumMod val="75000"/>
                    <a:lumOff val="25000"/>
                  </a:schemeClr>
                </a:solidFill>
                <a:latin typeface="+mn-lt"/>
                <a:cs typeface="65 Helvetica Medium"/>
              </a:rPr>
              <a:t>Objectives</a:t>
            </a:r>
          </a:p>
        </p:txBody>
      </p:sp>
      <p:sp>
        <p:nvSpPr>
          <p:cNvPr id="16" name="TextBox 15"/>
          <p:cNvSpPr txBox="1"/>
          <p:nvPr/>
        </p:nvSpPr>
        <p:spPr>
          <a:xfrm>
            <a:off x="542433" y="2506142"/>
            <a:ext cx="10022591" cy="3656462"/>
          </a:xfrm>
          <a:prstGeom prst="rect">
            <a:avLst/>
          </a:prstGeom>
          <a:noFill/>
        </p:spPr>
        <p:txBody>
          <a:bodyPr wrap="square" lIns="121898" tIns="60948" rIns="121898" bIns="60948">
            <a:noAutofit/>
          </a:bodyPr>
          <a:lstStyle/>
          <a:p>
            <a:pPr marL="457178" indent="-457178">
              <a:buFont typeface="+mj-lt"/>
              <a:buAutoNum type="arabicPeriod"/>
            </a:pPr>
            <a:r>
              <a:rPr lang="en-CA" sz="2000" dirty="0">
                <a:solidFill>
                  <a:schemeClr val="tx1">
                    <a:lumMod val="75000"/>
                    <a:lumOff val="25000"/>
                  </a:schemeClr>
                </a:solidFill>
              </a:rPr>
              <a:t>Understand the trends driving the need for acoustic lighting</a:t>
            </a:r>
          </a:p>
          <a:p>
            <a:pPr marL="457178" indent="-457178">
              <a:buFont typeface="+mj-lt"/>
              <a:buAutoNum type="arabicPeriod"/>
            </a:pPr>
            <a:endParaRPr lang="en-CA" sz="2000" dirty="0">
              <a:solidFill>
                <a:schemeClr val="tx1">
                  <a:lumMod val="75000"/>
                  <a:lumOff val="25000"/>
                </a:schemeClr>
              </a:solidFill>
            </a:endParaRPr>
          </a:p>
          <a:p>
            <a:pPr marL="457178" indent="-457178">
              <a:buFont typeface="+mj-lt"/>
              <a:buAutoNum type="arabicPeriod"/>
            </a:pPr>
            <a:r>
              <a:rPr lang="en-US" sz="2000" dirty="0">
                <a:solidFill>
                  <a:schemeClr val="tx1">
                    <a:lumMod val="75000"/>
                    <a:lumOff val="25000"/>
                  </a:schemeClr>
                </a:solidFill>
              </a:rPr>
              <a:t>Understand different approaches to combining acoustics and lighting and the benefits of using acoustic lighting for open concept designs</a:t>
            </a:r>
          </a:p>
          <a:p>
            <a:pPr marL="457178" indent="-457178">
              <a:buFont typeface="+mj-lt"/>
              <a:buAutoNum type="arabicPeriod"/>
            </a:pPr>
            <a:endParaRPr lang="en-CA" sz="2000" dirty="0">
              <a:solidFill>
                <a:schemeClr val="tx1">
                  <a:lumMod val="75000"/>
                  <a:lumOff val="25000"/>
                </a:schemeClr>
              </a:solidFill>
            </a:endParaRPr>
          </a:p>
          <a:p>
            <a:pPr marL="457178" indent="-457178">
              <a:buFont typeface="+mj-lt"/>
              <a:buAutoNum type="arabicPeriod"/>
            </a:pPr>
            <a:r>
              <a:rPr lang="en-CA" sz="2000" dirty="0">
                <a:solidFill>
                  <a:schemeClr val="tx1">
                    <a:lumMod val="75000"/>
                    <a:lumOff val="25000"/>
                  </a:schemeClr>
                </a:solidFill>
              </a:rPr>
              <a:t>Understand the most important characteristics of acoustic lighting that contribute to sound absorption and meaningful noise reduction</a:t>
            </a:r>
          </a:p>
          <a:p>
            <a:pPr marL="457178" indent="-457178">
              <a:buFont typeface="+mj-lt"/>
              <a:buAutoNum type="arabicPeriod"/>
            </a:pPr>
            <a:endParaRPr lang="en-CA" sz="2000" dirty="0">
              <a:solidFill>
                <a:schemeClr val="tx1">
                  <a:lumMod val="75000"/>
                  <a:lumOff val="25000"/>
                </a:schemeClr>
              </a:solidFill>
            </a:endParaRPr>
          </a:p>
          <a:p>
            <a:pPr marL="457178" indent="-457178">
              <a:buFont typeface="+mj-lt"/>
              <a:buAutoNum type="arabicPeriod"/>
            </a:pPr>
            <a:r>
              <a:rPr lang="en-CA" sz="2000" dirty="0">
                <a:solidFill>
                  <a:schemeClr val="tx1">
                    <a:lumMod val="75000"/>
                    <a:lumOff val="25000"/>
                  </a:schemeClr>
                </a:solidFill>
              </a:rPr>
              <a:t>Understand the critical role architects have in implementing acoustic lighting</a:t>
            </a:r>
          </a:p>
        </p:txBody>
      </p:sp>
      <p:sp>
        <p:nvSpPr>
          <p:cNvPr id="17" name="TextBox 16"/>
          <p:cNvSpPr txBox="1"/>
          <p:nvPr/>
        </p:nvSpPr>
        <p:spPr>
          <a:xfrm>
            <a:off x="575021" y="1919609"/>
            <a:ext cx="6637641" cy="415494"/>
          </a:xfrm>
          <a:prstGeom prst="rect">
            <a:avLst/>
          </a:prstGeom>
          <a:noFill/>
        </p:spPr>
        <p:txBody>
          <a:bodyPr wrap="square" lIns="121898" tIns="60948" rIns="121898" bIns="60948">
            <a:spAutoFit/>
          </a:bodyPr>
          <a:lstStyle/>
          <a:p>
            <a:pPr>
              <a:defRPr/>
            </a:pPr>
            <a:r>
              <a:rPr lang="en-US" dirty="0">
                <a:solidFill>
                  <a:schemeClr val="tx1">
                    <a:lumMod val="75000"/>
                    <a:lumOff val="25000"/>
                  </a:schemeClr>
                </a:solidFill>
                <a:latin typeface="+mn-lt"/>
                <a:ea typeface="Arial Unicode MS" pitchFamily="34" charset="-128"/>
                <a:cs typeface="65 Helvetica Medium"/>
              </a:rPr>
              <a:t>At the end of this course, participants will be able to:</a:t>
            </a:r>
            <a:endParaRPr lang="en-US" dirty="0">
              <a:solidFill>
                <a:schemeClr val="tx1">
                  <a:lumMod val="75000"/>
                  <a:lumOff val="25000"/>
                </a:schemeClr>
              </a:solidFill>
              <a:latin typeface="+mn-lt"/>
              <a:cs typeface="65 Helvetica Medium"/>
            </a:endParaRPr>
          </a:p>
        </p:txBody>
      </p:sp>
      <p:cxnSp>
        <p:nvCxnSpPr>
          <p:cNvPr id="18" name="Straight Connector 17"/>
          <p:cNvCxnSpPr/>
          <p:nvPr/>
        </p:nvCxnSpPr>
        <p:spPr>
          <a:xfrm flipH="1">
            <a:off x="542433" y="1600994"/>
            <a:ext cx="616229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Freeform: Shape 19">
            <a:extLst>
              <a:ext uri="{FF2B5EF4-FFF2-40B4-BE49-F238E27FC236}">
                <a16:creationId xmlns:a16="http://schemas.microsoft.com/office/drawing/2014/main" id="{B670DBD5-770C-4383-9F54-5B86E86BD5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10119" y="0"/>
            <a:ext cx="9770174" cy="6859587"/>
          </a:xfrm>
          <a:custGeom>
            <a:avLst/>
            <a:gdLst>
              <a:gd name="connsiteX0" fmla="*/ 1422188 w 9771446"/>
              <a:gd name="connsiteY0" fmla="*/ 0 h 6858000"/>
              <a:gd name="connsiteX1" fmla="*/ 8349258 w 9771446"/>
              <a:gd name="connsiteY1" fmla="*/ 0 h 6858000"/>
              <a:gd name="connsiteX2" fmla="*/ 8502224 w 9771446"/>
              <a:gd name="connsiteY2" fmla="*/ 159673 h 6858000"/>
              <a:gd name="connsiteX3" fmla="*/ 9771446 w 9771446"/>
              <a:gd name="connsiteY3" fmla="*/ 3429001 h 6858000"/>
              <a:gd name="connsiteX4" fmla="*/ 8502224 w 9771446"/>
              <a:gd name="connsiteY4" fmla="*/ 6698330 h 6858000"/>
              <a:gd name="connsiteX5" fmla="*/ 8349260 w 9771446"/>
              <a:gd name="connsiteY5" fmla="*/ 6858000 h 6858000"/>
              <a:gd name="connsiteX6" fmla="*/ 1422186 w 9771446"/>
              <a:gd name="connsiteY6" fmla="*/ 6858000 h 6858000"/>
              <a:gd name="connsiteX7" fmla="*/ 1269223 w 9771446"/>
              <a:gd name="connsiteY7" fmla="*/ 6698330 h 6858000"/>
              <a:gd name="connsiteX8" fmla="*/ 0 w 9771446"/>
              <a:gd name="connsiteY8" fmla="*/ 3429001 h 6858000"/>
              <a:gd name="connsiteX9" fmla="*/ 1269223 w 9771446"/>
              <a:gd name="connsiteY9" fmla="*/ 15967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71446" h="6858000">
                <a:moveTo>
                  <a:pt x="1422188" y="0"/>
                </a:moveTo>
                <a:lnTo>
                  <a:pt x="8349258" y="0"/>
                </a:lnTo>
                <a:lnTo>
                  <a:pt x="8502224" y="159673"/>
                </a:lnTo>
                <a:cubicBezTo>
                  <a:pt x="9290813" y="1023162"/>
                  <a:pt x="9771446" y="2170221"/>
                  <a:pt x="9771446" y="3429001"/>
                </a:cubicBezTo>
                <a:cubicBezTo>
                  <a:pt x="9771446" y="4687781"/>
                  <a:pt x="9290813" y="5834840"/>
                  <a:pt x="8502224" y="6698330"/>
                </a:cubicBezTo>
                <a:lnTo>
                  <a:pt x="8349260" y="6858000"/>
                </a:lnTo>
                <a:lnTo>
                  <a:pt x="1422186" y="6858000"/>
                </a:lnTo>
                <a:lnTo>
                  <a:pt x="1269223" y="6698330"/>
                </a:lnTo>
                <a:cubicBezTo>
                  <a:pt x="480633" y="5834840"/>
                  <a:pt x="0" y="4687781"/>
                  <a:pt x="0" y="3429001"/>
                </a:cubicBezTo>
                <a:cubicBezTo>
                  <a:pt x="0" y="2170221"/>
                  <a:pt x="480633" y="1023162"/>
                  <a:pt x="1269223" y="159673"/>
                </a:cubicBezTo>
                <a:close/>
              </a:path>
            </a:pathLst>
          </a:custGeom>
          <a:solidFill>
            <a:schemeClr val="bg1">
              <a:lumMod val="85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5" name="Picture 14" descr="A person with the hand on the head&#10;&#10;Description automatically generated with low confidence">
            <a:extLst>
              <a:ext uri="{FF2B5EF4-FFF2-40B4-BE49-F238E27FC236}">
                <a16:creationId xmlns:a16="http://schemas.microsoft.com/office/drawing/2014/main" id="{7BDF3ECE-55C2-40B3-8BF2-9F2CB5B381B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3402" b="9023"/>
          <a:stretch/>
        </p:blipFill>
        <p:spPr>
          <a:xfrm>
            <a:off x="1460406" y="10"/>
            <a:ext cx="9269599" cy="6859577"/>
          </a:xfrm>
          <a:custGeom>
            <a:avLst/>
            <a:gdLst/>
            <a:ahLst/>
            <a:cxnLst/>
            <a:rect l="l" t="t" r="r" b="b"/>
            <a:pathLst>
              <a:path w="9270806" h="6858000">
                <a:moveTo>
                  <a:pt x="1503712" y="0"/>
                </a:moveTo>
                <a:lnTo>
                  <a:pt x="7767094" y="0"/>
                </a:lnTo>
                <a:lnTo>
                  <a:pt x="7913128" y="139721"/>
                </a:lnTo>
                <a:cubicBezTo>
                  <a:pt x="8751971" y="981521"/>
                  <a:pt x="9270806" y="2144457"/>
                  <a:pt x="9270806" y="3429000"/>
                </a:cubicBezTo>
                <a:cubicBezTo>
                  <a:pt x="9270806" y="4713544"/>
                  <a:pt x="8751971" y="5876479"/>
                  <a:pt x="7913128" y="6718279"/>
                </a:cubicBezTo>
                <a:lnTo>
                  <a:pt x="7767094" y="6858000"/>
                </a:lnTo>
                <a:lnTo>
                  <a:pt x="1503712" y="6858000"/>
                </a:lnTo>
                <a:lnTo>
                  <a:pt x="1357679" y="6718279"/>
                </a:lnTo>
                <a:cubicBezTo>
                  <a:pt x="518835" y="5876479"/>
                  <a:pt x="0" y="4713544"/>
                  <a:pt x="0" y="3429000"/>
                </a:cubicBezTo>
                <a:cubicBezTo>
                  <a:pt x="0" y="2144457"/>
                  <a:pt x="518835" y="981521"/>
                  <a:pt x="1357679" y="139721"/>
                </a:cubicBezTo>
                <a:close/>
              </a:path>
            </a:pathLst>
          </a:custGeom>
        </p:spPr>
      </p:pic>
      <p:sp>
        <p:nvSpPr>
          <p:cNvPr id="2" name="TextBox 1">
            <a:extLst>
              <a:ext uri="{FF2B5EF4-FFF2-40B4-BE49-F238E27FC236}">
                <a16:creationId xmlns:a16="http://schemas.microsoft.com/office/drawing/2014/main" id="{F7081E03-8692-426C-B429-CBEFDB6DB40A}"/>
              </a:ext>
            </a:extLst>
          </p:cNvPr>
          <p:cNvSpPr txBox="1"/>
          <p:nvPr/>
        </p:nvSpPr>
        <p:spPr>
          <a:xfrm>
            <a:off x="4114006" y="305594"/>
            <a:ext cx="4038600" cy="584775"/>
          </a:xfrm>
          <a:prstGeom prst="rect">
            <a:avLst/>
          </a:prstGeom>
          <a:noFill/>
        </p:spPr>
        <p:txBody>
          <a:bodyPr wrap="square" rtlCol="0">
            <a:spAutoFit/>
          </a:bodyPr>
          <a:lstStyle/>
          <a:p>
            <a:pPr algn="ctr"/>
            <a:r>
              <a:rPr lang="en-US" sz="3200" dirty="0">
                <a:solidFill>
                  <a:srgbClr val="0066FF"/>
                </a:solidFill>
              </a:rPr>
              <a:t>A Nightmare of Noise</a:t>
            </a:r>
          </a:p>
        </p:txBody>
      </p:sp>
    </p:spTree>
    <p:extLst>
      <p:ext uri="{BB962C8B-B14F-4D97-AF65-F5344CB8AC3E}">
        <p14:creationId xmlns:p14="http://schemas.microsoft.com/office/powerpoint/2010/main" val="7889024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6580123"/>
            <a:ext cx="2031736" cy="246278"/>
          </a:xfrm>
          <a:prstGeom prst="rect">
            <a:avLst/>
          </a:prstGeom>
          <a:noFill/>
        </p:spPr>
        <p:txBody>
          <a:bodyPr wrap="square" lIns="121898" tIns="60948" rIns="121898" bIns="60948" rtlCol="0">
            <a:spAutoFit/>
          </a:bodyPr>
          <a:lstStyle/>
          <a:p>
            <a:r>
              <a:rPr lang="en-CA" sz="800" i="1" dirty="0">
                <a:solidFill>
                  <a:schemeClr val="bg1"/>
                </a:solidFill>
              </a:rPr>
              <a:t>Courtesy Philips Lighting</a:t>
            </a:r>
          </a:p>
        </p:txBody>
      </p:sp>
      <p:sp>
        <p:nvSpPr>
          <p:cNvPr id="4" name="Rectangle 4">
            <a:extLst>
              <a:ext uri="{FF2B5EF4-FFF2-40B4-BE49-F238E27FC236}">
                <a16:creationId xmlns:a16="http://schemas.microsoft.com/office/drawing/2014/main" id="{91785746-7300-4774-A1CB-B4AA3656DD6F}"/>
              </a:ext>
            </a:extLst>
          </p:cNvPr>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400" dirty="0">
                <a:solidFill>
                  <a:schemeClr val="tx1">
                    <a:lumMod val="65000"/>
                    <a:lumOff val="35000"/>
                  </a:schemeClr>
                </a:solidFill>
                <a:latin typeface="+mn-lt"/>
                <a:cs typeface="65 Helvetica Medium"/>
              </a:rPr>
              <a:t>Acoustic Lighting is a REAL THING!</a:t>
            </a:r>
          </a:p>
        </p:txBody>
      </p:sp>
      <p:cxnSp>
        <p:nvCxnSpPr>
          <p:cNvPr id="5" name="Straight Connector 4">
            <a:extLst>
              <a:ext uri="{FF2B5EF4-FFF2-40B4-BE49-F238E27FC236}">
                <a16:creationId xmlns:a16="http://schemas.microsoft.com/office/drawing/2014/main" id="{28FFDAF9-8249-41F3-974A-D142BC06127D}"/>
              </a:ext>
            </a:extLst>
          </p:cNvPr>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grpSp>
        <p:nvGrpSpPr>
          <p:cNvPr id="6" name="Group 5">
            <a:extLst>
              <a:ext uri="{FF2B5EF4-FFF2-40B4-BE49-F238E27FC236}">
                <a16:creationId xmlns:a16="http://schemas.microsoft.com/office/drawing/2014/main" id="{2C2E9634-91B9-40A1-9ED2-06916F063347}"/>
              </a:ext>
            </a:extLst>
          </p:cNvPr>
          <p:cNvGrpSpPr>
            <a:grpSpLocks noChangeAspect="1"/>
          </p:cNvGrpSpPr>
          <p:nvPr/>
        </p:nvGrpSpPr>
        <p:grpSpPr>
          <a:xfrm>
            <a:off x="4032768" y="890349"/>
            <a:ext cx="7895937" cy="5689774"/>
            <a:chOff x="386504" y="862301"/>
            <a:chExt cx="6232526" cy="4491128"/>
          </a:xfrm>
        </p:grpSpPr>
        <p:pic>
          <p:nvPicPr>
            <p:cNvPr id="7" name="Picture 6">
              <a:extLst>
                <a:ext uri="{FF2B5EF4-FFF2-40B4-BE49-F238E27FC236}">
                  <a16:creationId xmlns:a16="http://schemas.microsoft.com/office/drawing/2014/main" id="{ACA9B58C-F5A1-46E7-8927-32380D2B58EE}"/>
                </a:ext>
              </a:extLst>
            </p:cNvPr>
            <p:cNvPicPr>
              <a:picLocks noChangeAspect="1"/>
            </p:cNvPicPr>
            <p:nvPr/>
          </p:nvPicPr>
          <p:blipFill>
            <a:blip r:embed="rId3"/>
            <a:stretch>
              <a:fillRect/>
            </a:stretch>
          </p:blipFill>
          <p:spPr>
            <a:xfrm>
              <a:off x="386504" y="862301"/>
              <a:ext cx="3173817" cy="496636"/>
            </a:xfrm>
            <a:prstGeom prst="rect">
              <a:avLst/>
            </a:prstGeom>
          </p:spPr>
        </p:pic>
        <p:pic>
          <p:nvPicPr>
            <p:cNvPr id="8" name="Picture 7">
              <a:extLst>
                <a:ext uri="{FF2B5EF4-FFF2-40B4-BE49-F238E27FC236}">
                  <a16:creationId xmlns:a16="http://schemas.microsoft.com/office/drawing/2014/main" id="{BFF0806F-ED3C-4BD2-A866-BE24C08D45BE}"/>
                </a:ext>
              </a:extLst>
            </p:cNvPr>
            <p:cNvPicPr>
              <a:picLocks noChangeAspect="1"/>
            </p:cNvPicPr>
            <p:nvPr/>
          </p:nvPicPr>
          <p:blipFill>
            <a:blip r:embed="rId4"/>
            <a:stretch>
              <a:fillRect/>
            </a:stretch>
          </p:blipFill>
          <p:spPr>
            <a:xfrm>
              <a:off x="416778" y="3342445"/>
              <a:ext cx="5497578" cy="564091"/>
            </a:xfrm>
            <a:prstGeom prst="rect">
              <a:avLst/>
            </a:prstGeom>
          </p:spPr>
        </p:pic>
        <p:pic>
          <p:nvPicPr>
            <p:cNvPr id="10" name="Picture 9">
              <a:extLst>
                <a:ext uri="{FF2B5EF4-FFF2-40B4-BE49-F238E27FC236}">
                  <a16:creationId xmlns:a16="http://schemas.microsoft.com/office/drawing/2014/main" id="{264D3D87-B7E5-41CE-AE1D-72167609A12D}"/>
                </a:ext>
              </a:extLst>
            </p:cNvPr>
            <p:cNvPicPr>
              <a:picLocks noChangeAspect="1"/>
            </p:cNvPicPr>
            <p:nvPr/>
          </p:nvPicPr>
          <p:blipFill>
            <a:blip r:embed="rId5"/>
            <a:stretch>
              <a:fillRect/>
            </a:stretch>
          </p:blipFill>
          <p:spPr>
            <a:xfrm rot="373037">
              <a:off x="401611" y="4436657"/>
              <a:ext cx="3421595" cy="916772"/>
            </a:xfrm>
            <a:prstGeom prst="rect">
              <a:avLst/>
            </a:prstGeom>
          </p:spPr>
        </p:pic>
        <p:pic>
          <p:nvPicPr>
            <p:cNvPr id="11" name="Picture 10">
              <a:extLst>
                <a:ext uri="{FF2B5EF4-FFF2-40B4-BE49-F238E27FC236}">
                  <a16:creationId xmlns:a16="http://schemas.microsoft.com/office/drawing/2014/main" id="{C3A9AE7D-4027-4DD8-89E7-A27A89A2A06C}"/>
                </a:ext>
              </a:extLst>
            </p:cNvPr>
            <p:cNvPicPr>
              <a:picLocks noChangeAspect="1"/>
            </p:cNvPicPr>
            <p:nvPr/>
          </p:nvPicPr>
          <p:blipFill>
            <a:blip r:embed="rId6"/>
            <a:stretch>
              <a:fillRect/>
            </a:stretch>
          </p:blipFill>
          <p:spPr>
            <a:xfrm rot="655797">
              <a:off x="3417115" y="2565902"/>
              <a:ext cx="2733527" cy="437364"/>
            </a:xfrm>
            <a:prstGeom prst="rect">
              <a:avLst/>
            </a:prstGeom>
          </p:spPr>
        </p:pic>
        <p:pic>
          <p:nvPicPr>
            <p:cNvPr id="12" name="Picture 11">
              <a:extLst>
                <a:ext uri="{FF2B5EF4-FFF2-40B4-BE49-F238E27FC236}">
                  <a16:creationId xmlns:a16="http://schemas.microsoft.com/office/drawing/2014/main" id="{53D75A0E-484A-41A3-A89C-73ED21EAC599}"/>
                </a:ext>
              </a:extLst>
            </p:cNvPr>
            <p:cNvPicPr>
              <a:picLocks noChangeAspect="1"/>
            </p:cNvPicPr>
            <p:nvPr/>
          </p:nvPicPr>
          <p:blipFill>
            <a:blip r:embed="rId7"/>
            <a:stretch>
              <a:fillRect/>
            </a:stretch>
          </p:blipFill>
          <p:spPr>
            <a:xfrm rot="20617814">
              <a:off x="1044755" y="1554484"/>
              <a:ext cx="4241621" cy="560690"/>
            </a:xfrm>
            <a:prstGeom prst="rect">
              <a:avLst/>
            </a:prstGeom>
          </p:spPr>
        </p:pic>
        <p:pic>
          <p:nvPicPr>
            <p:cNvPr id="13" name="Picture 12">
              <a:extLst>
                <a:ext uri="{FF2B5EF4-FFF2-40B4-BE49-F238E27FC236}">
                  <a16:creationId xmlns:a16="http://schemas.microsoft.com/office/drawing/2014/main" id="{445A0D6B-E755-4A10-8C7D-74A73FAF1365}"/>
                </a:ext>
              </a:extLst>
            </p:cNvPr>
            <p:cNvPicPr>
              <a:picLocks noChangeAspect="1"/>
            </p:cNvPicPr>
            <p:nvPr/>
          </p:nvPicPr>
          <p:blipFill>
            <a:blip r:embed="rId8"/>
            <a:stretch>
              <a:fillRect/>
            </a:stretch>
          </p:blipFill>
          <p:spPr>
            <a:xfrm rot="21437640">
              <a:off x="4088658" y="4206500"/>
              <a:ext cx="2530372" cy="979295"/>
            </a:xfrm>
            <a:prstGeom prst="rect">
              <a:avLst/>
            </a:prstGeom>
          </p:spPr>
        </p:pic>
      </p:grpSp>
      <p:sp>
        <p:nvSpPr>
          <p:cNvPr id="14" name="Rectangle 13">
            <a:extLst>
              <a:ext uri="{FF2B5EF4-FFF2-40B4-BE49-F238E27FC236}">
                <a16:creationId xmlns:a16="http://schemas.microsoft.com/office/drawing/2014/main" id="{089CAD5F-4D82-4A84-A8DB-D87696A2EC0D}"/>
              </a:ext>
            </a:extLst>
          </p:cNvPr>
          <p:cNvSpPr/>
          <p:nvPr/>
        </p:nvSpPr>
        <p:spPr>
          <a:xfrm>
            <a:off x="444912" y="1785684"/>
            <a:ext cx="3539760" cy="2062103"/>
          </a:xfrm>
          <a:prstGeom prst="rect">
            <a:avLst/>
          </a:prstGeom>
          <a:ln>
            <a:noFill/>
          </a:ln>
        </p:spPr>
        <p:txBody>
          <a:bodyPr wrap="square">
            <a:spAutoFit/>
          </a:bodyPr>
          <a:lstStyle/>
          <a:p>
            <a:pPr>
              <a:spcAft>
                <a:spcPts val="1000"/>
              </a:spcAft>
            </a:pPr>
            <a:r>
              <a:rPr lang="en-US" sz="3200" dirty="0">
                <a:solidFill>
                  <a:srgbClr val="0066FF"/>
                </a:solidFill>
              </a:rPr>
              <a:t>What was once a difficult design (</a:t>
            </a:r>
            <a:r>
              <a:rPr lang="en-US" sz="3200" i="1" dirty="0">
                <a:solidFill>
                  <a:srgbClr val="0066FF"/>
                </a:solidFill>
              </a:rPr>
              <a:t>and budget</a:t>
            </a:r>
            <a:r>
              <a:rPr lang="en-US" sz="3200" dirty="0">
                <a:solidFill>
                  <a:srgbClr val="0066FF"/>
                </a:solidFill>
              </a:rPr>
              <a:t>) problem is solved!</a:t>
            </a:r>
          </a:p>
        </p:txBody>
      </p:sp>
    </p:spTree>
    <p:extLst>
      <p:ext uri="{BB962C8B-B14F-4D97-AF65-F5344CB8AC3E}">
        <p14:creationId xmlns:p14="http://schemas.microsoft.com/office/powerpoint/2010/main" val="291275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575018" y="862329"/>
            <a:ext cx="6510788" cy="492443"/>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3200" dirty="0">
                <a:solidFill>
                  <a:schemeClr val="tx1">
                    <a:lumMod val="65000"/>
                    <a:lumOff val="35000"/>
                  </a:schemeClr>
                </a:solidFill>
                <a:latin typeface="+mn-lt"/>
                <a:cs typeface="65 Helvetica Medium"/>
              </a:rPr>
              <a:t>Addressing Human Needs</a:t>
            </a:r>
          </a:p>
        </p:txBody>
      </p:sp>
      <p:sp>
        <p:nvSpPr>
          <p:cNvPr id="16" name="TextBox 15"/>
          <p:cNvSpPr txBox="1"/>
          <p:nvPr/>
        </p:nvSpPr>
        <p:spPr>
          <a:xfrm>
            <a:off x="542433" y="2335103"/>
            <a:ext cx="10022591" cy="1399491"/>
          </a:xfrm>
          <a:prstGeom prst="rect">
            <a:avLst/>
          </a:prstGeom>
          <a:noFill/>
        </p:spPr>
        <p:txBody>
          <a:bodyPr wrap="square" lIns="121898" tIns="60948" rIns="121898" bIns="60948">
            <a:noAutofit/>
          </a:bodyPr>
          <a:lstStyle/>
          <a:p>
            <a:pPr marL="457178" indent="-457178">
              <a:lnSpc>
                <a:spcPct val="200000"/>
              </a:lnSpc>
              <a:buFont typeface="+mj-lt"/>
              <a:buAutoNum type="arabicPeriod"/>
            </a:pPr>
            <a:r>
              <a:rPr lang="en-CA" sz="2000" dirty="0">
                <a:solidFill>
                  <a:schemeClr val="tx1">
                    <a:lumMod val="75000"/>
                    <a:lumOff val="25000"/>
                  </a:schemeClr>
                </a:solidFill>
              </a:rPr>
              <a:t>New Building Standards are Driving the Need for Better Solutions</a:t>
            </a:r>
          </a:p>
          <a:p>
            <a:pPr marL="457178" indent="-457178">
              <a:lnSpc>
                <a:spcPct val="200000"/>
              </a:lnSpc>
              <a:buFont typeface="+mj-lt"/>
              <a:buAutoNum type="arabicPeriod"/>
            </a:pPr>
            <a:r>
              <a:rPr lang="en-CA" sz="2000" dirty="0">
                <a:solidFill>
                  <a:schemeClr val="tx1">
                    <a:lumMod val="75000"/>
                    <a:lumOff val="25000"/>
                  </a:schemeClr>
                </a:solidFill>
              </a:rPr>
              <a:t>Lighting and Sound are Key Factors in Designing for Human Needs</a:t>
            </a:r>
          </a:p>
        </p:txBody>
      </p:sp>
      <p:sp>
        <p:nvSpPr>
          <p:cNvPr id="17" name="TextBox 16"/>
          <p:cNvSpPr txBox="1"/>
          <p:nvPr/>
        </p:nvSpPr>
        <p:spPr>
          <a:xfrm>
            <a:off x="575021" y="1919609"/>
            <a:ext cx="6637641" cy="415494"/>
          </a:xfrm>
          <a:prstGeom prst="rect">
            <a:avLst/>
          </a:prstGeom>
          <a:noFill/>
        </p:spPr>
        <p:txBody>
          <a:bodyPr wrap="square" lIns="121898" tIns="60948" rIns="121898" bIns="60948">
            <a:spAutoFit/>
          </a:bodyPr>
          <a:lstStyle/>
          <a:p>
            <a:pPr>
              <a:defRPr/>
            </a:pPr>
            <a:r>
              <a:rPr lang="en-US" dirty="0">
                <a:solidFill>
                  <a:srgbClr val="595959"/>
                </a:solidFill>
                <a:latin typeface="+mn-lt"/>
                <a:ea typeface="Arial Unicode MS" pitchFamily="34" charset="-128"/>
                <a:cs typeface="65 Helvetica Medium"/>
              </a:rPr>
              <a:t>This section will cover:</a:t>
            </a:r>
            <a:endParaRPr lang="en-US" dirty="0">
              <a:solidFill>
                <a:srgbClr val="595959"/>
              </a:solidFill>
              <a:latin typeface="+mn-lt"/>
              <a:cs typeface="65 Helvetica Medium"/>
            </a:endParaRPr>
          </a:p>
        </p:txBody>
      </p:sp>
      <p:cxnSp>
        <p:nvCxnSpPr>
          <p:cNvPr id="18" name="Straight Connector 17"/>
          <p:cNvCxnSpPr/>
          <p:nvPr/>
        </p:nvCxnSpPr>
        <p:spPr>
          <a:xfrm flipH="1">
            <a:off x="542433" y="1600994"/>
            <a:ext cx="6390973"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Tree>
    <p:extLst>
      <p:ext uri="{BB962C8B-B14F-4D97-AF65-F5344CB8AC3E}">
        <p14:creationId xmlns:p14="http://schemas.microsoft.com/office/powerpoint/2010/main" val="2691986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400" dirty="0">
                <a:solidFill>
                  <a:schemeClr val="tx1">
                    <a:lumMod val="65000"/>
                    <a:lumOff val="35000"/>
                  </a:schemeClr>
                </a:solidFill>
                <a:latin typeface="+mn-lt"/>
                <a:cs typeface="65 Helvetica Medium"/>
              </a:rPr>
              <a:t>Designing For The Needs Of People Is Mandatory For Success</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10" name="Rectangle 9">
            <a:extLst>
              <a:ext uri="{FF2B5EF4-FFF2-40B4-BE49-F238E27FC236}">
                <a16:creationId xmlns:a16="http://schemas.microsoft.com/office/drawing/2014/main" id="{889C5449-57F8-42AC-950E-E12CF8D586FE}"/>
              </a:ext>
            </a:extLst>
          </p:cNvPr>
          <p:cNvSpPr/>
          <p:nvPr/>
        </p:nvSpPr>
        <p:spPr>
          <a:xfrm>
            <a:off x="7573347" y="1184090"/>
            <a:ext cx="3767744" cy="1461939"/>
          </a:xfrm>
          <a:prstGeom prst="rect">
            <a:avLst/>
          </a:prstGeom>
          <a:ln w="25400">
            <a:solidFill>
              <a:srgbClr val="0066FF"/>
            </a:solidFill>
          </a:ln>
        </p:spPr>
        <p:txBody>
          <a:bodyPr wrap="square">
            <a:spAutoFit/>
          </a:bodyPr>
          <a:lstStyle/>
          <a:p>
            <a:pPr>
              <a:spcAft>
                <a:spcPts val="600"/>
              </a:spcAft>
            </a:pPr>
            <a:r>
              <a:rPr lang="en-US" dirty="0"/>
              <a:t>“</a:t>
            </a:r>
            <a:r>
              <a:rPr lang="en-US" dirty="0">
                <a:solidFill>
                  <a:srgbClr val="0066FF"/>
                </a:solidFill>
              </a:rPr>
              <a:t>Wellness</a:t>
            </a:r>
            <a:r>
              <a:rPr lang="en-US" dirty="0"/>
              <a:t> continues to be </a:t>
            </a:r>
            <a:r>
              <a:rPr lang="en-US" dirty="0">
                <a:solidFill>
                  <a:srgbClr val="0066FF"/>
                </a:solidFill>
              </a:rPr>
              <a:t>a key consideration </a:t>
            </a:r>
            <a:r>
              <a:rPr lang="en-US" dirty="0"/>
              <a:t>for companies and landlords when building or redeveloping office spaces.”</a:t>
            </a:r>
          </a:p>
          <a:p>
            <a:pPr>
              <a:spcAft>
                <a:spcPts val="600"/>
              </a:spcAft>
            </a:pPr>
            <a:r>
              <a:rPr lang="en-US" sz="1200" dirty="0"/>
              <a:t>- CBRE Online Article 2019</a:t>
            </a:r>
          </a:p>
        </p:txBody>
      </p:sp>
      <p:grpSp>
        <p:nvGrpSpPr>
          <p:cNvPr id="11" name="Group 10">
            <a:extLst>
              <a:ext uri="{FF2B5EF4-FFF2-40B4-BE49-F238E27FC236}">
                <a16:creationId xmlns:a16="http://schemas.microsoft.com/office/drawing/2014/main" id="{5D05E7E8-DAD5-45A6-8084-693CB39DCB9C}"/>
              </a:ext>
            </a:extLst>
          </p:cNvPr>
          <p:cNvGrpSpPr/>
          <p:nvPr/>
        </p:nvGrpSpPr>
        <p:grpSpPr>
          <a:xfrm>
            <a:off x="547518" y="1442694"/>
            <a:ext cx="2350892" cy="4203747"/>
            <a:chOff x="10020300" y="684862"/>
            <a:chExt cx="1809750" cy="3342304"/>
          </a:xfrm>
        </p:grpSpPr>
        <p:pic>
          <p:nvPicPr>
            <p:cNvPr id="16" name="Picture 15">
              <a:extLst>
                <a:ext uri="{FF2B5EF4-FFF2-40B4-BE49-F238E27FC236}">
                  <a16:creationId xmlns:a16="http://schemas.microsoft.com/office/drawing/2014/main" id="{A70ED0E2-BEA6-4661-982B-E15683ABAC30}"/>
                </a:ext>
              </a:extLst>
            </p:cNvPr>
            <p:cNvPicPr>
              <a:picLocks noChangeAspect="1"/>
            </p:cNvPicPr>
            <p:nvPr/>
          </p:nvPicPr>
          <p:blipFill>
            <a:blip r:embed="rId3"/>
            <a:stretch>
              <a:fillRect/>
            </a:stretch>
          </p:blipFill>
          <p:spPr>
            <a:xfrm>
              <a:off x="10020300" y="684862"/>
              <a:ext cx="1809750" cy="3162300"/>
            </a:xfrm>
            <a:prstGeom prst="rect">
              <a:avLst/>
            </a:prstGeom>
            <a:ln>
              <a:solidFill>
                <a:schemeClr val="tx1"/>
              </a:solidFill>
            </a:ln>
          </p:spPr>
        </p:pic>
        <p:pic>
          <p:nvPicPr>
            <p:cNvPr id="17" name="Picture 16">
              <a:extLst>
                <a:ext uri="{FF2B5EF4-FFF2-40B4-BE49-F238E27FC236}">
                  <a16:creationId xmlns:a16="http://schemas.microsoft.com/office/drawing/2014/main" id="{DB1B9DCE-D5CB-4415-BD98-7CB492DBD35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020300" y="3860964"/>
              <a:ext cx="1809750" cy="166202"/>
            </a:xfrm>
            <a:prstGeom prst="rect">
              <a:avLst/>
            </a:prstGeom>
          </p:spPr>
        </p:pic>
      </p:grpSp>
      <p:sp>
        <p:nvSpPr>
          <p:cNvPr id="19" name="Rectangle 18">
            <a:extLst>
              <a:ext uri="{FF2B5EF4-FFF2-40B4-BE49-F238E27FC236}">
                <a16:creationId xmlns:a16="http://schemas.microsoft.com/office/drawing/2014/main" id="{8DF67BFE-2AC2-4100-B2A1-C55547018DBF}"/>
              </a:ext>
            </a:extLst>
          </p:cNvPr>
          <p:cNvSpPr/>
          <p:nvPr/>
        </p:nvSpPr>
        <p:spPr>
          <a:xfrm>
            <a:off x="3352006" y="915194"/>
            <a:ext cx="3767744" cy="5401479"/>
          </a:xfrm>
          <a:prstGeom prst="rect">
            <a:avLst/>
          </a:prstGeom>
          <a:ln w="25400">
            <a:solidFill>
              <a:srgbClr val="0066FF"/>
            </a:solidFill>
          </a:ln>
        </p:spPr>
        <p:txBody>
          <a:bodyPr wrap="square">
            <a:spAutoFit/>
          </a:bodyPr>
          <a:lstStyle/>
          <a:p>
            <a:pPr lvl="0">
              <a:spcAft>
                <a:spcPts val="600"/>
              </a:spcAft>
            </a:pPr>
            <a:r>
              <a:rPr lang="en-US" dirty="0">
                <a:solidFill>
                  <a:srgbClr val="3F3F3F"/>
                </a:solidFill>
              </a:rPr>
              <a:t>“Wellness in the workplace has emerged as a critical issue because it is simply </a:t>
            </a:r>
            <a:r>
              <a:rPr lang="en-US" dirty="0">
                <a:solidFill>
                  <a:srgbClr val="0066FF"/>
                </a:solidFill>
              </a:rPr>
              <a:t>too fundamental</a:t>
            </a:r>
            <a:r>
              <a:rPr lang="en-US" dirty="0">
                <a:solidFill>
                  <a:srgbClr val="0070C0"/>
                </a:solidFill>
              </a:rPr>
              <a:t> </a:t>
            </a:r>
            <a:r>
              <a:rPr lang="en-US" dirty="0">
                <a:solidFill>
                  <a:srgbClr val="3F3F3F"/>
                </a:solidFill>
              </a:rPr>
              <a:t>to be ignored.”</a:t>
            </a:r>
          </a:p>
          <a:p>
            <a:pPr lvl="0">
              <a:spcAft>
                <a:spcPts val="600"/>
              </a:spcAft>
            </a:pPr>
            <a:r>
              <a:rPr lang="en-US" dirty="0">
                <a:solidFill>
                  <a:srgbClr val="3F3F3F"/>
                </a:solidFill>
              </a:rPr>
              <a:t>“Bodies of evidence from all parts of the globe prove that </a:t>
            </a:r>
            <a:r>
              <a:rPr lang="en-US" dirty="0">
                <a:solidFill>
                  <a:srgbClr val="0066FF"/>
                </a:solidFill>
              </a:rPr>
              <a:t>well designed workplaces are critical </a:t>
            </a:r>
            <a:r>
              <a:rPr lang="en-US" dirty="0">
                <a:solidFill>
                  <a:srgbClr val="3F3F3F"/>
                </a:solidFill>
              </a:rPr>
              <a:t>for the health and wellbeing of society. The message to the real estate and built environment sector is clear: </a:t>
            </a:r>
            <a:r>
              <a:rPr lang="en-US" dirty="0" err="1">
                <a:solidFill>
                  <a:srgbClr val="3F3F3F"/>
                </a:solidFill>
              </a:rPr>
              <a:t>prioritise</a:t>
            </a:r>
            <a:r>
              <a:rPr lang="en-US" dirty="0">
                <a:solidFill>
                  <a:srgbClr val="3F3F3F"/>
                </a:solidFill>
              </a:rPr>
              <a:t> health and wellbeing by making spaces human again”</a:t>
            </a:r>
          </a:p>
          <a:p>
            <a:pPr lvl="0">
              <a:spcAft>
                <a:spcPts val="600"/>
              </a:spcAft>
            </a:pPr>
            <a:r>
              <a:rPr lang="en-US" dirty="0">
                <a:solidFill>
                  <a:srgbClr val="3F3F3F"/>
                </a:solidFill>
              </a:rPr>
              <a:t>“…More than a ‘fad’ this is a global socio-political shift – </a:t>
            </a:r>
            <a:r>
              <a:rPr lang="en-US" dirty="0">
                <a:solidFill>
                  <a:srgbClr val="0066FF"/>
                </a:solidFill>
              </a:rPr>
              <a:t>rue the industry that is not moving to address it.”</a:t>
            </a:r>
          </a:p>
          <a:p>
            <a:pPr>
              <a:spcAft>
                <a:spcPts val="600"/>
              </a:spcAft>
            </a:pPr>
            <a:r>
              <a:rPr lang="en-US" sz="1200" dirty="0"/>
              <a:t>- Cushman Wakefield, Well Work Place: Making Spaces Human Again</a:t>
            </a:r>
          </a:p>
        </p:txBody>
      </p:sp>
      <p:sp>
        <p:nvSpPr>
          <p:cNvPr id="20" name="Rectangle 19">
            <a:extLst>
              <a:ext uri="{FF2B5EF4-FFF2-40B4-BE49-F238E27FC236}">
                <a16:creationId xmlns:a16="http://schemas.microsoft.com/office/drawing/2014/main" id="{ED5265A7-3968-4F20-A715-20235DB200D8}"/>
              </a:ext>
            </a:extLst>
          </p:cNvPr>
          <p:cNvSpPr/>
          <p:nvPr/>
        </p:nvSpPr>
        <p:spPr>
          <a:xfrm>
            <a:off x="7573346" y="3104662"/>
            <a:ext cx="3767745" cy="2846933"/>
          </a:xfrm>
          <a:prstGeom prst="rect">
            <a:avLst/>
          </a:prstGeom>
          <a:ln w="25400">
            <a:solidFill>
              <a:srgbClr val="0066FF"/>
            </a:solidFill>
          </a:ln>
        </p:spPr>
        <p:txBody>
          <a:bodyPr wrap="square">
            <a:spAutoFit/>
          </a:bodyPr>
          <a:lstStyle/>
          <a:p>
            <a:pPr>
              <a:spcAft>
                <a:spcPts val="600"/>
              </a:spcAft>
            </a:pPr>
            <a:r>
              <a:rPr lang="en-US" dirty="0"/>
              <a:t>“The workplace is the physical manifestation of your company’s culture and core values. By better understanding </a:t>
            </a:r>
            <a:r>
              <a:rPr lang="en-US" dirty="0">
                <a:solidFill>
                  <a:srgbClr val="0066FF"/>
                </a:solidFill>
              </a:rPr>
              <a:t>the deep connection between the human experience and real estate</a:t>
            </a:r>
            <a:r>
              <a:rPr lang="en-US" dirty="0"/>
              <a:t>, organizations can create more innovative workplaces that drive productivity, experience and business value.”</a:t>
            </a:r>
            <a:endParaRPr lang="en-US" dirty="0">
              <a:solidFill>
                <a:srgbClr val="3F3F3F"/>
              </a:solidFill>
            </a:endParaRPr>
          </a:p>
          <a:p>
            <a:pPr>
              <a:spcAft>
                <a:spcPts val="600"/>
              </a:spcAft>
            </a:pPr>
            <a:r>
              <a:rPr lang="en-US" sz="1200" dirty="0">
                <a:solidFill>
                  <a:srgbClr val="3F3F3F"/>
                </a:solidFill>
              </a:rPr>
              <a:t>- Ed </a:t>
            </a:r>
            <a:r>
              <a:rPr lang="en-US" sz="1200" dirty="0" err="1">
                <a:solidFill>
                  <a:srgbClr val="3F3F3F"/>
                </a:solidFill>
              </a:rPr>
              <a:t>Nolanm</a:t>
            </a:r>
            <a:r>
              <a:rPr lang="en-US" sz="1200" dirty="0">
                <a:solidFill>
                  <a:srgbClr val="3F3F3F"/>
                </a:solidFill>
              </a:rPr>
              <a:t>, JLL Workplace Strategy</a:t>
            </a:r>
            <a:endParaRPr lang="en-US" sz="1200" dirty="0"/>
          </a:p>
        </p:txBody>
      </p:sp>
    </p:spTree>
    <p:extLst>
      <p:ext uri="{BB962C8B-B14F-4D97-AF65-F5344CB8AC3E}">
        <p14:creationId xmlns:p14="http://schemas.microsoft.com/office/powerpoint/2010/main" val="1221556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281007" y="176277"/>
            <a:ext cx="11623944" cy="369332"/>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400" dirty="0">
                <a:solidFill>
                  <a:schemeClr val="tx1">
                    <a:lumMod val="65000"/>
                    <a:lumOff val="35000"/>
                  </a:schemeClr>
                </a:solidFill>
                <a:latin typeface="+mn-lt"/>
                <a:cs typeface="65 Helvetica Medium"/>
              </a:rPr>
              <a:t>New Building Standards Are The Mark Of Success</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4F46AC80-C5E4-4F9F-A7E2-F62829AD949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8928" y="3823168"/>
            <a:ext cx="5941710" cy="2227471"/>
          </a:xfrm>
          <a:prstGeom prst="rect">
            <a:avLst/>
          </a:prstGeom>
        </p:spPr>
      </p:pic>
      <p:sp>
        <p:nvSpPr>
          <p:cNvPr id="16" name="Rectangle 15">
            <a:extLst>
              <a:ext uri="{FF2B5EF4-FFF2-40B4-BE49-F238E27FC236}">
                <a16:creationId xmlns:a16="http://schemas.microsoft.com/office/drawing/2014/main" id="{C80FE7F8-4842-4840-898E-5C4941763EBC}"/>
              </a:ext>
            </a:extLst>
          </p:cNvPr>
          <p:cNvSpPr/>
          <p:nvPr/>
        </p:nvSpPr>
        <p:spPr>
          <a:xfrm>
            <a:off x="355867" y="900993"/>
            <a:ext cx="6323845" cy="2508379"/>
          </a:xfrm>
          <a:prstGeom prst="rect">
            <a:avLst/>
          </a:prstGeom>
        </p:spPr>
        <p:txBody>
          <a:bodyPr wrap="square">
            <a:spAutoFit/>
          </a:bodyPr>
          <a:lstStyle/>
          <a:p>
            <a:pPr algn="ctr"/>
            <a:r>
              <a:rPr lang="en-US" sz="1400" b="1" dirty="0">
                <a:solidFill>
                  <a:schemeClr val="tx1">
                    <a:lumMod val="75000"/>
                    <a:lumOff val="25000"/>
                  </a:schemeClr>
                </a:solidFill>
                <a:latin typeface="+mn-lt"/>
              </a:rPr>
              <a:t>The impact of buildings</a:t>
            </a:r>
          </a:p>
          <a:p>
            <a:r>
              <a:rPr lang="en-US" sz="1100" dirty="0">
                <a:solidFill>
                  <a:srgbClr val="0066FF"/>
                </a:solidFill>
                <a:latin typeface="+mn-lt"/>
              </a:rPr>
              <a:t>Buildings have a substantial impact on the health and wellbeing of people </a:t>
            </a:r>
            <a:r>
              <a:rPr lang="en-US" sz="1100" dirty="0">
                <a:solidFill>
                  <a:schemeClr val="tx1">
                    <a:lumMod val="75000"/>
                    <a:lumOff val="25000"/>
                  </a:schemeClr>
                </a:solidFill>
                <a:latin typeface="+mn-lt"/>
              </a:rPr>
              <a:t>and the planet. Buildings use resources, generate waste and are costly to maintain and operate. Green building is the practice of designing, constructing and operating buildings to maximize occupant health and productivity, use fewer resources, reduce waste and negative environmental impacts, and decrease life cycle costs.</a:t>
            </a:r>
          </a:p>
          <a:p>
            <a:pPr algn="ctr"/>
            <a:r>
              <a:rPr lang="en-US" sz="1100" b="1" dirty="0">
                <a:solidFill>
                  <a:schemeClr val="tx1">
                    <a:lumMod val="75000"/>
                    <a:lumOff val="25000"/>
                  </a:schemeClr>
                </a:solidFill>
                <a:latin typeface="+mn-lt"/>
              </a:rPr>
              <a:t>Why use LEED?</a:t>
            </a:r>
          </a:p>
          <a:p>
            <a:pPr algn="ctr"/>
            <a:r>
              <a:rPr lang="en-US" sz="1100" dirty="0">
                <a:solidFill>
                  <a:schemeClr val="tx1">
                    <a:lumMod val="75000"/>
                    <a:lumOff val="25000"/>
                  </a:schemeClr>
                </a:solidFill>
                <a:latin typeface="+mn-lt"/>
              </a:rPr>
              <a:t>Instant recognition for your building</a:t>
            </a:r>
            <a:br>
              <a:rPr lang="en-US" sz="1100" dirty="0">
                <a:solidFill>
                  <a:schemeClr val="tx1">
                    <a:lumMod val="75000"/>
                    <a:lumOff val="25000"/>
                  </a:schemeClr>
                </a:solidFill>
                <a:latin typeface="+mn-lt"/>
              </a:rPr>
            </a:br>
            <a:r>
              <a:rPr lang="en-US" sz="1100" dirty="0">
                <a:solidFill>
                  <a:schemeClr val="tx1">
                    <a:lumMod val="75000"/>
                    <a:lumOff val="25000"/>
                  </a:schemeClr>
                </a:solidFill>
                <a:latin typeface="+mn-lt"/>
              </a:rPr>
              <a:t>Faster lease up rates</a:t>
            </a:r>
            <a:br>
              <a:rPr lang="en-US" sz="1100" dirty="0">
                <a:solidFill>
                  <a:schemeClr val="tx1">
                    <a:lumMod val="75000"/>
                    <a:lumOff val="25000"/>
                  </a:schemeClr>
                </a:solidFill>
                <a:latin typeface="+mn-lt"/>
              </a:rPr>
            </a:br>
            <a:r>
              <a:rPr lang="en-US" sz="1100" dirty="0">
                <a:solidFill>
                  <a:schemeClr val="tx1">
                    <a:lumMod val="75000"/>
                    <a:lumOff val="25000"/>
                  </a:schemeClr>
                </a:solidFill>
                <a:latin typeface="+mn-lt"/>
              </a:rPr>
              <a:t>Higher resale value</a:t>
            </a:r>
            <a:br>
              <a:rPr lang="en-US" sz="1100" dirty="0">
                <a:solidFill>
                  <a:srgbClr val="333333"/>
                </a:solidFill>
                <a:latin typeface="+mn-lt"/>
              </a:rPr>
            </a:br>
            <a:r>
              <a:rPr lang="en-US" sz="1100" dirty="0">
                <a:solidFill>
                  <a:srgbClr val="0066FF"/>
                </a:solidFill>
                <a:latin typeface="+mn-lt"/>
              </a:rPr>
              <a:t>Healthier indoor space</a:t>
            </a:r>
            <a:br>
              <a:rPr lang="en-US" sz="1100" dirty="0">
                <a:solidFill>
                  <a:srgbClr val="333333"/>
                </a:solidFill>
                <a:latin typeface="+mn-lt"/>
              </a:rPr>
            </a:br>
            <a:r>
              <a:rPr lang="en-US" sz="1100" dirty="0">
                <a:solidFill>
                  <a:schemeClr val="tx1">
                    <a:lumMod val="75000"/>
                    <a:lumOff val="25000"/>
                  </a:schemeClr>
                </a:solidFill>
                <a:latin typeface="+mn-lt"/>
              </a:rPr>
              <a:t>Lower use of energy, water and other resources</a:t>
            </a:r>
            <a:br>
              <a:rPr lang="en-US" sz="1100" dirty="0">
                <a:solidFill>
                  <a:schemeClr val="tx1">
                    <a:lumMod val="75000"/>
                    <a:lumOff val="25000"/>
                  </a:schemeClr>
                </a:solidFill>
                <a:latin typeface="+mn-lt"/>
              </a:rPr>
            </a:br>
            <a:r>
              <a:rPr lang="en-US" sz="1100" dirty="0">
                <a:solidFill>
                  <a:schemeClr val="tx1">
                    <a:lumMod val="75000"/>
                    <a:lumOff val="25000"/>
                  </a:schemeClr>
                </a:solidFill>
                <a:latin typeface="+mn-lt"/>
              </a:rPr>
              <a:t>Better for building occupants, the community and the environment</a:t>
            </a:r>
            <a:br>
              <a:rPr lang="en-US" sz="1100" dirty="0">
                <a:solidFill>
                  <a:schemeClr val="tx1">
                    <a:lumMod val="75000"/>
                    <a:lumOff val="25000"/>
                  </a:schemeClr>
                </a:solidFill>
                <a:latin typeface="+mn-lt"/>
              </a:rPr>
            </a:br>
            <a:r>
              <a:rPr lang="en-US" sz="1100" dirty="0">
                <a:solidFill>
                  <a:schemeClr val="tx1">
                    <a:lumMod val="75000"/>
                    <a:lumOff val="25000"/>
                  </a:schemeClr>
                </a:solidFill>
                <a:latin typeface="+mn-lt"/>
              </a:rPr>
              <a:t>Enhances your brand and establishes you as a leader in green building</a:t>
            </a:r>
            <a:endParaRPr lang="en-US" sz="1100" b="0" i="0" dirty="0">
              <a:solidFill>
                <a:schemeClr val="tx1">
                  <a:lumMod val="75000"/>
                  <a:lumOff val="25000"/>
                </a:schemeClr>
              </a:solidFill>
              <a:effectLst/>
              <a:latin typeface="+mn-lt"/>
            </a:endParaRPr>
          </a:p>
        </p:txBody>
      </p:sp>
      <p:pic>
        <p:nvPicPr>
          <p:cNvPr id="20" name="Picture 16" descr="Image result for leed logo">
            <a:extLst>
              <a:ext uri="{FF2B5EF4-FFF2-40B4-BE49-F238E27FC236}">
                <a16:creationId xmlns:a16="http://schemas.microsoft.com/office/drawing/2014/main" id="{5E1569DF-91CB-42A5-B50E-D5AC87C5ADE7}"/>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55867" y="2155182"/>
            <a:ext cx="1116462" cy="1116979"/>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Rounded Corners 20">
            <a:extLst>
              <a:ext uri="{FF2B5EF4-FFF2-40B4-BE49-F238E27FC236}">
                <a16:creationId xmlns:a16="http://schemas.microsoft.com/office/drawing/2014/main" id="{3F0E9E8C-32A3-4444-BF52-D2A927922BBD}"/>
              </a:ext>
            </a:extLst>
          </p:cNvPr>
          <p:cNvSpPr/>
          <p:nvPr/>
        </p:nvSpPr>
        <p:spPr>
          <a:xfrm>
            <a:off x="7098866" y="4965114"/>
            <a:ext cx="4829839" cy="1191292"/>
          </a:xfrm>
          <a:prstGeom prst="roundRec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bg1"/>
                </a:solidFill>
              </a:rPr>
              <a:t>New standards for health and well-being mean that good design is no longer an option…it’s a mandatory requirement</a:t>
            </a:r>
          </a:p>
        </p:txBody>
      </p:sp>
      <p:sp>
        <p:nvSpPr>
          <p:cNvPr id="5" name="Rectangle 4">
            <a:extLst>
              <a:ext uri="{FF2B5EF4-FFF2-40B4-BE49-F238E27FC236}">
                <a16:creationId xmlns:a16="http://schemas.microsoft.com/office/drawing/2014/main" id="{322F9859-7D24-4EE5-82D3-A94A0A509519}"/>
              </a:ext>
            </a:extLst>
          </p:cNvPr>
          <p:cNvSpPr/>
          <p:nvPr/>
        </p:nvSpPr>
        <p:spPr>
          <a:xfrm>
            <a:off x="289192" y="900993"/>
            <a:ext cx="6445758" cy="2528800"/>
          </a:xfrm>
          <a:prstGeom prst="rect">
            <a:avLst/>
          </a:prstGeom>
          <a:no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C2D4830-C2B3-4B10-A6D0-B62698A954E9}"/>
              </a:ext>
            </a:extLst>
          </p:cNvPr>
          <p:cNvSpPr/>
          <p:nvPr/>
        </p:nvSpPr>
        <p:spPr>
          <a:xfrm>
            <a:off x="289192" y="3672504"/>
            <a:ext cx="6445758" cy="2528800"/>
          </a:xfrm>
          <a:prstGeom prst="rect">
            <a:avLst/>
          </a:prstGeom>
          <a:no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468C5268-CA6E-4C65-A0C6-D5E0C49E40C5}"/>
              </a:ext>
            </a:extLst>
          </p:cNvPr>
          <p:cNvGrpSpPr>
            <a:grpSpLocks noChangeAspect="1"/>
          </p:cNvGrpSpPr>
          <p:nvPr/>
        </p:nvGrpSpPr>
        <p:grpSpPr>
          <a:xfrm>
            <a:off x="7305762" y="2887846"/>
            <a:ext cx="4360105" cy="1630222"/>
            <a:chOff x="7238206" y="1100514"/>
            <a:chExt cx="4100512" cy="1548667"/>
          </a:xfrm>
        </p:grpSpPr>
        <p:pic>
          <p:nvPicPr>
            <p:cNvPr id="12" name="Picture 2" descr="BREEAM">
              <a:extLst>
                <a:ext uri="{FF2B5EF4-FFF2-40B4-BE49-F238E27FC236}">
                  <a16:creationId xmlns:a16="http://schemas.microsoft.com/office/drawing/2014/main" id="{6C3ECEF5-48B0-4F90-BE6E-18E574E0B367}"/>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8706777" y="1100514"/>
              <a:ext cx="1295400" cy="45371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41C4C1BF-CDA0-4C0E-8795-CC7E76A2D61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238206" y="1554233"/>
              <a:ext cx="4100512" cy="1094948"/>
            </a:xfrm>
            <a:prstGeom prst="rect">
              <a:avLst/>
            </a:prstGeom>
          </p:spPr>
        </p:pic>
        <p:sp>
          <p:nvSpPr>
            <p:cNvPr id="14" name="Rectangle 13">
              <a:extLst>
                <a:ext uri="{FF2B5EF4-FFF2-40B4-BE49-F238E27FC236}">
                  <a16:creationId xmlns:a16="http://schemas.microsoft.com/office/drawing/2014/main" id="{358FA596-FF65-4207-850E-D4C6EAF0D31F}"/>
                </a:ext>
              </a:extLst>
            </p:cNvPr>
            <p:cNvSpPr/>
            <p:nvPr/>
          </p:nvSpPr>
          <p:spPr>
            <a:xfrm>
              <a:off x="7868577" y="1779273"/>
              <a:ext cx="685800" cy="860250"/>
            </a:xfrm>
            <a:prstGeom prst="rect">
              <a:avLst/>
            </a:prstGeom>
            <a:no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4" name="Rectangle 23">
            <a:extLst>
              <a:ext uri="{FF2B5EF4-FFF2-40B4-BE49-F238E27FC236}">
                <a16:creationId xmlns:a16="http://schemas.microsoft.com/office/drawing/2014/main" id="{ED602F26-A87D-4B90-841B-1334DA40C51A}"/>
              </a:ext>
            </a:extLst>
          </p:cNvPr>
          <p:cNvSpPr/>
          <p:nvPr/>
        </p:nvSpPr>
        <p:spPr>
          <a:xfrm>
            <a:off x="7098866" y="2767570"/>
            <a:ext cx="4775285" cy="1881424"/>
          </a:xfrm>
          <a:prstGeom prst="rect">
            <a:avLst/>
          </a:prstGeom>
          <a:no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0D41DC45-9D32-4146-A715-7B4B3C4D5F94}"/>
              </a:ext>
            </a:extLst>
          </p:cNvPr>
          <p:cNvGrpSpPr/>
          <p:nvPr/>
        </p:nvGrpSpPr>
        <p:grpSpPr>
          <a:xfrm>
            <a:off x="9269596" y="897781"/>
            <a:ext cx="2604555" cy="1505678"/>
            <a:chOff x="6892498" y="1926645"/>
            <a:chExt cx="2604555" cy="1505678"/>
          </a:xfrm>
        </p:grpSpPr>
        <p:pic>
          <p:nvPicPr>
            <p:cNvPr id="17" name="Picture 14" descr="Image result for fitwel logo">
              <a:extLst>
                <a:ext uri="{FF2B5EF4-FFF2-40B4-BE49-F238E27FC236}">
                  <a16:creationId xmlns:a16="http://schemas.microsoft.com/office/drawing/2014/main" id="{A0094C7B-6900-489C-8C56-2701EE212E16}"/>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7258770" y="2178473"/>
              <a:ext cx="1828007" cy="477296"/>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BE85B62E-4DE3-44EB-A6EC-A46BA7F73D8E}"/>
                </a:ext>
              </a:extLst>
            </p:cNvPr>
            <p:cNvSpPr/>
            <p:nvPr/>
          </p:nvSpPr>
          <p:spPr>
            <a:xfrm>
              <a:off x="6938323" y="2747386"/>
              <a:ext cx="2280119" cy="600164"/>
            </a:xfrm>
            <a:prstGeom prst="rect">
              <a:avLst/>
            </a:prstGeom>
          </p:spPr>
          <p:txBody>
            <a:bodyPr wrap="square">
              <a:spAutoFit/>
            </a:bodyPr>
            <a:lstStyle/>
            <a:p>
              <a:pPr algn="ctr"/>
              <a:r>
                <a:rPr lang="en-US" sz="1100" dirty="0" err="1">
                  <a:solidFill>
                    <a:schemeClr val="tx1">
                      <a:lumMod val="75000"/>
                      <a:lumOff val="25000"/>
                    </a:schemeClr>
                  </a:solidFill>
                  <a:latin typeface="Avenir Next"/>
                </a:rPr>
                <a:t>Fitwel</a:t>
              </a:r>
              <a:r>
                <a:rPr lang="en-US" sz="1100" dirty="0">
                  <a:solidFill>
                    <a:schemeClr val="tx1">
                      <a:lumMod val="75000"/>
                      <a:lumOff val="25000"/>
                    </a:schemeClr>
                  </a:solidFill>
                  <a:latin typeface="Avenir Next"/>
                </a:rPr>
                <a:t> is the World’s</a:t>
              </a:r>
            </a:p>
            <a:p>
              <a:pPr algn="ctr"/>
              <a:r>
                <a:rPr lang="en-US" sz="1100" dirty="0">
                  <a:solidFill>
                    <a:schemeClr val="tx1">
                      <a:lumMod val="75000"/>
                      <a:lumOff val="25000"/>
                    </a:schemeClr>
                  </a:solidFill>
                  <a:latin typeface="Avenir Next"/>
                </a:rPr>
                <a:t>Leading Certification System</a:t>
              </a:r>
            </a:p>
            <a:p>
              <a:pPr algn="ctr"/>
              <a:r>
                <a:rPr lang="en-US" sz="1100" dirty="0">
                  <a:solidFill>
                    <a:srgbClr val="0066FF"/>
                  </a:solidFill>
                  <a:latin typeface="Avenir Next"/>
                </a:rPr>
                <a:t>Committed to Building Heal</a:t>
              </a:r>
              <a:r>
                <a:rPr lang="en-US" sz="1100" dirty="0">
                  <a:solidFill>
                    <a:srgbClr val="0070C0"/>
                  </a:solidFill>
                  <a:latin typeface="Avenir Next"/>
                </a:rPr>
                <a:t>th </a:t>
              </a:r>
              <a:r>
                <a:rPr lang="en-US" sz="1100" dirty="0">
                  <a:solidFill>
                    <a:schemeClr val="tx1">
                      <a:lumMod val="75000"/>
                      <a:lumOff val="25000"/>
                    </a:schemeClr>
                  </a:solidFill>
                  <a:latin typeface="Avenir Next"/>
                </a:rPr>
                <a:t>for All</a:t>
              </a:r>
            </a:p>
          </p:txBody>
        </p:sp>
        <p:sp>
          <p:nvSpPr>
            <p:cNvPr id="26" name="Rectangle 25">
              <a:extLst>
                <a:ext uri="{FF2B5EF4-FFF2-40B4-BE49-F238E27FC236}">
                  <a16:creationId xmlns:a16="http://schemas.microsoft.com/office/drawing/2014/main" id="{78D19673-3491-4C4B-9204-387BC202135E}"/>
                </a:ext>
              </a:extLst>
            </p:cNvPr>
            <p:cNvSpPr/>
            <p:nvPr/>
          </p:nvSpPr>
          <p:spPr>
            <a:xfrm>
              <a:off x="6892498" y="1926645"/>
              <a:ext cx="2604555" cy="1505678"/>
            </a:xfrm>
            <a:prstGeom prst="rect">
              <a:avLst/>
            </a:prstGeom>
            <a:no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30" name="Picture 6">
            <a:extLst>
              <a:ext uri="{FF2B5EF4-FFF2-40B4-BE49-F238E27FC236}">
                <a16:creationId xmlns:a16="http://schemas.microsoft.com/office/drawing/2014/main" id="{1CF11927-553E-4823-AA00-94A6D2569DE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98866" y="920612"/>
            <a:ext cx="1806814" cy="1505679"/>
          </a:xfrm>
          <a:prstGeom prst="rect">
            <a:avLst/>
          </a:prstGeom>
          <a:noFill/>
          <a:ln w="25400">
            <a:solidFill>
              <a:srgbClr val="0066FF"/>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1556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12254</TotalTime>
  <Words>5575</Words>
  <Application>Microsoft Office PowerPoint</Application>
  <PresentationFormat>Custom</PresentationFormat>
  <Paragraphs>405</Paragraphs>
  <Slides>37</Slides>
  <Notes>37</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37</vt:i4>
      </vt:variant>
    </vt:vector>
  </HeadingPairs>
  <TitlesOfParts>
    <vt:vector size="45" baseType="lpstr">
      <vt:lpstr>65 Helvetica Medium</vt:lpstr>
      <vt:lpstr>Arial</vt:lpstr>
      <vt:lpstr>Avenir Next</vt:lpstr>
      <vt:lpstr>Calibri</vt:lpstr>
      <vt:lpstr>Helvetica Light</vt:lpstr>
      <vt:lpstr>Proxima Nova Light</vt:lpstr>
      <vt:lpstr>Wingdings</vt:lpstr>
      <vt:lpstr>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AIA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Andrea Raggambi</dc:creator>
  <cp:lastModifiedBy>Grant Harlow</cp:lastModifiedBy>
  <cp:revision>534</cp:revision>
  <cp:lastPrinted>2019-08-19T20:08:46Z</cp:lastPrinted>
  <dcterms:created xsi:type="dcterms:W3CDTF">2006-06-28T20:25:35Z</dcterms:created>
  <dcterms:modified xsi:type="dcterms:W3CDTF">2021-08-03T05:14:16Z</dcterms:modified>
</cp:coreProperties>
</file>