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630_F8720A55.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67"/>
  </p:notesMasterIdLst>
  <p:sldIdLst>
    <p:sldId id="261" r:id="rId3"/>
    <p:sldId id="256" r:id="rId4"/>
    <p:sldId id="258" r:id="rId5"/>
    <p:sldId id="260" r:id="rId6"/>
    <p:sldId id="1584" r:id="rId7"/>
    <p:sldId id="1380" r:id="rId8"/>
    <p:sldId id="1571" r:id="rId9"/>
    <p:sldId id="1576" r:id="rId10"/>
    <p:sldId id="1572" r:id="rId11"/>
    <p:sldId id="1355" r:id="rId12"/>
    <p:sldId id="1356" r:id="rId13"/>
    <p:sldId id="1409" r:id="rId14"/>
    <p:sldId id="277" r:id="rId15"/>
    <p:sldId id="1574" r:id="rId16"/>
    <p:sldId id="1358" r:id="rId17"/>
    <p:sldId id="1570" r:id="rId18"/>
    <p:sldId id="794" r:id="rId19"/>
    <p:sldId id="1379" r:id="rId20"/>
    <p:sldId id="1384" r:id="rId21"/>
    <p:sldId id="1360" r:id="rId22"/>
    <p:sldId id="1382" r:id="rId23"/>
    <p:sldId id="1410" r:id="rId24"/>
    <p:sldId id="1368" r:id="rId25"/>
    <p:sldId id="1387" r:id="rId26"/>
    <p:sldId id="1578" r:id="rId27"/>
    <p:sldId id="1361" r:id="rId28"/>
    <p:sldId id="1386" r:id="rId29"/>
    <p:sldId id="265" r:id="rId30"/>
    <p:sldId id="1377" r:id="rId31"/>
    <p:sldId id="1363" r:id="rId32"/>
    <p:sldId id="1378" r:id="rId33"/>
    <p:sldId id="1343" r:id="rId34"/>
    <p:sldId id="1577" r:id="rId35"/>
    <p:sldId id="1344" r:id="rId36"/>
    <p:sldId id="1362" r:id="rId37"/>
    <p:sldId id="1373" r:id="rId38"/>
    <p:sldId id="1388" r:id="rId39"/>
    <p:sldId id="1408" r:id="rId40"/>
    <p:sldId id="1582" r:id="rId41"/>
    <p:sldId id="1575" r:id="rId42"/>
    <p:sldId id="1589" r:id="rId43"/>
    <p:sldId id="1579" r:id="rId44"/>
    <p:sldId id="1581" r:id="rId45"/>
    <p:sldId id="1580" r:id="rId46"/>
    <p:sldId id="1587" r:id="rId47"/>
    <p:sldId id="1345" r:id="rId48"/>
    <p:sldId id="1568" r:id="rId49"/>
    <p:sldId id="1590" r:id="rId50"/>
    <p:sldId id="1591" r:id="rId51"/>
    <p:sldId id="1569" r:id="rId52"/>
    <p:sldId id="1588" r:id="rId53"/>
    <p:sldId id="1606" r:id="rId54"/>
    <p:sldId id="1585" r:id="rId55"/>
    <p:sldId id="1596" r:id="rId56"/>
    <p:sldId id="1597" r:id="rId57"/>
    <p:sldId id="1599" r:id="rId58"/>
    <p:sldId id="1604" r:id="rId59"/>
    <p:sldId id="1600" r:id="rId60"/>
    <p:sldId id="1605" r:id="rId61"/>
    <p:sldId id="1594" r:id="rId62"/>
    <p:sldId id="1602" r:id="rId63"/>
    <p:sldId id="1603" r:id="rId64"/>
    <p:sldId id="1598" r:id="rId65"/>
    <p:sldId id="259" r:id="rId66"/>
  </p:sldIdLst>
  <p:sldSz cx="12190413" cy="6859588"/>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609570" algn="l" rtl="0" fontAlgn="base">
      <a:spcBef>
        <a:spcPct val="0"/>
      </a:spcBef>
      <a:spcAft>
        <a:spcPct val="0"/>
      </a:spcAft>
      <a:defRPr kern="1200">
        <a:solidFill>
          <a:schemeClr val="tx1"/>
        </a:solidFill>
        <a:latin typeface="Arial" charset="0"/>
        <a:ea typeface="+mn-ea"/>
        <a:cs typeface="+mn-cs"/>
      </a:defRPr>
    </a:lvl2pPr>
    <a:lvl3pPr marL="1219140" algn="l" rtl="0" fontAlgn="base">
      <a:spcBef>
        <a:spcPct val="0"/>
      </a:spcBef>
      <a:spcAft>
        <a:spcPct val="0"/>
      </a:spcAft>
      <a:defRPr kern="1200">
        <a:solidFill>
          <a:schemeClr val="tx1"/>
        </a:solidFill>
        <a:latin typeface="Arial" charset="0"/>
        <a:ea typeface="+mn-ea"/>
        <a:cs typeface="+mn-cs"/>
      </a:defRPr>
    </a:lvl3pPr>
    <a:lvl4pPr marL="1828709" algn="l" rtl="0" fontAlgn="base">
      <a:spcBef>
        <a:spcPct val="0"/>
      </a:spcBef>
      <a:spcAft>
        <a:spcPct val="0"/>
      </a:spcAft>
      <a:defRPr kern="1200">
        <a:solidFill>
          <a:schemeClr val="tx1"/>
        </a:solidFill>
        <a:latin typeface="Arial" charset="0"/>
        <a:ea typeface="+mn-ea"/>
        <a:cs typeface="+mn-cs"/>
      </a:defRPr>
    </a:lvl4pPr>
    <a:lvl5pPr marL="2438278" algn="l" rtl="0" fontAlgn="base">
      <a:spcBef>
        <a:spcPct val="0"/>
      </a:spcBef>
      <a:spcAft>
        <a:spcPct val="0"/>
      </a:spcAft>
      <a:defRPr kern="1200">
        <a:solidFill>
          <a:schemeClr val="tx1"/>
        </a:solidFill>
        <a:latin typeface="Arial" charset="0"/>
        <a:ea typeface="+mn-ea"/>
        <a:cs typeface="+mn-cs"/>
      </a:defRPr>
    </a:lvl5pPr>
    <a:lvl6pPr marL="3047848" algn="l" defTabSz="1219140" rtl="0" eaLnBrk="1" latinLnBrk="0" hangingPunct="1">
      <a:defRPr kern="1200">
        <a:solidFill>
          <a:schemeClr val="tx1"/>
        </a:solidFill>
        <a:latin typeface="Arial" charset="0"/>
        <a:ea typeface="+mn-ea"/>
        <a:cs typeface="+mn-cs"/>
      </a:defRPr>
    </a:lvl6pPr>
    <a:lvl7pPr marL="3657418" algn="l" defTabSz="1219140" rtl="0" eaLnBrk="1" latinLnBrk="0" hangingPunct="1">
      <a:defRPr kern="1200">
        <a:solidFill>
          <a:schemeClr val="tx1"/>
        </a:solidFill>
        <a:latin typeface="Arial" charset="0"/>
        <a:ea typeface="+mn-ea"/>
        <a:cs typeface="+mn-cs"/>
      </a:defRPr>
    </a:lvl7pPr>
    <a:lvl8pPr marL="4266987" algn="l" defTabSz="1219140" rtl="0" eaLnBrk="1" latinLnBrk="0" hangingPunct="1">
      <a:defRPr kern="1200">
        <a:solidFill>
          <a:schemeClr val="tx1"/>
        </a:solidFill>
        <a:latin typeface="Arial" charset="0"/>
        <a:ea typeface="+mn-ea"/>
        <a:cs typeface="+mn-cs"/>
      </a:defRPr>
    </a:lvl8pPr>
    <a:lvl9pPr marL="4876557" algn="l" defTabSz="121914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161">
          <p15:clr>
            <a:srgbClr val="A4A3A4"/>
          </p15:clr>
        </p15:guide>
        <p15:guide id="4"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024">
          <p15:clr>
            <a:srgbClr val="A4A3A4"/>
          </p15:clr>
        </p15:guide>
        <p15:guide id="4" pos="2304">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EAEAE5D-067C-454D-901B-AABADCC029B9}" name="Rusty McBride" initials="RM" userId="4PQAV00OYt9bIQ0+GK7ba/xLN0H4Xe7RLdAdNbvzfFI="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rant Harlow" initials="GH" lastIdx="1" clrIdx="0">
    <p:extLst>
      <p:ext uri="{19B8F6BF-5375-455C-9EA6-DF929625EA0E}">
        <p15:presenceInfo xmlns:p15="http://schemas.microsoft.com/office/powerpoint/2012/main" userId="S-1-5-21-2572573523-26370252-3983543579-1298" providerId="AD"/>
      </p:ext>
    </p:extLst>
  </p:cmAuthor>
  <p:cmAuthor id="2" name="Grant Harlow" initials="GH [2]" lastIdx="1" clrIdx="1">
    <p:extLst>
      <p:ext uri="{19B8F6BF-5375-455C-9EA6-DF929625EA0E}">
        <p15:presenceInfo xmlns:p15="http://schemas.microsoft.com/office/powerpoint/2012/main" userId="S::grant.harlow@cooledgelighting.com::d212826f-add6-4b56-b739-71e76f88ee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0066FF"/>
    <a:srgbClr val="CC3300"/>
    <a:srgbClr val="66CCFF"/>
    <a:srgbClr val="404040"/>
    <a:srgbClr val="969696"/>
    <a:srgbClr val="FCB7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DBAB6E-97E3-4904-B718-D9646BCC6A04}" v="27" dt="2025-02-11T14:00:23.6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2" autoAdjust="0"/>
    <p:restoredTop sz="88000" autoAdjust="0"/>
  </p:normalViewPr>
  <p:slideViewPr>
    <p:cSldViewPr>
      <p:cViewPr varScale="1">
        <p:scale>
          <a:sx n="70" d="100"/>
          <a:sy n="70" d="100"/>
        </p:scale>
        <p:origin x="1066" y="53"/>
      </p:cViewPr>
      <p:guideLst>
        <p:guide orient="horz" pos="2160"/>
        <p:guide pos="2880"/>
        <p:guide orient="horz" pos="2161"/>
        <p:guide pos="3840"/>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p:cViewPr>
        <p:scale>
          <a:sx n="87" d="100"/>
          <a:sy n="87" d="100"/>
        </p:scale>
        <p:origin x="3720" y="-132"/>
      </p:cViewPr>
      <p:guideLst>
        <p:guide orient="horz" pos="2880"/>
        <p:guide pos="2160"/>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microsoft.com/office/2015/10/relationships/revisionInfo" Target="revisionInfo.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 Id="rId75"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ty McBride" userId="4PQAV00OYt9bIQ0+GK7ba/xLN0H4Xe7RLdAdNbvzfFI=" providerId="None" clId="Web-{7154D82B-C548-44F8-AB01-0443BC554D31}"/>
    <pc:docChg chg="mod modSld">
      <pc:chgData name="Rusty McBride" userId="4PQAV00OYt9bIQ0+GK7ba/xLN0H4Xe7RLdAdNbvzfFI=" providerId="None" clId="Web-{7154D82B-C548-44F8-AB01-0443BC554D31}" dt="2025-02-03T16:54:40.871" v="86"/>
      <pc:docMkLst>
        <pc:docMk/>
      </pc:docMkLst>
      <pc:sldChg chg="addAnim delAnim modAnim">
        <pc:chgData name="Rusty McBride" userId="4PQAV00OYt9bIQ0+GK7ba/xLN0H4Xe7RLdAdNbvzfFI=" providerId="None" clId="Web-{7154D82B-C548-44F8-AB01-0443BC554D31}" dt="2025-02-03T14:24:13.708" v="62"/>
        <pc:sldMkLst>
          <pc:docMk/>
          <pc:sldMk cId="1912302267" sldId="1571"/>
        </pc:sldMkLst>
      </pc:sldChg>
      <pc:sldChg chg="addAnim delAnim">
        <pc:chgData name="Rusty McBride" userId="4PQAV00OYt9bIQ0+GK7ba/xLN0H4Xe7RLdAdNbvzfFI=" providerId="None" clId="Web-{7154D82B-C548-44F8-AB01-0443BC554D31}" dt="2025-02-03T16:54:40.871" v="86"/>
        <pc:sldMkLst>
          <pc:docMk/>
          <pc:sldMk cId="2873072599" sldId="1576"/>
        </pc:sldMkLst>
      </pc:sldChg>
      <pc:sldChg chg="modSp modTransition addAnim delAnim">
        <pc:chgData name="Rusty McBride" userId="4PQAV00OYt9bIQ0+GK7ba/xLN0H4Xe7RLdAdNbvzfFI=" providerId="None" clId="Web-{7154D82B-C548-44F8-AB01-0443BC554D31}" dt="2025-02-03T16:53:30.042" v="83" actId="20577"/>
        <pc:sldMkLst>
          <pc:docMk/>
          <pc:sldMk cId="4168223317" sldId="1584"/>
        </pc:sldMkLst>
        <pc:spChg chg="mod">
          <ac:chgData name="Rusty McBride" userId="4PQAV00OYt9bIQ0+GK7ba/xLN0H4Xe7RLdAdNbvzfFI=" providerId="None" clId="Web-{7154D82B-C548-44F8-AB01-0443BC554D31}" dt="2025-02-03T16:53:30.042" v="83" actId="20577"/>
          <ac:spMkLst>
            <pc:docMk/>
            <pc:sldMk cId="4168223317" sldId="1584"/>
            <ac:spMk id="6" creationId="{6BE39580-272C-7979-9EEF-58DAF57DF48C}"/>
          </ac:spMkLst>
        </pc:spChg>
        <pc:spChg chg="mod">
          <ac:chgData name="Rusty McBride" userId="4PQAV00OYt9bIQ0+GK7ba/xLN0H4Xe7RLdAdNbvzfFI=" providerId="None" clId="Web-{7154D82B-C548-44F8-AB01-0443BC554D31}" dt="2025-02-03T14:14:22.008" v="10" actId="1076"/>
          <ac:spMkLst>
            <pc:docMk/>
            <pc:sldMk cId="4168223317" sldId="1584"/>
            <ac:spMk id="16" creationId="{6CB71FD2-8D96-C68B-A474-A055541935CA}"/>
          </ac:spMkLst>
        </pc:spChg>
      </pc:sldChg>
    </pc:docChg>
  </pc:docChgLst>
  <pc:docChgLst>
    <pc:chgData name="Rusty McBride" userId="4PQAV00OYt9bIQ0+GK7ba/xLN0H4Xe7RLdAdNbvzfFI=" providerId="None" clId="Web-{A6DBAB6E-97E3-4904-B718-D9646BCC6A04}"/>
    <pc:docChg chg="modSld">
      <pc:chgData name="Rusty McBride" userId="4PQAV00OYt9bIQ0+GK7ba/xLN0H4Xe7RLdAdNbvzfFI=" providerId="None" clId="Web-{A6DBAB6E-97E3-4904-B718-D9646BCC6A04}" dt="2025-02-11T14:00:23.610" v="23"/>
      <pc:docMkLst>
        <pc:docMk/>
      </pc:docMkLst>
      <pc:sldChg chg="modSp addAnim delAnim">
        <pc:chgData name="Rusty McBride" userId="4PQAV00OYt9bIQ0+GK7ba/xLN0H4Xe7RLdAdNbvzfFI=" providerId="None" clId="Web-{A6DBAB6E-97E3-4904-B718-D9646BCC6A04}" dt="2025-02-11T13:58:28.298" v="11"/>
        <pc:sldMkLst>
          <pc:docMk/>
          <pc:sldMk cId="0" sldId="258"/>
        </pc:sldMkLst>
        <pc:spChg chg="mod">
          <ac:chgData name="Rusty McBride" userId="4PQAV00OYt9bIQ0+GK7ba/xLN0H4Xe7RLdAdNbvzfFI=" providerId="None" clId="Web-{A6DBAB6E-97E3-4904-B718-D9646BCC6A04}" dt="2025-02-11T13:58:01.032" v="6" actId="20577"/>
          <ac:spMkLst>
            <pc:docMk/>
            <pc:sldMk cId="0" sldId="258"/>
            <ac:spMk id="9" creationId="{00000000-0000-0000-0000-000000000000}"/>
          </ac:spMkLst>
        </pc:spChg>
      </pc:sldChg>
      <pc:sldChg chg="modSp addAnim delAnim">
        <pc:chgData name="Rusty McBride" userId="4PQAV00OYt9bIQ0+GK7ba/xLN0H4Xe7RLdAdNbvzfFI=" providerId="None" clId="Web-{A6DBAB6E-97E3-4904-B718-D9646BCC6A04}" dt="2025-02-11T13:59:55.345" v="20" actId="1076"/>
        <pc:sldMkLst>
          <pc:docMk/>
          <pc:sldMk cId="0" sldId="260"/>
        </pc:sldMkLst>
        <pc:spChg chg="mod">
          <ac:chgData name="Rusty McBride" userId="4PQAV00OYt9bIQ0+GK7ba/xLN0H4Xe7RLdAdNbvzfFI=" providerId="None" clId="Web-{A6DBAB6E-97E3-4904-B718-D9646BCC6A04}" dt="2025-02-11T13:59:55.345" v="20" actId="1076"/>
          <ac:spMkLst>
            <pc:docMk/>
            <pc:sldMk cId="0" sldId="260"/>
            <ac:spMk id="16" creationId="{00000000-0000-0000-0000-000000000000}"/>
          </ac:spMkLst>
        </pc:spChg>
      </pc:sldChg>
      <pc:sldChg chg="addAnim delAnim">
        <pc:chgData name="Rusty McBride" userId="4PQAV00OYt9bIQ0+GK7ba/xLN0H4Xe7RLdAdNbvzfFI=" providerId="None" clId="Web-{A6DBAB6E-97E3-4904-B718-D9646BCC6A04}" dt="2025-02-11T14:00:23.610" v="23"/>
        <pc:sldMkLst>
          <pc:docMk/>
          <pc:sldMk cId="4168223317" sldId="1584"/>
        </pc:sldMkLst>
      </pc:sldChg>
    </pc:docChg>
  </pc:docChgLst>
</pc:chgInfo>
</file>

<file path=ppt/comments/modernComment_630_F8720A55.xml><?xml version="1.0" encoding="utf-8"?>
<p188:cmLst xmlns:a="http://schemas.openxmlformats.org/drawingml/2006/main" xmlns:r="http://schemas.openxmlformats.org/officeDocument/2006/relationships" xmlns:p188="http://schemas.microsoft.com/office/powerpoint/2018/8/main">
  <p188:cm id="{41DE0ECB-E1D5-4764-A734-114D3AFD164D}" authorId="{2EAEAE5D-067C-454D-901B-AABADCC029B9}" created="2025-02-03T16:54:07.511">
    <pc:sldMkLst xmlns:pc="http://schemas.microsoft.com/office/powerpoint/2013/main/command">
      <pc:docMk/>
      <pc:sldMk cId="4168223317" sldId="1584"/>
    </pc:sldMkLst>
    <p188:txBody>
      <a:bodyPr/>
      <a:lstStyle/>
      <a:p>
        <a:r>
          <a:rPr lang="en-US"/>
          <a:t>bullet pointed the (7) key elements of the GSA P100rearranged the animations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Arial" charset="0"/>
              </a:defRPr>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Arial" charset="0"/>
              </a:defRPr>
            </a:lvl1pPr>
          </a:lstStyle>
          <a:p>
            <a:pPr>
              <a:defRPr/>
            </a:pPr>
            <a:fld id="{0A110517-D38F-4E04-88BF-D56FB28A3177}" type="datetimeFigureOut">
              <a:rPr lang="en-US"/>
              <a:pPr>
                <a:defRPr/>
              </a:pPr>
              <a:t>2/11/2025</a:t>
            </a:fld>
            <a:endParaRPr lang="en-US"/>
          </a:p>
        </p:txBody>
      </p:sp>
      <p:sp>
        <p:nvSpPr>
          <p:cNvPr id="4" name="Slide Image Placeholder 3"/>
          <p:cNvSpPr>
            <a:spLocks noGrp="1" noRot="1" noChangeAspect="1"/>
          </p:cNvSpPr>
          <p:nvPr>
            <p:ph type="sldImg" idx="2"/>
          </p:nvPr>
        </p:nvSpPr>
        <p:spPr>
          <a:xfrm>
            <a:off x="458788" y="720725"/>
            <a:ext cx="6397625"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atin typeface="Arial" charset="0"/>
              </a:defRPr>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atin typeface="Arial" charset="0"/>
              </a:defRPr>
            </a:lvl1pPr>
          </a:lstStyle>
          <a:p>
            <a:pPr>
              <a:defRPr/>
            </a:pPr>
            <a:fld id="{9EC19330-E92C-4A3C-A763-AA921ABA7B78}" type="slidenum">
              <a:rPr lang="en-US"/>
              <a:pPr>
                <a:defRPr/>
              </a:pPr>
              <a:t>‹#›</a:t>
            </a:fld>
            <a:endParaRPr lang="en-US"/>
          </a:p>
        </p:txBody>
      </p:sp>
    </p:spTree>
    <p:extLst>
      <p:ext uri="{BB962C8B-B14F-4D97-AF65-F5344CB8AC3E}">
        <p14:creationId xmlns:p14="http://schemas.microsoft.com/office/powerpoint/2010/main" val="5011868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9570" algn="l" rtl="0" eaLnBrk="0" fontAlgn="base" hangingPunct="0">
      <a:spcBef>
        <a:spcPct val="30000"/>
      </a:spcBef>
      <a:spcAft>
        <a:spcPct val="0"/>
      </a:spcAft>
      <a:defRPr sz="1600" kern="1200">
        <a:solidFill>
          <a:schemeClr val="tx1"/>
        </a:solidFill>
        <a:latin typeface="+mn-lt"/>
        <a:ea typeface="+mn-ea"/>
        <a:cs typeface="+mn-cs"/>
      </a:defRPr>
    </a:lvl2pPr>
    <a:lvl3pPr marL="1219140" algn="l" rtl="0" eaLnBrk="0" fontAlgn="base" hangingPunct="0">
      <a:spcBef>
        <a:spcPct val="30000"/>
      </a:spcBef>
      <a:spcAft>
        <a:spcPct val="0"/>
      </a:spcAft>
      <a:defRPr sz="1600" kern="1200">
        <a:solidFill>
          <a:schemeClr val="tx1"/>
        </a:solidFill>
        <a:latin typeface="+mn-lt"/>
        <a:ea typeface="+mn-ea"/>
        <a:cs typeface="+mn-cs"/>
      </a:defRPr>
    </a:lvl3pPr>
    <a:lvl4pPr marL="1828709" algn="l" rtl="0" eaLnBrk="0" fontAlgn="base" hangingPunct="0">
      <a:spcBef>
        <a:spcPct val="30000"/>
      </a:spcBef>
      <a:spcAft>
        <a:spcPct val="0"/>
      </a:spcAft>
      <a:defRPr sz="1600" kern="1200">
        <a:solidFill>
          <a:schemeClr val="tx1"/>
        </a:solidFill>
        <a:latin typeface="+mn-lt"/>
        <a:ea typeface="+mn-ea"/>
        <a:cs typeface="+mn-cs"/>
      </a:defRPr>
    </a:lvl4pPr>
    <a:lvl5pPr marL="2438278" algn="l" rtl="0" eaLnBrk="0" fontAlgn="base" hangingPunct="0">
      <a:spcBef>
        <a:spcPct val="30000"/>
      </a:spcBef>
      <a:spcAft>
        <a:spcPct val="0"/>
      </a:spcAft>
      <a:defRPr sz="1600" kern="1200">
        <a:solidFill>
          <a:schemeClr val="tx1"/>
        </a:solidFill>
        <a:latin typeface="+mn-lt"/>
        <a:ea typeface="+mn-ea"/>
        <a:cs typeface="+mn-cs"/>
      </a:defRPr>
    </a:lvl5pPr>
    <a:lvl6pPr marL="3047848" algn="l" defTabSz="1219140" rtl="0" eaLnBrk="1" latinLnBrk="0" hangingPunct="1">
      <a:defRPr sz="1600" kern="1200">
        <a:solidFill>
          <a:schemeClr val="tx1"/>
        </a:solidFill>
        <a:latin typeface="+mn-lt"/>
        <a:ea typeface="+mn-ea"/>
        <a:cs typeface="+mn-cs"/>
      </a:defRPr>
    </a:lvl6pPr>
    <a:lvl7pPr marL="3657418" algn="l" defTabSz="1219140" rtl="0" eaLnBrk="1" latinLnBrk="0" hangingPunct="1">
      <a:defRPr sz="1600" kern="1200">
        <a:solidFill>
          <a:schemeClr val="tx1"/>
        </a:solidFill>
        <a:latin typeface="+mn-lt"/>
        <a:ea typeface="+mn-ea"/>
        <a:cs typeface="+mn-cs"/>
      </a:defRPr>
    </a:lvl7pPr>
    <a:lvl8pPr marL="4266987" algn="l" defTabSz="1219140" rtl="0" eaLnBrk="1" latinLnBrk="0" hangingPunct="1">
      <a:defRPr sz="1600" kern="1200">
        <a:solidFill>
          <a:schemeClr val="tx1"/>
        </a:solidFill>
        <a:latin typeface="+mn-lt"/>
        <a:ea typeface="+mn-ea"/>
        <a:cs typeface="+mn-cs"/>
      </a:defRPr>
    </a:lvl8pPr>
    <a:lvl9pPr marL="4876557" algn="l" defTabSz="12191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458788" y="720725"/>
            <a:ext cx="6397625"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5372" indent="-302066" eaLnBrk="0" hangingPunct="0">
              <a:defRPr>
                <a:solidFill>
                  <a:schemeClr val="tx1"/>
                </a:solidFill>
                <a:latin typeface="Arial" charset="0"/>
              </a:defRPr>
            </a:lvl2pPr>
            <a:lvl3pPr marL="1208265" indent="-241653" eaLnBrk="0" hangingPunct="0">
              <a:defRPr>
                <a:solidFill>
                  <a:schemeClr val="tx1"/>
                </a:solidFill>
                <a:latin typeface="Arial" charset="0"/>
              </a:defRPr>
            </a:lvl3pPr>
            <a:lvl4pPr marL="1691571" indent="-241653" eaLnBrk="0" hangingPunct="0">
              <a:defRPr>
                <a:solidFill>
                  <a:schemeClr val="tx1"/>
                </a:solidFill>
                <a:latin typeface="Arial" charset="0"/>
              </a:defRPr>
            </a:lvl4pPr>
            <a:lvl5pPr marL="2174878" indent="-241653" eaLnBrk="0" hangingPunct="0">
              <a:defRPr>
                <a:solidFill>
                  <a:schemeClr val="tx1"/>
                </a:solidFill>
                <a:latin typeface="Arial" charset="0"/>
              </a:defRPr>
            </a:lvl5pPr>
            <a:lvl6pPr marL="2658184" indent="-241653" eaLnBrk="0" fontAlgn="base" hangingPunct="0">
              <a:spcBef>
                <a:spcPct val="0"/>
              </a:spcBef>
              <a:spcAft>
                <a:spcPct val="0"/>
              </a:spcAft>
              <a:defRPr>
                <a:solidFill>
                  <a:schemeClr val="tx1"/>
                </a:solidFill>
                <a:latin typeface="Arial" charset="0"/>
              </a:defRPr>
            </a:lvl6pPr>
            <a:lvl7pPr marL="3141490" indent="-241653" eaLnBrk="0" fontAlgn="base" hangingPunct="0">
              <a:spcBef>
                <a:spcPct val="0"/>
              </a:spcBef>
              <a:spcAft>
                <a:spcPct val="0"/>
              </a:spcAft>
              <a:defRPr>
                <a:solidFill>
                  <a:schemeClr val="tx1"/>
                </a:solidFill>
                <a:latin typeface="Arial" charset="0"/>
              </a:defRPr>
            </a:lvl7pPr>
            <a:lvl8pPr marL="3624796" indent="-241653" eaLnBrk="0" fontAlgn="base" hangingPunct="0">
              <a:spcBef>
                <a:spcPct val="0"/>
              </a:spcBef>
              <a:spcAft>
                <a:spcPct val="0"/>
              </a:spcAft>
              <a:defRPr>
                <a:solidFill>
                  <a:schemeClr val="tx1"/>
                </a:solidFill>
                <a:latin typeface="Arial" charset="0"/>
              </a:defRPr>
            </a:lvl8pPr>
            <a:lvl9pPr marL="4108102" indent="-241653" eaLnBrk="0" fontAlgn="base" hangingPunct="0">
              <a:spcBef>
                <a:spcPct val="0"/>
              </a:spcBef>
              <a:spcAft>
                <a:spcPct val="0"/>
              </a:spcAft>
              <a:defRPr>
                <a:solidFill>
                  <a:schemeClr val="tx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3C7FAAC-912A-4773-8C19-4A21FC779BD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And there are a lot of organizations telling you what to do</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Some like LEED started out focusing on efficiency and have expanded to encompass all aspects of building design.</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Others like WELL – as the name suggests - are specifically targeted at well-being</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Others are even more expansive. LBC regulates the impact on neighboring buildings, who is involved in the construction, and how the building is operated in addition to extraordinary detail about the content of products and where they came from.</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One of the biggest challenges designers face is that these standards are changing rapidly, making it difficult to keep up.</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For example, even as LEED is transitioning from V4.0 to V4.1, they have published V5.0 that contains significant changes in the requirements for points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59331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And there are lots of points to be scored</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 common approach is to award points for specific design features in a variety of categories that when added together will result in a building that addresses the needs of its occupants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This is a significant added burden on you, the designer.</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(And even </a:t>
            </a:r>
            <a:r>
              <a:rPr kumimoji="0" lang="en-US" sz="1200" b="0" i="0" u="none" strike="noStrike" kern="1200" cap="none" spc="0" normalizeH="0" baseline="0" noProof="0" dirty="0" err="1">
                <a:ln>
                  <a:noFill/>
                </a:ln>
                <a:solidFill>
                  <a:prstClr val="black"/>
                </a:solidFill>
                <a:effectLst/>
                <a:uLnTx/>
                <a:uFillTx/>
                <a:latin typeface="Calibri"/>
                <a:ea typeface="+mn-ea"/>
                <a:cs typeface="Helvetica"/>
                <a:sym typeface="Calibri"/>
              </a:rPr>
              <a:t>moreso</a:t>
            </a: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 on manufacturers, but that is another topic for another day)</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So why bother?</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275396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spcBef>
                <a:spcPts val="0"/>
              </a:spcBef>
              <a:spcAft>
                <a:spcPts val="634"/>
              </a:spcAft>
              <a:defRPr/>
            </a:pPr>
            <a:r>
              <a:rPr lang="en-US" sz="1300" b="1" dirty="0">
                <a:solidFill>
                  <a:prstClr val="black"/>
                </a:solidFill>
                <a:ea typeface="+mj-ea"/>
                <a:cs typeface="+mj-cs"/>
                <a:sym typeface="Calibri"/>
              </a:rPr>
              <a:t>Speaker Notes:</a:t>
            </a:r>
            <a:endParaRPr lang="en-US" sz="1300" dirty="0">
              <a:solidFill>
                <a:prstClr val="black"/>
              </a:solidFill>
              <a:ea typeface="+mj-ea"/>
              <a:cs typeface="+mj-cs"/>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It is your clients who recognize the value of designing for wellness, driving changes, and supporting new standards.</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Here we show examples of large property management firms’ thoughts prior to 2020. The pandemic has added urgency and created an environment where designing for the needs of workers is no longer an option for companies hoping to attract workers back to the office. It is a mandatory requirement. </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But offices aren’t the only places where a wellness focus is at the forefront. Greater awareness by the general public can affect almost any public space. </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Healthcare has always had a focus on the patient experience but struggled to overcome traditional construction practices. The industry will be forced to adopt new ways to address new design requirements</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Hospitality and institutional buildings will also need to cater to people who have gained a sudden awareness and appreciation for spaces that address more than merely functional needs. </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These new and evolving standards provide a useful framework for defining and rewarding projects that are built with human well-being as a central focus.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spcBef>
                <a:spcPts val="0"/>
              </a:spcBef>
              <a:spcAft>
                <a:spcPts val="634"/>
              </a:spcAft>
              <a:defRPr/>
            </a:pPr>
            <a:r>
              <a:rPr lang="en-US" sz="1300" b="1" dirty="0">
                <a:solidFill>
                  <a:prstClr val="black"/>
                </a:solidFill>
                <a:ea typeface="+mj-ea"/>
                <a:cs typeface="+mj-cs"/>
                <a:sym typeface="Calibri"/>
              </a:rPr>
              <a:t>Speaker Notes:</a:t>
            </a:r>
            <a:endParaRPr lang="en-US" sz="1300" dirty="0">
              <a:solidFill>
                <a:prstClr val="black"/>
              </a:solidFill>
              <a:ea typeface="+mj-ea"/>
              <a:cs typeface="+mj-cs"/>
              <a:sym typeface="Calibri"/>
            </a:endParaRP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But realistically, how many of your clients are asking for LEED or WELL or LBC or any of the others? For some of you they may represent the majority – especially if you are involved in a lot publicly funded projects. But for many of you, the certification aspect may not be a consequential part of your business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However, the goal of designing for human well-being is still a worthy one because for most businesses, whether office-based, retail, hospitality or others, it is their people who are the most important contributor to their success.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830896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So what do people actually need to be healthy and productive?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Helvetica"/>
                <a:sym typeface="Calibri"/>
              </a:rPr>
              <a:t>The study cited in the Harvard Business Review article is based on workplaces but again, the results can be applied to most public spaces.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Designing spaces for humans ultimately comes down to a handful of categories that the design team has control over</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And lighting plays a substantial role in determining whether or not an indoor environment contributes to the health and well-being of its occupants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634256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As noted previously, ensuring visual requirements are met and creating the desired emotional responses are fundamental to lighting design, however, emerging factors that address a wider segment of the population and consider the physiological impact are gaining in importance and may soon be equally relevant</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16672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 workplace census in 2020 highlighted how important having the right lighting can be. Of the problems associated specifically with lighting, having enough light to see properly – especially for those with vision challenges – and poor quality lighting causing headaches and migraines stand out.</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Perceived causes were light flicker – now given the fancy name Temporal Light Modulation – and discomfort glare.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solutions to these problems are relatively simple by selecting the correct type of lighting and ensuring the quality of the products selected.</a:t>
            </a:r>
            <a:endParaRPr lang="en-US" sz="800" dirty="0">
              <a:latin typeface="+mn-lt"/>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94547560-EC69-4944-B631-5DBB9BBDCA61}" type="slidenum">
              <a:rPr lang="en-US" smtClean="0"/>
              <a:t>17</a:t>
            </a:fld>
            <a:endParaRPr lang="en-US"/>
          </a:p>
        </p:txBody>
      </p:sp>
    </p:spTree>
    <p:extLst>
      <p:ext uri="{BB962C8B-B14F-4D97-AF65-F5344CB8AC3E}">
        <p14:creationId xmlns:p14="http://schemas.microsoft.com/office/powerpoint/2010/main" val="22715424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a:xfrm>
            <a:off x="595153" y="4495800"/>
            <a:ext cx="6124893" cy="4735830"/>
          </a:xfrm>
        </p:spPr>
        <p:txBody>
          <a:bodyPr>
            <a:no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000" b="0" i="0" u="none" strike="noStrike" kern="1200" cap="none" spc="0" normalizeH="0" baseline="0" noProof="0" dirty="0">
                <a:ln>
                  <a:noFill/>
                </a:ln>
                <a:solidFill>
                  <a:prstClr val="black"/>
                </a:solidFill>
                <a:effectLst/>
                <a:uLnTx/>
                <a:uFillTx/>
                <a:latin typeface="Calibri"/>
                <a:ea typeface="+mn-ea"/>
                <a:cs typeface="Helvetica"/>
                <a:sym typeface="Calibri"/>
              </a:rPr>
              <a:t>Now that LED lighting has addressed energy consumption significantly, the focus of the lighting industry is turning to the impact light has on human well-being and how we can balance all aspects of lighting instead of focusing “blindly” on efficacy, the lighting equivalent of miles per gallon</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000" b="0" i="0" u="none" strike="noStrike" kern="1200" cap="none" spc="0" normalizeH="0" baseline="0" noProof="0" dirty="0">
                <a:ln>
                  <a:noFill/>
                </a:ln>
                <a:solidFill>
                  <a:prstClr val="black"/>
                </a:solidFill>
                <a:effectLst/>
                <a:uLnTx/>
                <a:uFillTx/>
                <a:latin typeface="Calibri"/>
                <a:ea typeface="+mn-ea"/>
                <a:cs typeface="Helvetica"/>
                <a:sym typeface="Calibri"/>
              </a:rPr>
              <a:t>The CIE is the global body tasked with providing guidance and standards to the lighting industry. In general, the regional bodies like the Illumination Engineers Society of North America (IESNA) follow the lead of the CIE and incorporate its input into their own standards and design guidance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000" b="0" i="0" u="none" strike="noStrike" kern="1200" cap="none" spc="0" normalizeH="0" baseline="0" noProof="0" dirty="0">
                <a:ln>
                  <a:noFill/>
                </a:ln>
                <a:solidFill>
                  <a:prstClr val="black"/>
                </a:solidFill>
                <a:effectLst/>
                <a:uLnTx/>
                <a:uFillTx/>
                <a:latin typeface="Calibri"/>
                <a:ea typeface="+mn-ea"/>
                <a:cs typeface="Helvetica"/>
                <a:sym typeface="Calibri"/>
              </a:rPr>
              <a:t>In September 2024, the CIE released an updated statement on what they call integrative lighting by which they are meaning, lighting that impacts human physiological responses.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000" b="0" i="0" u="none" strike="noStrike" kern="1200" cap="none" spc="0" normalizeH="0" baseline="0" noProof="0" dirty="0">
                <a:ln>
                  <a:noFill/>
                </a:ln>
                <a:solidFill>
                  <a:prstClr val="black"/>
                </a:solidFill>
                <a:effectLst/>
                <a:uLnTx/>
                <a:uFillTx/>
                <a:latin typeface="Calibri"/>
                <a:ea typeface="+mn-ea"/>
                <a:cs typeface="Helvetica"/>
                <a:sym typeface="Calibri"/>
              </a:rPr>
              <a:t>It calls for the inclusion of well-being as a primary consideration alongside energy, sustainability, and aesthetics in lighting design</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000" b="0" i="0" u="none" strike="noStrike" kern="1200" cap="none" spc="0" normalizeH="0" baseline="0" noProof="0" dirty="0">
                <a:ln>
                  <a:noFill/>
                </a:ln>
                <a:solidFill>
                  <a:prstClr val="black"/>
                </a:solidFill>
                <a:effectLst/>
                <a:uLnTx/>
                <a:uFillTx/>
                <a:latin typeface="Calibri"/>
                <a:ea typeface="+mn-ea"/>
                <a:cs typeface="Helvetica"/>
                <a:sym typeface="Calibri"/>
              </a:rPr>
              <a:t>The reference to ipRGC-influenced responses just means that lighting design should take into account physiological effects including circadian impacts – see next</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000" b="0" i="0" u="none" strike="noStrike" kern="1200" cap="none" spc="0" normalizeH="0" baseline="0" noProof="0" dirty="0">
                <a:ln>
                  <a:noFill/>
                </a:ln>
                <a:solidFill>
                  <a:prstClr val="black"/>
                </a:solidFill>
                <a:effectLst/>
                <a:uLnTx/>
                <a:uFillTx/>
                <a:latin typeface="Calibri"/>
                <a:ea typeface="+mn-ea"/>
                <a:cs typeface="Helvetica"/>
                <a:sym typeface="Calibri"/>
              </a:rPr>
              <a:t>Managing glare has always been an issue but it now embedded in new standards as is the requirement for high quality lighting in general</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000" b="0" i="0" u="none" strike="noStrike" kern="1200" cap="none" spc="0" normalizeH="0" baseline="0" noProof="0" dirty="0">
                <a:ln>
                  <a:noFill/>
                </a:ln>
                <a:solidFill>
                  <a:prstClr val="black"/>
                </a:solidFill>
                <a:effectLst/>
                <a:uLnTx/>
                <a:uFillTx/>
                <a:latin typeface="Calibri"/>
                <a:ea typeface="+mn-ea"/>
                <a:cs typeface="Helvetica"/>
                <a:sym typeface="Calibri"/>
              </a:rPr>
              <a:t>And finally, after years of saying “we’re not sure yet” the CIE and other standards bodies think there is enough knowledge available to guide other professionals and the public on the effect lighting has on human well-being</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0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562322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In North America the IES has also </a:t>
            </a:r>
            <a:r>
              <a:rPr kumimoji="0" lang="en-US" sz="1200" b="0" i="0" u="none" strike="noStrike" kern="1200" cap="none" spc="0" normalizeH="0" baseline="0" noProof="0" dirty="0">
                <a:ln>
                  <a:noFill/>
                </a:ln>
                <a:solidFill>
                  <a:prstClr val="black"/>
                </a:solidFill>
                <a:effectLst/>
                <a:uLnTx/>
                <a:uFillTx/>
                <a:latin typeface="+mn-lt"/>
                <a:ea typeface="+mn-ea"/>
                <a:cs typeface="Helvetica"/>
                <a:sym typeface="Calibri"/>
              </a:rPr>
              <a:t>recently</a:t>
            </a: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 published guidance on supporting lighting that includes consideration of human physiological responses and best practices for addressing them.</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Ensuring an appropriate level light exposure is recommended with guidance that large diffuse area lighting and/or use of wall surfaces are preferred ways to achieve this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Recommended Practice also addresses the need to ensure flicker falls outside the range of human response and that glare is managed – again noting the use of large, diffuse sources as a preferred method</a:t>
            </a:r>
          </a:p>
          <a:p>
            <a:pPr marL="0" marR="0" lvl="0" indent="0" algn="l" defTabSz="966467" rtl="0" eaLnBrk="1" fontAlgn="auto" latinLnBrk="0" hangingPunct="1">
              <a:lnSpc>
                <a:spcPct val="150000"/>
              </a:lnSpc>
              <a:spcBef>
                <a:spcPts val="0"/>
              </a:spcBef>
              <a:spcAft>
                <a:spcPts val="634"/>
              </a:spcAft>
              <a:buClrTx/>
              <a:buSzTx/>
              <a:buFont typeface="Wingdings" panose="05000000000000000000" pitchFamily="2" charset="2"/>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87054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458788" y="720725"/>
            <a:ext cx="6397625"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5372" indent="-302066" eaLnBrk="0" hangingPunct="0">
              <a:defRPr>
                <a:solidFill>
                  <a:schemeClr val="tx1"/>
                </a:solidFill>
                <a:latin typeface="Arial" charset="0"/>
              </a:defRPr>
            </a:lvl2pPr>
            <a:lvl3pPr marL="1208265" indent="-241653" eaLnBrk="0" hangingPunct="0">
              <a:defRPr>
                <a:solidFill>
                  <a:schemeClr val="tx1"/>
                </a:solidFill>
                <a:latin typeface="Arial" charset="0"/>
              </a:defRPr>
            </a:lvl3pPr>
            <a:lvl4pPr marL="1691571" indent="-241653" eaLnBrk="0" hangingPunct="0">
              <a:defRPr>
                <a:solidFill>
                  <a:schemeClr val="tx1"/>
                </a:solidFill>
                <a:latin typeface="Arial" charset="0"/>
              </a:defRPr>
            </a:lvl4pPr>
            <a:lvl5pPr marL="2174878" indent="-241653" eaLnBrk="0" hangingPunct="0">
              <a:defRPr>
                <a:solidFill>
                  <a:schemeClr val="tx1"/>
                </a:solidFill>
                <a:latin typeface="Arial" charset="0"/>
              </a:defRPr>
            </a:lvl5pPr>
            <a:lvl6pPr marL="2658184" indent="-241653" eaLnBrk="0" fontAlgn="base" hangingPunct="0">
              <a:spcBef>
                <a:spcPct val="0"/>
              </a:spcBef>
              <a:spcAft>
                <a:spcPct val="0"/>
              </a:spcAft>
              <a:defRPr>
                <a:solidFill>
                  <a:schemeClr val="tx1"/>
                </a:solidFill>
                <a:latin typeface="Arial" charset="0"/>
              </a:defRPr>
            </a:lvl6pPr>
            <a:lvl7pPr marL="3141490" indent="-241653" eaLnBrk="0" fontAlgn="base" hangingPunct="0">
              <a:spcBef>
                <a:spcPct val="0"/>
              </a:spcBef>
              <a:spcAft>
                <a:spcPct val="0"/>
              </a:spcAft>
              <a:defRPr>
                <a:solidFill>
                  <a:schemeClr val="tx1"/>
                </a:solidFill>
                <a:latin typeface="Arial" charset="0"/>
              </a:defRPr>
            </a:lvl7pPr>
            <a:lvl8pPr marL="3624796" indent="-241653" eaLnBrk="0" fontAlgn="base" hangingPunct="0">
              <a:spcBef>
                <a:spcPct val="0"/>
              </a:spcBef>
              <a:spcAft>
                <a:spcPct val="0"/>
              </a:spcAft>
              <a:defRPr>
                <a:solidFill>
                  <a:schemeClr val="tx1"/>
                </a:solidFill>
                <a:latin typeface="Arial" charset="0"/>
              </a:defRPr>
            </a:lvl8pPr>
            <a:lvl9pPr marL="4108102" indent="-241653" eaLnBrk="0" fontAlgn="base" hangingPunct="0">
              <a:spcBef>
                <a:spcPct val="0"/>
              </a:spcBef>
              <a:spcAft>
                <a:spcPct val="0"/>
              </a:spcAft>
              <a:defRPr>
                <a:solidFill>
                  <a:schemeClr val="tx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3C7FAAC-912A-4773-8C19-4A21FC779BD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fontScale="85000" lnSpcReduction="20000"/>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Both the CIE and IESNA highlight the topic of light exposure.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past decade has seen a huge increase in our understanding of the role of light on circadian rhythms and associated health impacts.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In particular how light exposure patterns affect sleep, overall health, and alertness.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One of the researchers instrumental in the advancement of our knowledge and helping create design guidelines, Dr. Mark Rhea, states that “</a:t>
            </a:r>
            <a:r>
              <a:rPr kumimoji="0" lang="en-US" sz="1200" b="0" i="1" u="none" strike="noStrike" kern="1200" cap="none" spc="0" normalizeH="0" baseline="0" noProof="0" dirty="0">
                <a:ln>
                  <a:noFill/>
                </a:ln>
                <a:solidFill>
                  <a:prstClr val="black"/>
                </a:solidFill>
                <a:effectLst/>
                <a:uLnTx/>
                <a:uFillTx/>
                <a:latin typeface="Calibri"/>
                <a:ea typeface="+mn-ea"/>
                <a:cs typeface="Helvetica"/>
                <a:sym typeface="Calibri"/>
              </a:rPr>
              <a:t>Lighting isn’t just for vision anymore</a:t>
            </a: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This topic is more suited to a separate, or several separate, CEU presentations, so for the purpose of this one, we will summarize by noting that the key characteristics of circadian lighting or integrative lighting, are</a:t>
            </a:r>
          </a:p>
          <a:p>
            <a:pPr marL="790810" lvl="1" indent="-181240" defTabSz="966467" eaLnBrk="1" fontAlgn="auto" hangingPunct="1">
              <a:lnSpc>
                <a:spcPct val="150000"/>
              </a:lnSpc>
              <a:spcBef>
                <a:spcPts val="0"/>
              </a:spcBef>
              <a:spcAft>
                <a:spcPts val="634"/>
              </a:spcAft>
              <a:buFont typeface="Wingdings" panose="05000000000000000000" pitchFamily="2" charset="2"/>
              <a:buChar char="Ø"/>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Ensuring the right amount of light at the right time of the day</a:t>
            </a:r>
          </a:p>
          <a:p>
            <a:pPr marL="790810" lvl="1" indent="-181240" defTabSz="966467" eaLnBrk="1" fontAlgn="auto" hangingPunct="1">
              <a:lnSpc>
                <a:spcPct val="150000"/>
              </a:lnSpc>
              <a:spcBef>
                <a:spcPts val="0"/>
              </a:spcBef>
              <a:spcAft>
                <a:spcPts val="634"/>
              </a:spcAft>
              <a:buFont typeface="Wingdings" panose="05000000000000000000" pitchFamily="2" charset="2"/>
              <a:buChar char="Ø"/>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spectral qualities of the light – meaning how much blue and/or red does the light contain</a:t>
            </a:r>
          </a:p>
          <a:p>
            <a:pPr marL="0" lvl="0" indent="0" defTabSz="966467" eaLnBrk="1" fontAlgn="auto" hangingPunct="1">
              <a:lnSpc>
                <a:spcPct val="150000"/>
              </a:lnSpc>
              <a:spcBef>
                <a:spcPts val="0"/>
              </a:spcBef>
              <a:spcAft>
                <a:spcPts val="634"/>
              </a:spcAft>
              <a:buFont typeface="Wingdings" panose="05000000000000000000" pitchFamily="2" charset="2"/>
              <a:buNone/>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These are characteristics that fall directly within the expertise of your lighting designer.</a:t>
            </a:r>
          </a:p>
          <a:p>
            <a:pPr marL="790810" lvl="1" indent="-181240" defTabSz="966467" eaLnBrk="1" fontAlgn="auto" hangingPunct="1">
              <a:lnSpc>
                <a:spcPct val="150000"/>
              </a:lnSpc>
              <a:spcBef>
                <a:spcPts val="0"/>
              </a:spcBef>
              <a:spcAft>
                <a:spcPts val="634"/>
              </a:spcAft>
              <a:buFont typeface="Wingdings" panose="05000000000000000000" pitchFamily="2" charset="2"/>
              <a:buChar char="Ø"/>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third one, illuminance at the eye, is also a lighting design issue, but is also highly dependent on the overall design of the room including colors and finishes, and also whether or not traditional forms of lighting are used or alternatively, whether luminous surfaces are incorporated as part of the integrated design.</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20</a:t>
            </a:fld>
            <a:endParaRPr lang="en-US"/>
          </a:p>
        </p:txBody>
      </p:sp>
    </p:spTree>
    <p:extLst>
      <p:ext uri="{BB962C8B-B14F-4D97-AF65-F5344CB8AC3E}">
        <p14:creationId xmlns:p14="http://schemas.microsoft.com/office/powerpoint/2010/main" val="11626085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a:xfrm>
            <a:off x="731520" y="4560570"/>
            <a:ext cx="5852160" cy="3288030"/>
          </a:xfrm>
        </p:spPr>
        <p:txBody>
          <a:bodyPr>
            <a:normAutofit/>
          </a:bodyPr>
          <a:lstStyle/>
          <a:p>
            <a:pPr defTabSz="966467" eaLnBrk="1" fontAlgn="auto" hangingPunct="1">
              <a:spcBef>
                <a:spcPts val="0"/>
              </a:spcBef>
              <a:spcAft>
                <a:spcPts val="634"/>
              </a:spcAft>
              <a:defRPr/>
            </a:pPr>
            <a:r>
              <a:rPr lang="en-US" sz="1200" b="1" dirty="0">
                <a:solidFill>
                  <a:prstClr val="black"/>
                </a:solidFill>
                <a:ea typeface="+mj-ea"/>
                <a:cs typeface="+mj-cs"/>
                <a:sym typeface="Calibri"/>
              </a:rPr>
              <a:t>Speaker Notes:</a:t>
            </a:r>
            <a:endParaRPr lang="en-US" sz="1200" dirty="0">
              <a:solidFill>
                <a:prstClr val="black"/>
              </a:solidFill>
              <a:ea typeface="+mj-ea"/>
              <a:cs typeface="+mj-cs"/>
              <a:sym typeface="Calibri"/>
            </a:endParaRPr>
          </a:p>
          <a:p>
            <a:pPr marL="181240" indent="-181240" defTabSz="966467" eaLnBrk="1" fontAlgn="auto" hangingPunct="1">
              <a:spcBef>
                <a:spcPts val="0"/>
              </a:spcBef>
              <a:spcAft>
                <a:spcPts val="634"/>
              </a:spcAft>
              <a:buFont typeface="Wingdings" panose="05000000000000000000" pitchFamily="2" charset="2"/>
              <a:buChar char="Ø"/>
              <a:defRPr/>
            </a:pPr>
            <a:r>
              <a:rPr lang="en-US" sz="1200" dirty="0">
                <a:solidFill>
                  <a:prstClr val="black"/>
                </a:solidFill>
                <a:ea typeface="+mj-ea"/>
                <a:cs typeface="+mj-cs"/>
                <a:sym typeface="Calibri"/>
              </a:rPr>
              <a:t>In the early 2000’s a new receptor within the eye was discovered and found to be responsible for non-visual responses to light – those that are related to  the physiological effects that impact human well-being.</a:t>
            </a:r>
          </a:p>
          <a:p>
            <a:pPr marL="181240" indent="-181240" defTabSz="966467" eaLnBrk="1" fontAlgn="auto" hangingPunct="1">
              <a:spcBef>
                <a:spcPts val="0"/>
              </a:spcBef>
              <a:spcAft>
                <a:spcPts val="634"/>
              </a:spcAft>
              <a:buFont typeface="Wingdings" panose="05000000000000000000" pitchFamily="2" charset="2"/>
              <a:buChar char="Ø"/>
              <a:defRPr/>
            </a:pPr>
            <a:r>
              <a:rPr lang="en-US" sz="1200" dirty="0">
                <a:solidFill>
                  <a:prstClr val="black"/>
                </a:solidFill>
                <a:ea typeface="+mj-ea"/>
                <a:cs typeface="+mj-cs"/>
                <a:sym typeface="Calibri"/>
              </a:rPr>
              <a:t>Unlike the rods &amp; cones that are narrowly distributed at a focal point within the eye to optimize visual tasks, these “</a:t>
            </a:r>
            <a:r>
              <a:rPr lang="en-US" sz="1200" dirty="0" err="1">
                <a:solidFill>
                  <a:prstClr val="black"/>
                </a:solidFill>
                <a:ea typeface="+mj-ea"/>
                <a:cs typeface="+mj-cs"/>
                <a:sym typeface="Calibri"/>
              </a:rPr>
              <a:t>ipRGC</a:t>
            </a:r>
            <a:r>
              <a:rPr lang="en-US" sz="1200" dirty="0">
                <a:solidFill>
                  <a:prstClr val="black"/>
                </a:solidFill>
                <a:ea typeface="+mj-ea"/>
                <a:cs typeface="+mj-cs"/>
                <a:sym typeface="Calibri"/>
              </a:rPr>
              <a:t>” receptors are distributed over a wider area and in the lower part of the lining of the eye, indicating that they are designed for receiving light from large areas. This makes sense when you consider that one very large area, the sky, was the primary source of illumination for most of human history.</a:t>
            </a:r>
          </a:p>
          <a:p>
            <a:pPr marL="181240" indent="-181240" defTabSz="966467" eaLnBrk="1" fontAlgn="auto" hangingPunct="1">
              <a:spcBef>
                <a:spcPts val="0"/>
              </a:spcBef>
              <a:spcAft>
                <a:spcPts val="634"/>
              </a:spcAft>
              <a:buFont typeface="Wingdings" panose="05000000000000000000" pitchFamily="2" charset="2"/>
              <a:buChar char="Ø"/>
              <a:defRPr/>
            </a:pPr>
            <a:r>
              <a:rPr lang="en-US" sz="1200" dirty="0">
                <a:solidFill>
                  <a:prstClr val="black"/>
                </a:solidFill>
                <a:ea typeface="+mj-ea"/>
                <a:cs typeface="+mj-cs"/>
                <a:sym typeface="Calibri"/>
              </a:rPr>
              <a:t>Subsequent research has found that to increase the impact of light exposure it is the amount of light reaching these receptors that is critical and that luminous areas in the ceiling or vertical illuminance generated by illuminated walls or walls with diffuse but highly reflective materials are better for this purpose than traditional methods of illumination.</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a:xfrm>
            <a:off x="731520" y="4560570"/>
            <a:ext cx="5852160" cy="3288030"/>
          </a:xfrm>
        </p:spPr>
        <p:txBody>
          <a:bodyPr>
            <a:normAutofit/>
          </a:bodyPr>
          <a:lstStyle/>
          <a:p>
            <a:pPr defTabSz="966467" eaLnBrk="1" fontAlgn="auto" hangingPunct="1">
              <a:spcBef>
                <a:spcPts val="0"/>
              </a:spcBef>
              <a:spcAft>
                <a:spcPts val="634"/>
              </a:spcAft>
              <a:defRPr/>
            </a:pPr>
            <a:r>
              <a:rPr lang="en-US" sz="1200" b="1" dirty="0">
                <a:solidFill>
                  <a:prstClr val="black"/>
                </a:solidFill>
                <a:ea typeface="+mj-ea"/>
                <a:cs typeface="+mj-cs"/>
                <a:sym typeface="Calibri"/>
              </a:rPr>
              <a:t>Speaker Notes:</a:t>
            </a:r>
            <a:endParaRPr lang="en-US" sz="1200" dirty="0">
              <a:solidFill>
                <a:prstClr val="black"/>
              </a:solidFill>
              <a:ea typeface="+mj-ea"/>
              <a:cs typeface="+mj-cs"/>
              <a:sym typeface="Calibri"/>
            </a:endParaRPr>
          </a:p>
          <a:p>
            <a:pPr marL="181240" marR="0" lvl="0" indent="-181240" algn="l" defTabSz="966467" rtl="0" eaLnBrk="1" fontAlgn="auto" latinLnBrk="0" hangingPunct="1">
              <a:lnSpc>
                <a:spcPct val="10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sym typeface="Calibri"/>
              </a:rPr>
              <a:t>Luminous surfaces ensure an effective delivery method to the receptors in the eye</a:t>
            </a:r>
            <a:endParaRPr lang="en-US" sz="1200" dirty="0">
              <a:solidFill>
                <a:prstClr val="black"/>
              </a:solidFill>
              <a:ea typeface="+mj-ea"/>
              <a:cs typeface="+mj-cs"/>
              <a:sym typeface="Calibri"/>
            </a:endParaRPr>
          </a:p>
          <a:p>
            <a:pPr marL="181240" indent="-181240" defTabSz="966467" eaLnBrk="1" fontAlgn="auto" hangingPunct="1">
              <a:spcBef>
                <a:spcPts val="0"/>
              </a:spcBef>
              <a:spcAft>
                <a:spcPts val="634"/>
              </a:spcAft>
              <a:buFont typeface="Wingdings" panose="05000000000000000000" pitchFamily="2" charset="2"/>
              <a:buChar char="Ø"/>
              <a:defRPr/>
            </a:pPr>
            <a:r>
              <a:rPr lang="en-US" sz="1200" dirty="0">
                <a:solidFill>
                  <a:prstClr val="black"/>
                </a:solidFill>
                <a:ea typeface="+mj-ea"/>
                <a:cs typeface="+mj-cs"/>
                <a:sym typeface="Calibri"/>
              </a:rPr>
              <a:t>But the other key aspect of lighting for wellness is the spectral characteristics of the light</a:t>
            </a:r>
          </a:p>
          <a:p>
            <a:pPr marL="181240" indent="-181240" defTabSz="966467" eaLnBrk="1" fontAlgn="auto" hangingPunct="1">
              <a:spcBef>
                <a:spcPts val="0"/>
              </a:spcBef>
              <a:spcAft>
                <a:spcPts val="634"/>
              </a:spcAft>
              <a:buFont typeface="Wingdings" panose="05000000000000000000" pitchFamily="2" charset="2"/>
              <a:buChar char="Ø"/>
              <a:defRPr/>
            </a:pPr>
            <a:r>
              <a:rPr lang="en-US" sz="1200" dirty="0">
                <a:solidFill>
                  <a:prstClr val="black"/>
                </a:solidFill>
                <a:ea typeface="+mj-ea"/>
                <a:cs typeface="+mj-cs"/>
                <a:sym typeface="Calibri"/>
              </a:rPr>
              <a:t>Some of the standards such as WELL V2 shown here require calculations of </a:t>
            </a:r>
            <a:r>
              <a:rPr lang="en-US" sz="1200" dirty="0" err="1">
                <a:solidFill>
                  <a:prstClr val="black"/>
                </a:solidFill>
                <a:ea typeface="+mj-ea"/>
                <a:cs typeface="+mj-cs"/>
                <a:sym typeface="Calibri"/>
              </a:rPr>
              <a:t>melanopic</a:t>
            </a:r>
            <a:r>
              <a:rPr lang="en-US" sz="1200" dirty="0">
                <a:solidFill>
                  <a:prstClr val="black"/>
                </a:solidFill>
                <a:ea typeface="+mj-ea"/>
                <a:cs typeface="+mj-cs"/>
                <a:sym typeface="Calibri"/>
              </a:rPr>
              <a:t> or daylight illuminance which takes into account the amount of the light received combined with spectral distribution - which stimulates a physiological response.</a:t>
            </a:r>
          </a:p>
          <a:p>
            <a:pPr marL="181240" indent="-181240" defTabSz="966467" eaLnBrk="1" fontAlgn="auto" hangingPunct="1">
              <a:spcBef>
                <a:spcPts val="0"/>
              </a:spcBef>
              <a:spcAft>
                <a:spcPts val="634"/>
              </a:spcAft>
              <a:buFont typeface="Wingdings" panose="05000000000000000000" pitchFamily="2" charset="2"/>
              <a:buChar char="Ø"/>
              <a:defRPr/>
            </a:pPr>
            <a:r>
              <a:rPr lang="en-US" sz="1200" dirty="0">
                <a:solidFill>
                  <a:prstClr val="black"/>
                </a:solidFill>
                <a:ea typeface="+mj-ea"/>
                <a:cs typeface="+mj-cs"/>
                <a:sym typeface="Calibri"/>
              </a:rPr>
              <a:t>Again, another topic worthy of its own CEU but the key takeaway is that manufacturers should be able to provide spectral data in a format that can be used in the tools designers have available, or even better provide a ratio that can be applied to regular illuminance values to yield the equivalent.</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22</a:t>
            </a:fld>
            <a:endParaRPr lang="en-US"/>
          </a:p>
        </p:txBody>
      </p:sp>
    </p:spTree>
    <p:extLst>
      <p:ext uri="{BB962C8B-B14F-4D97-AF65-F5344CB8AC3E}">
        <p14:creationId xmlns:p14="http://schemas.microsoft.com/office/powerpoint/2010/main" val="7155710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 more direct factor required for suitable lighting is to ensure that glare and flicker are reduced to the point where they are not a factor.</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Glare is inherently an issue with LED-based fixtures because LEDs are themselves small, very bright sources of light.</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Traditional linear, troffer, and point source fixtures have to be properly designed to ensure they minimize glare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In addition to being an ideal way to improve receptivity to circadian effects, because of their diffuse nature, large luminous surfaces are inherently low glare.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 metric used to measure glare is the Unified Glare Rating, or UGR. A value in the range &lt;17-19 is considered the borderline of acceptability. The chart shown here shows that a typical luminous ceiling generally falls within the “barely perceptible glare” range</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021087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As designers you are well aware that color can play a significant role in enhancing the design vision but also how people perceive and experience a space.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It is the expertise of the design team that will ensure an appropriate palette.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Critical to success however will be in choosing lighting that faithfully renders that palette and sets the baseline level of warmth depending on the desired mood or atmosphere required</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Where change is required, whether daylight cycles, seasonal cycles, or the ability to switch from work to socializing, tunable white options are common and generally not as cost prohibitive as once perceived.</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910055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Generally, discussions about color rendering,. whether CRI or new metrics, revolve around making objects look better. For example, the red apple or the blue car look better when you use a high CRI light source.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Helvetica"/>
                <a:sym typeface="Calibri"/>
              </a:rPr>
              <a:t>High CRI sources tend to be those optimized for selling merchandise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Helvetica"/>
                <a:sym typeface="Calibri"/>
              </a:rPr>
              <a:t>Very </a:t>
            </a: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much related but not as much of a consideration is the color rendering of people by the general lighting in the space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LEDs are notorious for not rendering saturated red very well as measured by the R9 color rendering value and for retail and related applications designers generally consider the R9 value. There are two other R values, R13 and R15 that are associated with skin color.</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Interestingly, R9 is also important for making people appear healthy because that is partly based on being able to highlight the blood in the skin. Without red in the light, people will appear a little grey.</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004297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And so the answer to what kind of lighting is best for people…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Is large luminous surfaces to optimize the response of the eye’s receptors that have been designed to deliver the right amount of light at the right time of the day</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Light that has low glare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Light that doesn’t flicker</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And finally, lighting that faithfully renders the designer’s color palette, desired ambiance, and the appearance of the people using the space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 very good option is to use luminous ceilings and as an added bonus, they can also contribute in a meaningful way to solving another problem: Noise</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752402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Just as the impact of lighting on human wellness is becoming a key consideration for building design, the focus on improving the acoustic performance of public spaces is increasing</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217368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defTabSz="966467" eaLnBrk="1" fontAlgn="auto" hangingPunct="1">
              <a:lnSpc>
                <a:spcPct val="150000"/>
              </a:lnSpc>
              <a:spcBef>
                <a:spcPts val="0"/>
              </a:spcBef>
              <a:spcAft>
                <a:spcPts val="634"/>
              </a:spcAft>
              <a:defRPr/>
            </a:pPr>
            <a:r>
              <a:rPr lang="en-US" sz="1300" b="1" dirty="0">
                <a:solidFill>
                  <a:prstClr val="black"/>
                </a:solidFill>
                <a:ea typeface="+mj-ea"/>
                <a:cs typeface="+mj-cs"/>
                <a:sym typeface="Calibri"/>
              </a:rPr>
              <a:t>Speaker Notes:</a:t>
            </a:r>
          </a:p>
          <a:p>
            <a:pPr marL="181240" indent="-181240" defTabSz="966467" eaLnBrk="1" fontAlgn="auto" hangingPunct="1">
              <a:spcBef>
                <a:spcPts val="0"/>
              </a:spcBef>
              <a:spcAft>
                <a:spcPts val="0"/>
              </a:spcAft>
              <a:buFont typeface="Wingdings" panose="05000000000000000000" pitchFamily="2" charset="2"/>
              <a:buChar char="Ø"/>
              <a:defRPr/>
            </a:pPr>
            <a:r>
              <a:rPr lang="en-CA" sz="1200" dirty="0">
                <a:solidFill>
                  <a:prstClr val="black"/>
                </a:solidFill>
                <a:ea typeface="+mj-ea"/>
                <a:cs typeface="+mj-cs"/>
                <a:sym typeface="Calibri"/>
              </a:rPr>
              <a:t>Yet another study done in conjunction with association of interior designers found that sound issues were ranked as THE most important sources of dissatisfaction in workplaces and was able to demonstrate increases in satisfaction and productivity when the noise levels were reduced.</a:t>
            </a:r>
          </a:p>
          <a:p>
            <a:pPr marL="181240" indent="-181240" defTabSz="966467" eaLnBrk="1" fontAlgn="auto" hangingPunct="1">
              <a:spcBef>
                <a:spcPts val="0"/>
              </a:spcBef>
              <a:spcAft>
                <a:spcPts val="0"/>
              </a:spcAft>
              <a:buFont typeface="Wingdings" panose="05000000000000000000" pitchFamily="2" charset="2"/>
              <a:buChar char="Ø"/>
              <a:defRPr/>
            </a:pPr>
            <a:r>
              <a:rPr lang="en-CA" sz="1200" dirty="0">
                <a:solidFill>
                  <a:prstClr val="black"/>
                </a:solidFill>
                <a:ea typeface="+mj-ea"/>
                <a:cs typeface="+mj-cs"/>
                <a:sym typeface="Calibri"/>
              </a:rPr>
              <a:t>Again, while this study focuses on the workplace, the issue of noise pollution is a problem found in almost any public space</a:t>
            </a:r>
          </a:p>
        </p:txBody>
      </p:sp>
      <p:sp>
        <p:nvSpPr>
          <p:cNvPr id="4" name="Slide Number Placeholder 3"/>
          <p:cNvSpPr>
            <a:spLocks noGrp="1"/>
          </p:cNvSpPr>
          <p:nvPr>
            <p:ph type="sldNum" sz="quarter" idx="10"/>
          </p:nvPr>
        </p:nvSpPr>
        <p:spPr>
          <a:xfrm>
            <a:off x="4143603" y="9118531"/>
            <a:ext cx="3170339" cy="480496"/>
          </a:xfrm>
          <a:prstGeom prst="rect">
            <a:avLst/>
          </a:prstGeo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0939C7F-D3D4-4B57-ACC4-7474F6E4524D}"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080622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Not only does noise decrease satisfaction and productivity, there is evidence to suggest that it also has a more direct negative effect on health.</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quote mentions office employees, but imagine the impact in a classroom setting where students face a barrage of unwanted noise, often continuously</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Or a crowded museum space where the distraction of noise might significantly reduce the enjoyment of the experience</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346064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ability to design for sound is not just about health. In retail applications it can have a huge impact on sales – both positively and negatively</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Julien Treasure is an expert on sound and communications.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He sites research that demonstrates that designing a positive soundscape can dramatically increase sales.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But,.. he also has found that most sound is not controlled with the result that noise can reduce sales almost as dramatically.</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key takeaway from all these studies seems to be that ensuring your space has good acoustic performance is high on the list of requirements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7637800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There are three ways that sound may be propagated to increase noise:</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Through the walls</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Through a ceiling plenum that acts as a sound conduit</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Or by reflections off of the ceiling</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Managing sound that is transferred through walls is more of a structural design challenge outside of the scope of this discussion.</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Ceiling attenuation might be improved using some of the techniques we touch on here, but our main focus is on absorbing noise that reaches the ceiling so that it is not reflected back into the space</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To ensure better acoustic performance, taking advantage of as much of the surface area of the ceiling as possible seems like a logical approach</a:t>
            </a:r>
            <a:endParaRPr lang="en-US" sz="120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55564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2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It’s often the case when we are talking about acoustic performance of light fixtures that we focus on the absorption characteristics of the materials that will be used.</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For example, looking at NRC or more intentionally the specific sound absorption properties across the relevant frequencies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200" dirty="0">
                <a:sym typeface="Proxima Nova Light"/>
              </a:rPr>
              <a:t>But equally important is the amount of area dedicated to sound absorption</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CA" sz="1200" dirty="0">
                <a:sym typeface="Proxima Nova Light"/>
              </a:rPr>
              <a:t>A single sheet of paper towel has the same absorption properties as the whole roll. But how much liquid does it absorb in comparison?</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505228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2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Acoustic luminous ceilings are the roll whereas typical pendants and similar solutions are more like the single sheet of paper towel.</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Both incorporate sound absorbing materials but only a luminous ceiling has the ability to have a meaningful amount of noise reduction without adding passive acoustic elements.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And if you think about it, having to add those additional elements sort of negates the purpose of using acoustic lighting</a:t>
            </a:r>
            <a:endParaRPr lang="en-CA" sz="1200" dirty="0">
              <a:sym typeface="Proxima Nova Light"/>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216062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200" dirty="0"/>
              <a:t>While the surface area dedicated to acoustic materials is critical, that does not mean we should ignore the properties of those materials.</a:t>
            </a:r>
          </a:p>
          <a:p>
            <a:pPr marL="181240" indent="-181240">
              <a:lnSpc>
                <a:spcPct val="150000"/>
              </a:lnSpc>
              <a:spcAft>
                <a:spcPts val="634"/>
              </a:spcAft>
              <a:buFont typeface="Wingdings" panose="05000000000000000000" pitchFamily="2" charset="2"/>
              <a:buChar char="Ø"/>
            </a:pPr>
            <a:r>
              <a:rPr lang="en-US" sz="1200" dirty="0"/>
              <a:t>NRC values can give you an idea about the average material properties, but they are not used by acoustic designers who are more interested in the absorption characteristics across a range of sound frequencies.</a:t>
            </a:r>
          </a:p>
          <a:p>
            <a:pPr marL="181240" indent="-181240">
              <a:lnSpc>
                <a:spcPct val="150000"/>
              </a:lnSpc>
              <a:spcAft>
                <a:spcPts val="634"/>
              </a:spcAft>
              <a:buFont typeface="Wingdings" panose="05000000000000000000" pitchFamily="2" charset="2"/>
              <a:buChar char="Ø"/>
            </a:pPr>
            <a:r>
              <a:rPr lang="en-US" sz="1200" dirty="0"/>
              <a:t>For architectural acoustic design, the frequencies most of interest are those associated with human speech - which determines the speech intelligibility of a space. Or in other words, how clearly you can hear someone speaking to you against a background of noise that is most often the sound of other people speaking.</a:t>
            </a:r>
          </a:p>
          <a:p>
            <a:pPr marL="181240" indent="-181240">
              <a:lnSpc>
                <a:spcPct val="150000"/>
              </a:lnSpc>
              <a:spcAft>
                <a:spcPts val="634"/>
              </a:spcAft>
              <a:buFont typeface="Wingdings" panose="05000000000000000000" pitchFamily="2" charset="2"/>
              <a:buChar char="Ø"/>
            </a:pPr>
            <a:r>
              <a:rPr lang="en-US" sz="1200" dirty="0"/>
              <a:t>For these applications, it is the ability of materials to absorb sound in the range of 100Hz to 4000Hz that is of interest.</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965345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This short example attempts to demonstrate the impact of using acoustic materials in a space.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Acoustic performance is generally measured using reverberation time with a lower value indicating quieter space.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Speech intelligibility is an indicator of how well a person can comprehend what another is saying and is generally better within a quieter space.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In this simulation, the addition of a luminous ceiling decreases reverberation time significantly</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Adding acoustic materials to the walls reduces the time even further to make a once loud room into a quiet space</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35</a:t>
            </a:fld>
            <a:endParaRPr lang="en-US"/>
          </a:p>
        </p:txBody>
      </p:sp>
    </p:spTree>
    <p:extLst>
      <p:ext uri="{BB962C8B-B14F-4D97-AF65-F5344CB8AC3E}">
        <p14:creationId xmlns:p14="http://schemas.microsoft.com/office/powerpoint/2010/main" val="34958127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Incorporating large area acoustic lighting in the ceilings of your spaces offers plenty of area to create a comfortable soundscape and frees you up to use great looking, highly durable floors even though they can be some of the worst materials acoustically speaking</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942121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Incorporating acoustic luminous surfaces allows you to create spaces that don’t have to rely on traditional design staples like carpeting, ceiling tiles, troffers, drywall, etc.</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07788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To summarize…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Noise reduces productivity and satisfaction, and studies indicate that it probably is bad for our health</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If you’re doing a retail store design, keep in mind that sound can be good… but often it is very bad</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Take advantage of the entire area of the ceiling to increase the acoustic comfort in your space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Try new things. They may surprise you.</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893636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lang="en-US" sz="1200" dirty="0">
                <a:solidFill>
                  <a:prstClr val="black"/>
                </a:solidFill>
                <a:latin typeface="Calibri"/>
                <a:cs typeface="Helvetica"/>
                <a:sym typeface="Calibri"/>
              </a:rPr>
              <a:t>The next few slides are some examples where the wellness aspects of lighting may be more important than in other applications</a:t>
            </a: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t>
            </a:r>
            <a:endParaRPr lang="en-US" sz="1200" dirty="0">
              <a:solidFill>
                <a:prstClr val="black"/>
              </a:solidFill>
              <a:latin typeface="Calibri"/>
              <a:cs typeface="Helvetica"/>
              <a:sym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20134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Most of the data we have looked at was based on workplaces and since so many people spend a significant amount of their time at their workplace it seems self evident that some consideration for their well-being is warranted.</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Recently there has been a move by some of the famously large companies to reduce or eliminate working from home, so having the right kind of illumination may grow in importance</a:t>
            </a:r>
            <a:endParaRPr lang="en-US" sz="800" dirty="0">
              <a:latin typeface="+mn-lt"/>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4547560-EC69-4944-B631-5DBB9BBDCA61}"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2612901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0316A-8AC3-26EB-468F-5994A7C2F5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78EE96-FA47-9670-8D60-1946D48B21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7E7A8D-E6A1-0412-9D87-5D3ECCE50437}"/>
              </a:ext>
            </a:extLst>
          </p:cNvPr>
          <p:cNvSpPr>
            <a:spLocks noGrp="1"/>
          </p:cNvSpPr>
          <p:nvPr>
            <p:ph type="body" idx="1"/>
          </p:nvPr>
        </p:nvSpPr>
        <p:spPr/>
        <p:txBody>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Tunable white lighting generally no longer comes with the large price premiums of the past and offers the option of creating office environments that match the natural daily rhythms.</a:t>
            </a:r>
            <a:endParaRPr lang="en-US" sz="800" dirty="0">
              <a:latin typeface="+mn-l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8347E6D3-F7F6-A5CD-1538-B07DBCD1F8E8}"/>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4547560-EC69-4944-B631-5DBB9BBDCA61}"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10885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1" u="none" strike="noStrike" kern="1200" cap="none" spc="0" normalizeH="0" baseline="0" noProof="0" dirty="0">
                <a:ln>
                  <a:noFill/>
                </a:ln>
                <a:solidFill>
                  <a:prstClr val="black"/>
                </a:solidFill>
                <a:effectLst/>
                <a:uLnTx/>
                <a:uFillTx/>
                <a:latin typeface="Calibri"/>
                <a:ea typeface="+mn-ea"/>
                <a:cs typeface="Helvetica"/>
                <a:sym typeface="Calibri"/>
              </a:rPr>
              <a:t>Read the slide…</a:t>
            </a:r>
            <a:endParaRPr lang="en-US" sz="800" i="1" dirty="0">
              <a:latin typeface="+mn-lt"/>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4547560-EC69-4944-B631-5DBB9BBDCA61}"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2451327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Fitness facilities are another application where impact of the lighting has the potential to enhance or detract from the experience.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While dynamic color lighting and loud music are appealing for certain fitness facilities, the ability to bring the feeling of nature to workout and yoga areas can be a big selling feature for operators</a:t>
            </a:r>
            <a:endParaRPr lang="en-US" sz="800" dirty="0">
              <a:latin typeface="+mn-lt"/>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4547560-EC69-4944-B631-5DBB9BBDCA61}"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445825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Similar to the importance of workplaces, schools would seem to be one of the critical applications for implementing lighting that supports wellness.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 holistic approach to illumination would by definition, contribute to less noise, better conditions for learning, and the opportunity to improve the wellness of young people.</a:t>
            </a:r>
            <a:endParaRPr lang="en-US" sz="800" dirty="0">
              <a:latin typeface="+mn-lt"/>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4547560-EC69-4944-B631-5DBB9BBDCA61}"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112115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161F7-56FB-DFF2-6CA0-42DCCF698E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44996E-09CE-8CD7-5487-83ADBC1FB3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64E574-F030-1DEE-7D59-00C4119E5A20}"/>
              </a:ext>
            </a:extLst>
          </p:cNvPr>
          <p:cNvSpPr>
            <a:spLocks noGrp="1"/>
          </p:cNvSpPr>
          <p:nvPr>
            <p:ph type="body" idx="1"/>
          </p:nvPr>
        </p:nvSpPr>
        <p:spPr/>
        <p:txBody>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And because there aren’t enough organizations and certifications to worry about, here’s another.</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This one does have the worthy cause of trying make school buildings better for all students and provides a framework for doing so.</a:t>
            </a:r>
            <a:endParaRPr lang="en-US" sz="800" dirty="0">
              <a:latin typeface="+mn-l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A368989-216E-16B5-B0E5-8530BE82E6DC}"/>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4547560-EC69-4944-B631-5DBB9BBDCA61}"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066144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lang="en-US" sz="1200" dirty="0">
                <a:solidFill>
                  <a:prstClr val="black"/>
                </a:solidFill>
                <a:latin typeface="Calibri"/>
                <a:cs typeface="Helvetica"/>
                <a:sym typeface="Calibri"/>
              </a:rPr>
              <a:t>We are going to explore each of air, light, sound, and nature to look at what aspects of each are relevant to designing for human well-being and why</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We’ll also look at the design requirements and suggest some alternative solutions that address problems and also add value that isn’t included in traditional approaches</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46</a:t>
            </a:fld>
            <a:endParaRPr lang="en-US"/>
          </a:p>
        </p:txBody>
      </p:sp>
    </p:spTree>
    <p:extLst>
      <p:ext uri="{BB962C8B-B14F-4D97-AF65-F5344CB8AC3E}">
        <p14:creationId xmlns:p14="http://schemas.microsoft.com/office/powerpoint/2010/main" val="2048159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There are two levels of sustainability.</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first occurs at the corporate level and looks at the business practices of the manufacturer to determine if it is operated in a sustainable and responsible manner covering environmental footprint and sustainable sourcing but also ethics and treatment of its employees.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It has been our experience that certification at this level has almost no influence on whether products are specified.</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other level focused on the specific properties of products is much more prevalent in the building products market with a large number of organizations offering their own guidelines and certifications. </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4305566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E1843-EBDA-1534-E4E0-280BEB6785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98BCC1-DF4A-533B-97DA-3E45BF98E16E}"/>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BBF274BC-A22F-8DC6-0C48-D5036842D832}"/>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industry seems to be converging on using Environmental Product Declarations or EPDs as proof of sustainability.</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LEED in particular seems to be a big driver of this approach.</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For those of you not aware of how EPDs are created, it is a 3-step process based on ISO standards that define the required methods and contents.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first step is to establish a Product Category Rule that is applicable to a specific type of product and defines the inputs and outputs that must be included</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second step is a Life Cycle Assessment that generally includes a calculation of embedded carbon including transport from suppliers to factories and delivery to customers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third step is the creation of the EPD document itself which can be done by the manufacturer but scores more points if done by an accredited 3</a:t>
            </a:r>
            <a:r>
              <a:rPr kumimoji="0" lang="en-US" sz="1200" b="0" i="0" u="none" strike="noStrike" kern="1200" cap="none" spc="0" normalizeH="0" baseline="30000" noProof="0" dirty="0">
                <a:ln>
                  <a:noFill/>
                </a:ln>
                <a:solidFill>
                  <a:prstClr val="black"/>
                </a:solidFill>
                <a:effectLst/>
                <a:uLnTx/>
                <a:uFillTx/>
                <a:latin typeface="Calibri"/>
                <a:ea typeface="+mn-ea"/>
                <a:cs typeface="Helvetica"/>
                <a:sym typeface="Calibri"/>
              </a:rPr>
              <a:t>rd</a:t>
            </a: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 party</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a:extLst>
              <a:ext uri="{FF2B5EF4-FFF2-40B4-BE49-F238E27FC236}">
                <a16:creationId xmlns:a16="http://schemas.microsoft.com/office/drawing/2014/main" id="{4AEFF4FB-9CE1-DAC5-1609-56F3CB64A97A}"/>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125337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D152B-B5C0-E15A-D544-01BE452F13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E24FF3-9233-CC6C-7004-CA37787F8C94}"/>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9A2EFB55-1B80-81FA-6D0F-1EB31CAC9343}"/>
              </a:ext>
            </a:extLst>
          </p:cNvPr>
          <p:cNvSpPr>
            <a:spLocks noGrp="1"/>
          </p:cNvSpPr>
          <p:nvPr>
            <p:ph type="body" idx="1"/>
          </p:nvPr>
        </p:nvSpPr>
        <p:spPr/>
        <p:txBody>
          <a:bodyPr>
            <a:normAutofit lnSpcReduction="10000"/>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idea behind EPDs is that they will standardize the sustainability information provided by manufacturers to enable specifiers and customers to compare products.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As it relates specifically to lighting here are some challenges to be aware of.</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Lighting manufacturers are being asked for EPDs more frequently however, the Product Category Rule on which they should be based is still in development. That means that any EPD supplied a by a lighting manufacturer is necessarily based on their own assumptions about what should be included.</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 second challenge that may extend beyond lighting is that there do not appear to be any correct answers. For example, how much embedded carbon is too much? Should it be measured per lumen? Per area? </a:t>
            </a:r>
            <a:r>
              <a:rPr kumimoji="0" lang="en-US" sz="1200" b="0" i="0" u="none" strike="noStrike" kern="1200" cap="none" spc="0" normalizeH="0" baseline="0" noProof="0" dirty="0" err="1">
                <a:ln>
                  <a:noFill/>
                </a:ln>
                <a:solidFill>
                  <a:prstClr val="black"/>
                </a:solidFill>
                <a:effectLst/>
                <a:uLnTx/>
                <a:uFillTx/>
                <a:latin typeface="Calibri"/>
                <a:ea typeface="+mn-ea"/>
                <a:cs typeface="Helvetica"/>
                <a:sym typeface="Calibri"/>
              </a:rPr>
              <a:t>Etc</a:t>
            </a: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While requiring an EPD from a lighting manufacturer is perhaps premature, it is not unreasonable to ask for product composition data or for a manufacturer to address specific questions you may have.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a:extLst>
              <a:ext uri="{FF2B5EF4-FFF2-40B4-BE49-F238E27FC236}">
                <a16:creationId xmlns:a16="http://schemas.microsoft.com/office/drawing/2014/main" id="{9B8278A5-0E23-6E39-CECD-5D741EA5522D}"/>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043817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General Services Administration P100 requirements apply to federal civilian buildings which provide workspace for 1.1 million federal employees. The GSA is one of the largest real estate holders in the United States.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view expressed in the P100 document is an example of taking a more holistic view of lighting.</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In this course, we are going to look at factors beyond even those noted here.</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236648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While the PCR that enables lighting EPDs is still in development, LEED appears to be expanding the type of documents and certification that will score points.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table shown here is from V5.0 that was released in April for public comment.</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So, while everyone agrees that sustainability is part of the consideration for inclusion in specifications, the regulatory framework for lighting is still in development and the overall regulatory environment is changing rapidly.</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705685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ED3DC-F8FE-9075-93B4-39425E9600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6DD0B8-22AD-CF95-1F2D-823E68951B61}"/>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67D72D8C-2EDF-33AD-D97F-B891B2961574}"/>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One last thought about the topic of sustainability</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Under the category of sustainability there has been a lot discussion about recyclability. </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This makes a lot of sense for spaces with a comparatively short lifespan – retail and office TI’s come to mind.</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As a manufacturer, however, committing to recyclability for products that may be installed for 20 or 30 years is a challenge.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For reference, most lighting products on the market today are based on LED technology that from a market perspective really didn’t even exist less than 15 years ago.</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takeaway here is not so much about facts as something to ponder if you find yourself in a discussion about what happens at the end of the product life.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a:extLst>
              <a:ext uri="{FF2B5EF4-FFF2-40B4-BE49-F238E27FC236}">
                <a16:creationId xmlns:a16="http://schemas.microsoft.com/office/drawing/2014/main" id="{09684FC9-D5D9-4CCE-0DBD-E70A758D7FB8}"/>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967369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EC105-7D4E-F63A-861D-EBD8BE88B2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22C777-372D-B352-8322-9F41E8EB5050}"/>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35A7526A-CC30-53D8-52D5-AEBBAD9E353F}"/>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To summarize…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1" u="none" strike="noStrike" kern="1200" cap="none" spc="0" normalizeH="0" baseline="0" noProof="0" dirty="0">
                <a:ln>
                  <a:noFill/>
                </a:ln>
                <a:solidFill>
                  <a:prstClr val="black"/>
                </a:solidFill>
                <a:effectLst/>
                <a:uLnTx/>
                <a:uFillTx/>
                <a:latin typeface="Calibri"/>
                <a:ea typeface="+mn-ea"/>
                <a:cs typeface="Helvetica"/>
                <a:sym typeface="Calibri"/>
              </a:rPr>
              <a:t>Read the bullets as they appear</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a:extLst>
              <a:ext uri="{FF2B5EF4-FFF2-40B4-BE49-F238E27FC236}">
                <a16:creationId xmlns:a16="http://schemas.microsoft.com/office/drawing/2014/main" id="{49995A12-1262-4F30-F38B-556FBCE4ED32}"/>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393575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68F8E-10DD-0EEF-E2CF-67AEA0189E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26064A-871A-84BB-CF2B-D87FD8879F88}"/>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A3FB4A23-80B2-7B7C-5FE3-29A191354AA1}"/>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lang="en-US" sz="1200" dirty="0">
                <a:solidFill>
                  <a:prstClr val="black"/>
                </a:solidFill>
                <a:latin typeface="Calibri"/>
                <a:cs typeface="Helvetica"/>
                <a:sym typeface="Calibri"/>
              </a:rPr>
              <a:t>Earlier we reviewed recent statements by the CIE about “integrative lighting” by which they mean the physiological element of lighting.</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We are using the term “integration” in a much broader sense.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It is the idea that in order to achieve all of the goals of holistic illumination including both visual performance and well-being, a new integrated approach to lighting will be required.</a:t>
            </a:r>
          </a:p>
        </p:txBody>
      </p:sp>
      <p:sp>
        <p:nvSpPr>
          <p:cNvPr id="4" name="Slide Number Placeholder 3">
            <a:extLst>
              <a:ext uri="{FF2B5EF4-FFF2-40B4-BE49-F238E27FC236}">
                <a16:creationId xmlns:a16="http://schemas.microsoft.com/office/drawing/2014/main" id="{22974E9E-BEAC-75AD-CABF-F2EB26011E11}"/>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53</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825463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BBD4B-C33D-0470-2615-2890963CE3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8D62C9-6AD7-65A0-5E74-FF2D3F76A8FF}"/>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7FB4C4EE-B923-5A63-7542-C2D60E252196}"/>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Historically, the idea of combining several technologies that were successful on their own together into a single solution has proven to be a revolutionary way to advance the way we live and do things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Check your pocket – or your hand – for the most obvious example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a:extLst>
              <a:ext uri="{FF2B5EF4-FFF2-40B4-BE49-F238E27FC236}">
                <a16:creationId xmlns:a16="http://schemas.microsoft.com/office/drawing/2014/main" id="{3DBB7504-FC58-D923-E2DF-26D8DA54E13C}"/>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629170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7721E-4AF5-1423-E14D-351314869E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61A0FC-A89C-E8CA-2F99-F66C08338E40}"/>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AB875304-8492-C1DC-C17A-2B2467994972}"/>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Or this one…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a:extLst>
              <a:ext uri="{FF2B5EF4-FFF2-40B4-BE49-F238E27FC236}">
                <a16:creationId xmlns:a16="http://schemas.microsoft.com/office/drawing/2014/main" id="{CDE11445-F964-E788-8CC9-F5A4BFC44804}"/>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55</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8373016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5C75D-D70E-1E76-9BF2-47E868FB89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0F2100-AC13-C8A8-0E2C-D7538C3EECEA}"/>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B94EF2A8-AC87-DFFF-AF2D-2479DE28E429}"/>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So what does that mean for lighting?</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Richard Kelly is regarded as one of the founders of modern lighting design. He defined the “three elemental kinds of light” which are often implemented as “layers of lighting”</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a:extLst>
              <a:ext uri="{FF2B5EF4-FFF2-40B4-BE49-F238E27FC236}">
                <a16:creationId xmlns:a16="http://schemas.microsoft.com/office/drawing/2014/main" id="{BE51FE64-4E3C-FEDD-7516-E353C5FD14CA}"/>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598930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1600A-6BB3-43BB-54E8-7E54FE9AA8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4D1815-85E6-AAA1-E08C-DEE8C5425ED5}"/>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000EF650-68FF-5266-0023-075921DF7871}"/>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Ambient luminescence is the background general lighting that as Kelly defines as shadowless and suggesting a freedom of space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Luminous ceilings are the very embodiment of the concept of the natural ambient luminescence on which he based his definition </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As summarized earlier, luminous ceilings have the ability to enhance human responses, and deliver the comfortable, reassuring light that quiets the nerves and is restful</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In other words, the kind of lighting that is best for people.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a:extLst>
              <a:ext uri="{FF2B5EF4-FFF2-40B4-BE49-F238E27FC236}">
                <a16:creationId xmlns:a16="http://schemas.microsoft.com/office/drawing/2014/main" id="{BBF801A7-8FD4-083B-7C66-DF0E5694B597}"/>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099920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01808B-A05D-9033-F468-2FCB1316F3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6D548B-CC95-6C28-CCF7-61966E111DD4}"/>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9FD535B4-308F-7C5C-9DDF-5F1ADACC5BD4}"/>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But spaces would be very dull if we didn’t add the other two elements of light: the focal glow and the play of brilliants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Or in more straightforward terms accent lighting and/or decorative lighting</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An integrated lighting solution is one that combines the three elements or layers into a single solution that includes control and takes advantage of unique properties of each type of lighting</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Such a system would also enable simpler wiring and ideally minimize the intrusion into space by creating a more seamless visual appearance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a:extLst>
              <a:ext uri="{FF2B5EF4-FFF2-40B4-BE49-F238E27FC236}">
                <a16:creationId xmlns:a16="http://schemas.microsoft.com/office/drawing/2014/main" id="{A34EDC4F-0AEB-A551-D382-07CBCB63206B}"/>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0554440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09666-BC8F-273D-72DB-F0029C3E2E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7A8E04-4F54-52D4-E1BD-624561D61FC2}"/>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C82CA135-ACAC-7BD3-1638-91EF61421F34}"/>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An integrated solution then starts with a luminous ceiling incorporating the best lighting technology and sound absorption for wellness along with controls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Additional accent lighting is then added</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But why stop at lighting? Other ceiling elements can be incorporated such as speakers, security cameras, sensors, and as already done with stretch ceilings, fire suppression sprinklers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Like the smartphone and smart speaker the result is a solution that represents a leap forward in the art and science of lighting</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a:extLst>
              <a:ext uri="{FF2B5EF4-FFF2-40B4-BE49-F238E27FC236}">
                <a16:creationId xmlns:a16="http://schemas.microsoft.com/office/drawing/2014/main" id="{9B34F62B-282E-9592-2008-71616DB17F8C}"/>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63312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lnSpcReduction="10000"/>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Light and lighting design has in the past been focused on functionality and creating emotional responses.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These aspects remain critical to success.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Ensuring there is an appropriate amount of light for certain tasks or delivering designs that encourage shopping, socializing, or studying are still the primary activities of lighting design.</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However, an additional requirement to consider lighting in the context of well-being is gaining prominence and is likely to become an equal component alongside the others.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In addition to all of that, design teams are being tasked with ensuring sustainability – whatever that means (More on this later)</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Finally, the complexity of combining all of these aspects of lighting is leading toward a need for more integration especially as it relates to acoustic performance but also the various layers of lighting, controls, and adjacent mechanical systems.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2418298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F2ADDB-039E-2D75-EEDD-DA6E7E4DA3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EBA938-CF41-2D1F-6572-D65D599EFE74}"/>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D21EA9FD-6091-D238-3BC2-A2F40CE3A1F8}"/>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But to truly achieve holistic illumination, an integrated luminous ceiling system must also meet the needs of the people and the planet</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Holistic illumination also means sourcing from companies that meet a high standard for sustainable practices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And products that are sustainable – however that is defined.</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a:extLst>
              <a:ext uri="{FF2B5EF4-FFF2-40B4-BE49-F238E27FC236}">
                <a16:creationId xmlns:a16="http://schemas.microsoft.com/office/drawing/2014/main" id="{BFBB4F83-7EC9-883F-7E99-7455EBAF4B32}"/>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868733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00CE2-3545-568B-89C4-7962575DD6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9DE021-60A7-291A-CEA5-786D8DC29055}"/>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49EAC4C0-1E5E-5EC8-E8C0-6089E082AC95}"/>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Integrated luminous ceilings might be used to enhance public spaces in the workplace or hospitality</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a:extLst>
              <a:ext uri="{FF2B5EF4-FFF2-40B4-BE49-F238E27FC236}">
                <a16:creationId xmlns:a16="http://schemas.microsoft.com/office/drawing/2014/main" id="{BBF2DB70-BABB-5411-6ABB-B562CB122608}"/>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624742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97C33D-6B59-4374-D283-66097DB9F2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E7E6C0-8EB1-7EA7-0960-24CBA85577B7}"/>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3A4D1D3B-5D4D-34FB-1DB5-F172F326B72E}"/>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Or provide a full lighting solution for retailers looking to create immersive experiences for their customers.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a:extLst>
              <a:ext uri="{FF2B5EF4-FFF2-40B4-BE49-F238E27FC236}">
                <a16:creationId xmlns:a16="http://schemas.microsoft.com/office/drawing/2014/main" id="{F2238B17-46C5-D35E-9E5E-5CBF1075CE5F}"/>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26070345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66F97-384A-7745-99AC-262FFC4C6D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688099-64A8-269C-FB95-4949917945F4}"/>
              </a:ext>
            </a:extLst>
          </p:cNvPr>
          <p:cNvSpPr>
            <a:spLocks noGrp="1" noRot="1" noChangeAspect="1"/>
          </p:cNvSpPr>
          <p:nvPr>
            <p:ph type="sldImg"/>
          </p:nvPr>
        </p:nvSpPr>
        <p:spPr>
          <a:xfrm>
            <a:off x="458788" y="720725"/>
            <a:ext cx="6397625" cy="3600450"/>
          </a:xfrm>
        </p:spPr>
      </p:sp>
      <p:sp>
        <p:nvSpPr>
          <p:cNvPr id="3" name="Notes Placeholder 2">
            <a:extLst>
              <a:ext uri="{FF2B5EF4-FFF2-40B4-BE49-F238E27FC236}">
                <a16:creationId xmlns:a16="http://schemas.microsoft.com/office/drawing/2014/main" id="{D8F2D115-CE7A-326D-4AB3-C2E0205E6CF2}"/>
              </a:ext>
            </a:extLst>
          </p:cNvPr>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We started out defining holistic illumination as a combination of traditional and emerging lighting factors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Holistic illumination is not a new thing….It’s the next thing.</a:t>
            </a:r>
          </a:p>
        </p:txBody>
      </p:sp>
      <p:sp>
        <p:nvSpPr>
          <p:cNvPr id="4" name="Slide Number Placeholder 3">
            <a:extLst>
              <a:ext uri="{FF2B5EF4-FFF2-40B4-BE49-F238E27FC236}">
                <a16:creationId xmlns:a16="http://schemas.microsoft.com/office/drawing/2014/main" id="{90FF0FD6-4182-0962-2C0D-209E5150274D}"/>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63</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167402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Thank you.</a:t>
            </a:r>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64</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focus of this course is on those emerging factors but before we go there, I’d like to highlight a few challenges related to what we’re calling “traditional” factors that will require more work and more answers on the part of the lighting industry and its partners in design</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The relationship between lighting and visual performance is well understood and has a vast set of metrics to define performance. </a:t>
            </a:r>
            <a:endParaRPr kumimoji="0" lang="en-US" sz="800" b="0" i="0" u="none" strike="noStrike" kern="1200" cap="none" spc="0" normalizeH="0" baseline="0" noProof="0" dirty="0">
              <a:ln>
                <a:noFill/>
              </a:ln>
              <a:solidFill>
                <a:prstClr val="black"/>
              </a:solidFill>
              <a:effectLst/>
              <a:uLnTx/>
              <a:uFillTx/>
              <a:latin typeface="+mn-lt"/>
              <a:ea typeface="+mn-ea"/>
              <a:cs typeface="Calibri" panose="020F0502020204030204" pitchFamily="34" charset="0"/>
              <a:sym typeface="Calibri"/>
            </a:endParaRP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800" b="0" i="0" u="none" strike="noStrike" kern="1200" cap="none" spc="0" normalizeH="0" baseline="0" noProof="0" dirty="0">
                <a:ln>
                  <a:noFill/>
                </a:ln>
                <a:solidFill>
                  <a:prstClr val="black"/>
                </a:solidFill>
                <a:effectLst/>
                <a:uLnTx/>
                <a:uFillTx/>
                <a:latin typeface="+mn-lt"/>
                <a:ea typeface="+mn-ea"/>
                <a:cs typeface="Calibri" panose="020F0502020204030204" pitchFamily="34" charset="0"/>
                <a:sym typeface="Calibri"/>
              </a:rPr>
              <a:t>We also know that the population is aging and with it a need for more light. More inclusive approaches to design also recommend creating spaces that cater to the needs of people at the limits of performance rather than the average.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800" b="0" i="0" u="none" strike="noStrike" kern="1200" cap="none" spc="0" normalizeH="0" baseline="0" noProof="0" dirty="0">
                <a:ln>
                  <a:noFill/>
                </a:ln>
                <a:solidFill>
                  <a:prstClr val="black"/>
                </a:solidFill>
                <a:effectLst/>
                <a:uLnTx/>
                <a:uFillTx/>
                <a:latin typeface="+mn-lt"/>
                <a:ea typeface="+mn-ea"/>
                <a:cs typeface="Calibri" panose="020F0502020204030204" pitchFamily="34" charset="0"/>
                <a:sym typeface="Calibri"/>
              </a:rPr>
              <a:t>How will we balance the needs of the people with the desire to reduce energy consumption?</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800" b="0" i="0" u="none" strike="noStrike" kern="1200" cap="none" spc="0" normalizeH="0" baseline="0" noProof="0" dirty="0">
                <a:ln>
                  <a:noFill/>
                </a:ln>
                <a:solidFill>
                  <a:prstClr val="black"/>
                </a:solidFill>
                <a:effectLst/>
                <a:uLnTx/>
                <a:uFillTx/>
                <a:latin typeface="+mn-lt"/>
                <a:ea typeface="+mn-ea"/>
                <a:cs typeface="Calibri" panose="020F0502020204030204" pitchFamily="34" charset="0"/>
                <a:sym typeface="Calibri"/>
              </a:rPr>
              <a:t>Are LEDs now an efficient enough light source that we can focus on the type and quality of lighting, or will energy codes eventually restrict lighting to only the most efficient methods even if not the best for the people using the space? </a:t>
            </a:r>
            <a:r>
              <a:rPr kumimoji="0" lang="en-US" sz="800" b="0" i="1" u="none" strike="noStrike" kern="1200" cap="none" spc="0" normalizeH="0" baseline="0" noProof="0" dirty="0">
                <a:ln>
                  <a:noFill/>
                </a:ln>
                <a:solidFill>
                  <a:prstClr val="black"/>
                </a:solidFill>
                <a:effectLst/>
                <a:uLnTx/>
                <a:uFillTx/>
                <a:latin typeface="+mn-lt"/>
                <a:ea typeface="+mn-ea"/>
                <a:cs typeface="Calibri" panose="020F0502020204030204" pitchFamily="34" charset="0"/>
                <a:sym typeface="Calibri"/>
              </a:rPr>
              <a:t>(For reference, the dark green states enforce the most up to date energy codes while the white ones don’t have statewide codes at all)</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800" b="0" i="0" u="none" strike="noStrike" kern="1200" cap="none" spc="0" normalizeH="0" baseline="0" noProof="0" dirty="0">
                <a:ln>
                  <a:noFill/>
                </a:ln>
                <a:solidFill>
                  <a:prstClr val="black"/>
                </a:solidFill>
                <a:effectLst/>
                <a:uLnTx/>
                <a:uFillTx/>
                <a:latin typeface="+mn-lt"/>
                <a:ea typeface="+mn-ea"/>
                <a:cs typeface="Calibri" panose="020F0502020204030204" pitchFamily="34" charset="0"/>
                <a:sym typeface="Calibri"/>
              </a:rPr>
              <a:t>Up until recently, tunable white options for LED-based lighting have come with a significant price premium. Now that this is often not the case, how will we best take advantage of this feature to create better lighting experiences?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800" b="0" i="0" u="none" strike="noStrike" kern="1200" cap="none" spc="0" normalizeH="0" baseline="0" noProof="0" dirty="0">
                <a:ln>
                  <a:noFill/>
                </a:ln>
                <a:solidFill>
                  <a:prstClr val="black"/>
                </a:solidFill>
                <a:effectLst/>
                <a:uLnTx/>
                <a:uFillTx/>
                <a:latin typeface="+mn-lt"/>
                <a:ea typeface="+mn-ea"/>
                <a:cs typeface="Calibri" panose="020F0502020204030204" pitchFamily="34" charset="0"/>
                <a:sym typeface="Calibri"/>
              </a:rPr>
              <a:t>As I said, we’re not going to try to answer these questions, but they are important enough that they shouldn’t get lost and should be considered alongside the emerging factors impacting lighting design.</a:t>
            </a:r>
            <a:endPar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4547560-EC69-4944-B631-5DBB9BBDCA61}"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01696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lang="en-US" sz="1200" dirty="0">
                <a:solidFill>
                  <a:prstClr val="black"/>
                </a:solidFill>
                <a:latin typeface="Calibri"/>
                <a:cs typeface="Helvetica"/>
                <a:sym typeface="Calibri"/>
              </a:rPr>
              <a:t>You’re likely familiar with most of them but as a starting point, we are going to quickly review the organizations and emerging standards that are driving changes in what aspects of lighting are important</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lang="en-US" sz="1200" dirty="0">
                <a:solidFill>
                  <a:prstClr val="black"/>
                </a:solidFill>
                <a:latin typeface="Calibri"/>
                <a:cs typeface="Helvetica"/>
                <a:sym typeface="Calibri"/>
              </a:rPr>
              <a:t>From there we will look more specifically at how the lighting industry is starting to embrace the idea that lighting has a significant impact on wellness and define what type of lighting is “good for people”</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Now that acoustic lighting is a real thing, we’re also going to look at what makes luminous ceilings a better alternative for providing both good lighting and noise reduction</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8</a:t>
            </a:fld>
            <a:endParaRPr lang="en-US"/>
          </a:p>
        </p:txBody>
      </p:sp>
    </p:spTree>
    <p:extLst>
      <p:ext uri="{BB962C8B-B14F-4D97-AF65-F5344CB8AC3E}">
        <p14:creationId xmlns:p14="http://schemas.microsoft.com/office/powerpoint/2010/main" val="1104844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That’s a pretty heavy load to carry…</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C19330-E92C-4A3C-A763-AA921ABA7B78}"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39882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1" y="2130922"/>
            <a:ext cx="10361851" cy="1470366"/>
          </a:xfrm>
        </p:spPr>
        <p:txBody>
          <a:bodyPr/>
          <a:lstStyle/>
          <a:p>
            <a:r>
              <a:rPr lang="en-US"/>
              <a:t>Click to edit Master title style</a:t>
            </a:r>
          </a:p>
        </p:txBody>
      </p:sp>
      <p:sp>
        <p:nvSpPr>
          <p:cNvPr id="3" name="Subtitle 2"/>
          <p:cNvSpPr>
            <a:spLocks noGrp="1"/>
          </p:cNvSpPr>
          <p:nvPr>
            <p:ph type="subTitle" idx="1"/>
          </p:nvPr>
        </p:nvSpPr>
        <p:spPr>
          <a:xfrm>
            <a:off x="1828562" y="3887100"/>
            <a:ext cx="8533289" cy="1753006"/>
          </a:xfrm>
        </p:spPr>
        <p:txBody>
          <a:bodyPr/>
          <a:lstStyle>
            <a:lvl1pPr marL="0" indent="0" algn="ctr">
              <a:buNone/>
              <a:defRPr/>
            </a:lvl1pPr>
            <a:lvl2pPr marL="609570" indent="0" algn="ctr">
              <a:buNone/>
              <a:defRPr/>
            </a:lvl2pPr>
            <a:lvl3pPr marL="1219140" indent="0" algn="ctr">
              <a:buNone/>
              <a:defRPr/>
            </a:lvl3pPr>
            <a:lvl4pPr marL="1828709" indent="0" algn="ctr">
              <a:buNone/>
              <a:defRPr/>
            </a:lvl4pPr>
            <a:lvl5pPr marL="2438278" indent="0" algn="ctr">
              <a:buNone/>
              <a:defRPr/>
            </a:lvl5pPr>
            <a:lvl6pPr marL="3047848" indent="0" algn="ctr">
              <a:buNone/>
              <a:defRPr/>
            </a:lvl6pPr>
            <a:lvl7pPr marL="3657418" indent="0" algn="ctr">
              <a:buNone/>
              <a:defRPr/>
            </a:lvl7pPr>
            <a:lvl8pPr marL="4266987" indent="0" algn="ctr">
              <a:buNone/>
              <a:defRPr/>
            </a:lvl8pPr>
            <a:lvl9pPr marL="4876557"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77BA7A-F72F-42F5-B600-51C96B30FCC8}" type="slidenum">
              <a:rPr lang="en-US"/>
              <a:pPr>
                <a:defRPr/>
              </a:pPr>
              <a:t>‹#›</a:t>
            </a:fld>
            <a:endParaRPr lang="en-US"/>
          </a:p>
        </p:txBody>
      </p:sp>
    </p:spTree>
    <p:extLst>
      <p:ext uri="{BB962C8B-B14F-4D97-AF65-F5344CB8AC3E}">
        <p14:creationId xmlns:p14="http://schemas.microsoft.com/office/powerpoint/2010/main" val="3958418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3E025D1-2DAD-49EB-B91B-DFDA1A0725AF}" type="slidenum">
              <a:rPr lang="en-US"/>
              <a:pPr>
                <a:defRPr/>
              </a:pPr>
              <a:t>‹#›</a:t>
            </a:fld>
            <a:endParaRPr lang="en-US"/>
          </a:p>
        </p:txBody>
      </p:sp>
    </p:spTree>
    <p:extLst>
      <p:ext uri="{BB962C8B-B14F-4D97-AF65-F5344CB8AC3E}">
        <p14:creationId xmlns:p14="http://schemas.microsoft.com/office/powerpoint/2010/main" val="1241416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49" y="274702"/>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2"/>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F4EB70-4BA5-41BA-9892-A6FAFE25BEB2}" type="slidenum">
              <a:rPr lang="en-US"/>
              <a:pPr>
                <a:defRPr/>
              </a:pPr>
              <a:t>‹#›</a:t>
            </a:fld>
            <a:endParaRPr lang="en-US"/>
          </a:p>
        </p:txBody>
      </p:sp>
    </p:spTree>
    <p:extLst>
      <p:ext uri="{BB962C8B-B14F-4D97-AF65-F5344CB8AC3E}">
        <p14:creationId xmlns:p14="http://schemas.microsoft.com/office/powerpoint/2010/main" val="21208119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521" y="274702"/>
            <a:ext cx="10971372" cy="58528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94089CE-C86C-48C3-8367-D451B5806BBA}" type="slidenum">
              <a:rPr lang="en-US"/>
              <a:pPr>
                <a:defRPr/>
              </a:pPr>
              <a:t>‹#›</a:t>
            </a:fld>
            <a:endParaRPr lang="en-US"/>
          </a:p>
        </p:txBody>
      </p:sp>
    </p:spTree>
    <p:extLst>
      <p:ext uri="{BB962C8B-B14F-4D97-AF65-F5344CB8AC3E}">
        <p14:creationId xmlns:p14="http://schemas.microsoft.com/office/powerpoint/2010/main" val="3321388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1" y="2130922"/>
            <a:ext cx="10361851" cy="1470366"/>
          </a:xfrm>
        </p:spPr>
        <p:txBody>
          <a:bodyPr/>
          <a:lstStyle/>
          <a:p>
            <a:r>
              <a:rPr lang="en-US"/>
              <a:t>Click to edit Master title style</a:t>
            </a:r>
          </a:p>
        </p:txBody>
      </p:sp>
      <p:sp>
        <p:nvSpPr>
          <p:cNvPr id="3" name="Subtitle 2"/>
          <p:cNvSpPr>
            <a:spLocks noGrp="1"/>
          </p:cNvSpPr>
          <p:nvPr>
            <p:ph type="subTitle" idx="1"/>
          </p:nvPr>
        </p:nvSpPr>
        <p:spPr>
          <a:xfrm>
            <a:off x="1828562" y="3887100"/>
            <a:ext cx="8533289" cy="1753006"/>
          </a:xfrm>
        </p:spPr>
        <p:txBody>
          <a:bodyPr/>
          <a:lstStyle>
            <a:lvl1pPr marL="0" indent="0" algn="ctr">
              <a:buNone/>
              <a:defRPr/>
            </a:lvl1pPr>
            <a:lvl2pPr marL="609570" indent="0" algn="ctr">
              <a:buNone/>
              <a:defRPr/>
            </a:lvl2pPr>
            <a:lvl3pPr marL="1219140" indent="0" algn="ctr">
              <a:buNone/>
              <a:defRPr/>
            </a:lvl3pPr>
            <a:lvl4pPr marL="1828709" indent="0" algn="ctr">
              <a:buNone/>
              <a:defRPr/>
            </a:lvl4pPr>
            <a:lvl5pPr marL="2438278" indent="0" algn="ctr">
              <a:buNone/>
              <a:defRPr/>
            </a:lvl5pPr>
            <a:lvl6pPr marL="3047848" indent="0" algn="ctr">
              <a:buNone/>
              <a:defRPr/>
            </a:lvl6pPr>
            <a:lvl7pPr marL="3657418" indent="0" algn="ctr">
              <a:buNone/>
              <a:defRPr/>
            </a:lvl7pPr>
            <a:lvl8pPr marL="4266987" indent="0" algn="ctr">
              <a:buNone/>
              <a:defRPr/>
            </a:lvl8pPr>
            <a:lvl9pPr marL="4876557"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77BA7A-F72F-42F5-B600-51C96B30FCC8}" type="slidenum">
              <a:rPr lang="en-US"/>
              <a:pPr>
                <a:defRPr/>
              </a:pPr>
              <a:t>‹#›</a:t>
            </a:fld>
            <a:endParaRPr lang="en-US"/>
          </a:p>
        </p:txBody>
      </p:sp>
    </p:spTree>
    <p:extLst>
      <p:ext uri="{BB962C8B-B14F-4D97-AF65-F5344CB8AC3E}">
        <p14:creationId xmlns:p14="http://schemas.microsoft.com/office/powerpoint/2010/main" val="11456372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F771549-85EB-420C-B9CC-E903DCA56E6C}" type="slidenum">
              <a:rPr lang="en-US"/>
              <a:pPr>
                <a:defRPr/>
              </a:pPr>
              <a:t>‹#›</a:t>
            </a:fld>
            <a:endParaRPr lang="en-US"/>
          </a:p>
        </p:txBody>
      </p:sp>
    </p:spTree>
    <p:extLst>
      <p:ext uri="{BB962C8B-B14F-4D97-AF65-F5344CB8AC3E}">
        <p14:creationId xmlns:p14="http://schemas.microsoft.com/office/powerpoint/2010/main" val="7688177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2"/>
            <a:ext cx="10361851" cy="1362390"/>
          </a:xfrm>
        </p:spPr>
        <p:txBody>
          <a:bodyPr anchor="t"/>
          <a:lstStyle>
            <a:lvl1pPr algn="l">
              <a:defRPr sz="5300" b="1" cap="all"/>
            </a:lvl1pPr>
          </a:lstStyle>
          <a:p>
            <a:r>
              <a:rPr lang="en-US"/>
              <a:t>Click to edit Master title style</a:t>
            </a:r>
          </a:p>
        </p:txBody>
      </p:sp>
      <p:sp>
        <p:nvSpPr>
          <p:cNvPr id="3" name="Text Placeholder 2"/>
          <p:cNvSpPr>
            <a:spLocks noGrp="1"/>
          </p:cNvSpPr>
          <p:nvPr>
            <p:ph type="body" idx="1"/>
          </p:nvPr>
        </p:nvSpPr>
        <p:spPr>
          <a:xfrm>
            <a:off x="962960" y="2907386"/>
            <a:ext cx="10361851" cy="1500534"/>
          </a:xfrm>
        </p:spPr>
        <p:txBody>
          <a:bodyPr anchor="b"/>
          <a:lstStyle>
            <a:lvl1pPr marL="0" indent="0">
              <a:buNone/>
              <a:defRPr sz="2700"/>
            </a:lvl1pPr>
            <a:lvl2pPr marL="609570" indent="0">
              <a:buNone/>
              <a:defRPr sz="2400"/>
            </a:lvl2pPr>
            <a:lvl3pPr marL="1219140" indent="0">
              <a:buNone/>
              <a:defRPr sz="2100"/>
            </a:lvl3pPr>
            <a:lvl4pPr marL="1828709" indent="0">
              <a:buNone/>
              <a:defRPr sz="1900"/>
            </a:lvl4pPr>
            <a:lvl5pPr marL="2438278" indent="0">
              <a:buNone/>
              <a:defRPr sz="1900"/>
            </a:lvl5pPr>
            <a:lvl6pPr marL="3047848" indent="0">
              <a:buNone/>
              <a:defRPr sz="1900"/>
            </a:lvl6pPr>
            <a:lvl7pPr marL="3657418" indent="0">
              <a:buNone/>
              <a:defRPr sz="1900"/>
            </a:lvl7pPr>
            <a:lvl8pPr marL="4266987" indent="0">
              <a:buNone/>
              <a:defRPr sz="1900"/>
            </a:lvl8pPr>
            <a:lvl9pPr marL="4876557" indent="0">
              <a:buNone/>
              <a:defRPr sz="19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03228BE-8190-4CFF-AE8F-DD9680B61C71}" type="slidenum">
              <a:rPr lang="en-US"/>
              <a:pPr>
                <a:defRPr/>
              </a:pPr>
              <a:t>‹#›</a:t>
            </a:fld>
            <a:endParaRPr lang="en-US"/>
          </a:p>
        </p:txBody>
      </p:sp>
    </p:spTree>
    <p:extLst>
      <p:ext uri="{BB962C8B-B14F-4D97-AF65-F5344CB8AC3E}">
        <p14:creationId xmlns:p14="http://schemas.microsoft.com/office/powerpoint/2010/main" val="1547649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3"/>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3" y="1600573"/>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2875A-AB43-4F09-B84A-F4091B4110BC}" type="slidenum">
              <a:rPr lang="en-US"/>
              <a:pPr>
                <a:defRPr/>
              </a:pPr>
              <a:t>‹#›</a:t>
            </a:fld>
            <a:endParaRPr lang="en-US"/>
          </a:p>
        </p:txBody>
      </p:sp>
    </p:spTree>
    <p:extLst>
      <p:ext uri="{BB962C8B-B14F-4D97-AF65-F5344CB8AC3E}">
        <p14:creationId xmlns:p14="http://schemas.microsoft.com/office/powerpoint/2010/main" val="14861741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1" y="1535470"/>
            <a:ext cx="5386216" cy="639911"/>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a:t>Click to edit Master text styles</a:t>
            </a:r>
          </a:p>
        </p:txBody>
      </p:sp>
      <p:sp>
        <p:nvSpPr>
          <p:cNvPr id="4" name="Content Placeholder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5" y="1535470"/>
            <a:ext cx="5388332" cy="639911"/>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2565"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A3C5F49-0904-44F4-B56D-C1A5A6ACB8E0}" type="slidenum">
              <a:rPr lang="en-US"/>
              <a:pPr>
                <a:defRPr/>
              </a:pPr>
              <a:t>‹#›</a:t>
            </a:fld>
            <a:endParaRPr lang="en-US"/>
          </a:p>
        </p:txBody>
      </p:sp>
    </p:spTree>
    <p:extLst>
      <p:ext uri="{BB962C8B-B14F-4D97-AF65-F5344CB8AC3E}">
        <p14:creationId xmlns:p14="http://schemas.microsoft.com/office/powerpoint/2010/main" val="16049656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C4DA623-CA55-4125-99C4-D02892AD9B3F}" type="slidenum">
              <a:rPr lang="en-US"/>
              <a:pPr>
                <a:defRPr/>
              </a:pPr>
              <a:t>‹#›</a:t>
            </a:fld>
            <a:endParaRPr lang="en-US"/>
          </a:p>
        </p:txBody>
      </p:sp>
    </p:spTree>
    <p:extLst>
      <p:ext uri="{BB962C8B-B14F-4D97-AF65-F5344CB8AC3E}">
        <p14:creationId xmlns:p14="http://schemas.microsoft.com/office/powerpoint/2010/main" val="6317849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47C031B-09F6-4D81-8BCD-4FC6CD3C43C0}" type="slidenum">
              <a:rPr lang="en-US"/>
              <a:pPr>
                <a:defRPr/>
              </a:pPr>
              <a:t>‹#›</a:t>
            </a:fld>
            <a:endParaRPr lang="en-US"/>
          </a:p>
        </p:txBody>
      </p:sp>
    </p:spTree>
    <p:extLst>
      <p:ext uri="{BB962C8B-B14F-4D97-AF65-F5344CB8AC3E}">
        <p14:creationId xmlns:p14="http://schemas.microsoft.com/office/powerpoint/2010/main" val="1951888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F771549-85EB-420C-B9CC-E903DCA56E6C}" type="slidenum">
              <a:rPr lang="en-US"/>
              <a:pPr>
                <a:defRPr/>
              </a:pPr>
              <a:t>‹#›</a:t>
            </a:fld>
            <a:endParaRPr lang="en-US"/>
          </a:p>
        </p:txBody>
      </p:sp>
    </p:spTree>
    <p:extLst>
      <p:ext uri="{BB962C8B-B14F-4D97-AF65-F5344CB8AC3E}">
        <p14:creationId xmlns:p14="http://schemas.microsoft.com/office/powerpoint/2010/main" val="34882233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5" y="273112"/>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79" cy="5854469"/>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5" y="1435437"/>
            <a:ext cx="4010562" cy="4692149"/>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63D020A-C836-43B7-AD7F-02E6CEC1260C}" type="slidenum">
              <a:rPr lang="en-US"/>
              <a:pPr>
                <a:defRPr/>
              </a:pPr>
              <a:t>‹#›</a:t>
            </a:fld>
            <a:endParaRPr lang="en-US"/>
          </a:p>
        </p:txBody>
      </p:sp>
    </p:spTree>
    <p:extLst>
      <p:ext uri="{BB962C8B-B14F-4D97-AF65-F5344CB8AC3E}">
        <p14:creationId xmlns:p14="http://schemas.microsoft.com/office/powerpoint/2010/main" val="9021783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3"/>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6"/>
            <a:ext cx="7314248" cy="4115753"/>
          </a:xfrm>
        </p:spPr>
        <p:txBody>
          <a:bodyPr/>
          <a:lstStyle>
            <a:lvl1pPr marL="0" indent="0">
              <a:buNone/>
              <a:defRPr sz="4300"/>
            </a:lvl1pPr>
            <a:lvl2pPr marL="609570" indent="0">
              <a:buNone/>
              <a:defRPr sz="3700"/>
            </a:lvl2pPr>
            <a:lvl3pPr marL="1219140" indent="0">
              <a:buNone/>
              <a:defRPr sz="3200"/>
            </a:lvl3pPr>
            <a:lvl4pPr marL="1828709" indent="0">
              <a:buNone/>
              <a:defRPr sz="2700"/>
            </a:lvl4pPr>
            <a:lvl5pPr marL="2438278" indent="0">
              <a:buNone/>
              <a:defRPr sz="2700"/>
            </a:lvl5pPr>
            <a:lvl6pPr marL="3047848" indent="0">
              <a:buNone/>
              <a:defRPr sz="2700"/>
            </a:lvl6pPr>
            <a:lvl7pPr marL="3657418" indent="0">
              <a:buNone/>
              <a:defRPr sz="2700"/>
            </a:lvl7pPr>
            <a:lvl8pPr marL="4266987" indent="0">
              <a:buNone/>
              <a:defRPr sz="2700"/>
            </a:lvl8pPr>
            <a:lvl9pPr marL="4876557" indent="0">
              <a:buNone/>
              <a:defRPr sz="2700"/>
            </a:lvl9pPr>
          </a:lstStyle>
          <a:p>
            <a:pPr lvl="0"/>
            <a:endParaRPr lang="en-US" noProof="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DC16B5-0C5F-4AA6-BE8C-B4CCD56A9885}" type="slidenum">
              <a:rPr lang="en-US"/>
              <a:pPr>
                <a:defRPr/>
              </a:pPr>
              <a:t>‹#›</a:t>
            </a:fld>
            <a:endParaRPr lang="en-US"/>
          </a:p>
        </p:txBody>
      </p:sp>
    </p:spTree>
    <p:extLst>
      <p:ext uri="{BB962C8B-B14F-4D97-AF65-F5344CB8AC3E}">
        <p14:creationId xmlns:p14="http://schemas.microsoft.com/office/powerpoint/2010/main" val="24630365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3E025D1-2DAD-49EB-B91B-DFDA1A0725AF}" type="slidenum">
              <a:rPr lang="en-US"/>
              <a:pPr>
                <a:defRPr/>
              </a:pPr>
              <a:t>‹#›</a:t>
            </a:fld>
            <a:endParaRPr lang="en-US"/>
          </a:p>
        </p:txBody>
      </p:sp>
    </p:spTree>
    <p:extLst>
      <p:ext uri="{BB962C8B-B14F-4D97-AF65-F5344CB8AC3E}">
        <p14:creationId xmlns:p14="http://schemas.microsoft.com/office/powerpoint/2010/main" val="5162919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49" y="274702"/>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2"/>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F4EB70-4BA5-41BA-9892-A6FAFE25BEB2}" type="slidenum">
              <a:rPr lang="en-US"/>
              <a:pPr>
                <a:defRPr/>
              </a:pPr>
              <a:t>‹#›</a:t>
            </a:fld>
            <a:endParaRPr lang="en-US"/>
          </a:p>
        </p:txBody>
      </p:sp>
    </p:spTree>
    <p:extLst>
      <p:ext uri="{BB962C8B-B14F-4D97-AF65-F5344CB8AC3E}">
        <p14:creationId xmlns:p14="http://schemas.microsoft.com/office/powerpoint/2010/main" val="14727297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521" y="274702"/>
            <a:ext cx="10971372" cy="58528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94089CE-C86C-48C3-8367-D451B5806BBA}" type="slidenum">
              <a:rPr lang="en-US"/>
              <a:pPr>
                <a:defRPr/>
              </a:pPr>
              <a:t>‹#›</a:t>
            </a:fld>
            <a:endParaRPr lang="en-US"/>
          </a:p>
        </p:txBody>
      </p:sp>
    </p:spTree>
    <p:extLst>
      <p:ext uri="{BB962C8B-B14F-4D97-AF65-F5344CB8AC3E}">
        <p14:creationId xmlns:p14="http://schemas.microsoft.com/office/powerpoint/2010/main" val="15566029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Opening Slide">
    <p:spTree>
      <p:nvGrpSpPr>
        <p:cNvPr id="1" name=""/>
        <p:cNvGrpSpPr/>
        <p:nvPr/>
      </p:nvGrpSpPr>
      <p:grpSpPr>
        <a:xfrm>
          <a:off x="0" y="0"/>
          <a:ext cx="0" cy="0"/>
          <a:chOff x="0" y="0"/>
          <a:chExt cx="0" cy="0"/>
        </a:xfrm>
      </p:grpSpPr>
      <p:sp>
        <p:nvSpPr>
          <p:cNvPr id="12" name="Shape 1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1081800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2"/>
            <a:ext cx="10361851" cy="1362390"/>
          </a:xfrm>
        </p:spPr>
        <p:txBody>
          <a:bodyPr anchor="t"/>
          <a:lstStyle>
            <a:lvl1pPr algn="l">
              <a:defRPr sz="5300" b="1" cap="all"/>
            </a:lvl1pPr>
          </a:lstStyle>
          <a:p>
            <a:r>
              <a:rPr lang="en-US"/>
              <a:t>Click to edit Master title style</a:t>
            </a:r>
          </a:p>
        </p:txBody>
      </p:sp>
      <p:sp>
        <p:nvSpPr>
          <p:cNvPr id="3" name="Text Placeholder 2"/>
          <p:cNvSpPr>
            <a:spLocks noGrp="1"/>
          </p:cNvSpPr>
          <p:nvPr>
            <p:ph type="body" idx="1"/>
          </p:nvPr>
        </p:nvSpPr>
        <p:spPr>
          <a:xfrm>
            <a:off x="962960" y="2907386"/>
            <a:ext cx="10361851" cy="1500534"/>
          </a:xfrm>
        </p:spPr>
        <p:txBody>
          <a:bodyPr anchor="b"/>
          <a:lstStyle>
            <a:lvl1pPr marL="0" indent="0">
              <a:buNone/>
              <a:defRPr sz="2700"/>
            </a:lvl1pPr>
            <a:lvl2pPr marL="609570" indent="0">
              <a:buNone/>
              <a:defRPr sz="2400"/>
            </a:lvl2pPr>
            <a:lvl3pPr marL="1219140" indent="0">
              <a:buNone/>
              <a:defRPr sz="2100"/>
            </a:lvl3pPr>
            <a:lvl4pPr marL="1828709" indent="0">
              <a:buNone/>
              <a:defRPr sz="1900"/>
            </a:lvl4pPr>
            <a:lvl5pPr marL="2438278" indent="0">
              <a:buNone/>
              <a:defRPr sz="1900"/>
            </a:lvl5pPr>
            <a:lvl6pPr marL="3047848" indent="0">
              <a:buNone/>
              <a:defRPr sz="1900"/>
            </a:lvl6pPr>
            <a:lvl7pPr marL="3657418" indent="0">
              <a:buNone/>
              <a:defRPr sz="1900"/>
            </a:lvl7pPr>
            <a:lvl8pPr marL="4266987" indent="0">
              <a:buNone/>
              <a:defRPr sz="1900"/>
            </a:lvl8pPr>
            <a:lvl9pPr marL="4876557" indent="0">
              <a:buNone/>
              <a:defRPr sz="19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03228BE-8190-4CFF-AE8F-DD9680B61C71}" type="slidenum">
              <a:rPr lang="en-US"/>
              <a:pPr>
                <a:defRPr/>
              </a:pPr>
              <a:t>‹#›</a:t>
            </a:fld>
            <a:endParaRPr lang="en-US"/>
          </a:p>
        </p:txBody>
      </p:sp>
    </p:spTree>
    <p:extLst>
      <p:ext uri="{BB962C8B-B14F-4D97-AF65-F5344CB8AC3E}">
        <p14:creationId xmlns:p14="http://schemas.microsoft.com/office/powerpoint/2010/main" val="2148047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3"/>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3" y="1600573"/>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2875A-AB43-4F09-B84A-F4091B4110BC}" type="slidenum">
              <a:rPr lang="en-US"/>
              <a:pPr>
                <a:defRPr/>
              </a:pPr>
              <a:t>‹#›</a:t>
            </a:fld>
            <a:endParaRPr lang="en-US"/>
          </a:p>
        </p:txBody>
      </p:sp>
    </p:spTree>
    <p:extLst>
      <p:ext uri="{BB962C8B-B14F-4D97-AF65-F5344CB8AC3E}">
        <p14:creationId xmlns:p14="http://schemas.microsoft.com/office/powerpoint/2010/main" val="1582920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1" y="1535470"/>
            <a:ext cx="5386216" cy="639911"/>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a:t>Click to edit Master text styles</a:t>
            </a:r>
          </a:p>
        </p:txBody>
      </p:sp>
      <p:sp>
        <p:nvSpPr>
          <p:cNvPr id="4" name="Content Placeholder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5" y="1535470"/>
            <a:ext cx="5388332" cy="639911"/>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2565"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A3C5F49-0904-44F4-B56D-C1A5A6ACB8E0}" type="slidenum">
              <a:rPr lang="en-US"/>
              <a:pPr>
                <a:defRPr/>
              </a:pPr>
              <a:t>‹#›</a:t>
            </a:fld>
            <a:endParaRPr lang="en-US"/>
          </a:p>
        </p:txBody>
      </p:sp>
    </p:spTree>
    <p:extLst>
      <p:ext uri="{BB962C8B-B14F-4D97-AF65-F5344CB8AC3E}">
        <p14:creationId xmlns:p14="http://schemas.microsoft.com/office/powerpoint/2010/main" val="369507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C4DA623-CA55-4125-99C4-D02892AD9B3F}" type="slidenum">
              <a:rPr lang="en-US"/>
              <a:pPr>
                <a:defRPr/>
              </a:pPr>
              <a:t>‹#›</a:t>
            </a:fld>
            <a:endParaRPr lang="en-US"/>
          </a:p>
        </p:txBody>
      </p:sp>
    </p:spTree>
    <p:extLst>
      <p:ext uri="{BB962C8B-B14F-4D97-AF65-F5344CB8AC3E}">
        <p14:creationId xmlns:p14="http://schemas.microsoft.com/office/powerpoint/2010/main" val="4146015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47C031B-09F6-4D81-8BCD-4FC6CD3C43C0}" type="slidenum">
              <a:rPr lang="en-US"/>
              <a:pPr>
                <a:defRPr/>
              </a:pPr>
              <a:t>‹#›</a:t>
            </a:fld>
            <a:endParaRPr lang="en-US"/>
          </a:p>
        </p:txBody>
      </p:sp>
    </p:spTree>
    <p:extLst>
      <p:ext uri="{BB962C8B-B14F-4D97-AF65-F5344CB8AC3E}">
        <p14:creationId xmlns:p14="http://schemas.microsoft.com/office/powerpoint/2010/main" val="2327506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5" y="273112"/>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79" cy="5854469"/>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5" y="1435437"/>
            <a:ext cx="4010562" cy="4692149"/>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63D020A-C836-43B7-AD7F-02E6CEC1260C}" type="slidenum">
              <a:rPr lang="en-US"/>
              <a:pPr>
                <a:defRPr/>
              </a:pPr>
              <a:t>‹#›</a:t>
            </a:fld>
            <a:endParaRPr lang="en-US"/>
          </a:p>
        </p:txBody>
      </p:sp>
    </p:spTree>
    <p:extLst>
      <p:ext uri="{BB962C8B-B14F-4D97-AF65-F5344CB8AC3E}">
        <p14:creationId xmlns:p14="http://schemas.microsoft.com/office/powerpoint/2010/main" val="2122064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3"/>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6"/>
            <a:ext cx="7314248" cy="4115753"/>
          </a:xfrm>
        </p:spPr>
        <p:txBody>
          <a:bodyPr/>
          <a:lstStyle>
            <a:lvl1pPr marL="0" indent="0">
              <a:buNone/>
              <a:defRPr sz="4300"/>
            </a:lvl1pPr>
            <a:lvl2pPr marL="609570" indent="0">
              <a:buNone/>
              <a:defRPr sz="3700"/>
            </a:lvl2pPr>
            <a:lvl3pPr marL="1219140" indent="0">
              <a:buNone/>
              <a:defRPr sz="3200"/>
            </a:lvl3pPr>
            <a:lvl4pPr marL="1828709" indent="0">
              <a:buNone/>
              <a:defRPr sz="2700"/>
            </a:lvl4pPr>
            <a:lvl5pPr marL="2438278" indent="0">
              <a:buNone/>
              <a:defRPr sz="2700"/>
            </a:lvl5pPr>
            <a:lvl6pPr marL="3047848" indent="0">
              <a:buNone/>
              <a:defRPr sz="2700"/>
            </a:lvl6pPr>
            <a:lvl7pPr marL="3657418" indent="0">
              <a:buNone/>
              <a:defRPr sz="2700"/>
            </a:lvl7pPr>
            <a:lvl8pPr marL="4266987" indent="0">
              <a:buNone/>
              <a:defRPr sz="2700"/>
            </a:lvl8pPr>
            <a:lvl9pPr marL="4876557" indent="0">
              <a:buNone/>
              <a:defRPr sz="2700"/>
            </a:lvl9pPr>
          </a:lstStyle>
          <a:p>
            <a:pPr lvl="0"/>
            <a:endParaRPr lang="en-US" noProof="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DC16B5-0C5F-4AA6-BE8C-B4CCD56A9885}" type="slidenum">
              <a:rPr lang="en-US"/>
              <a:pPr>
                <a:defRPr/>
              </a:pPr>
              <a:t>‹#›</a:t>
            </a:fld>
            <a:endParaRPr lang="en-US"/>
          </a:p>
        </p:txBody>
      </p:sp>
    </p:spTree>
    <p:extLst>
      <p:ext uri="{BB962C8B-B14F-4D97-AF65-F5344CB8AC3E}">
        <p14:creationId xmlns:p14="http://schemas.microsoft.com/office/powerpoint/2010/main" val="2077220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521" y="274702"/>
            <a:ext cx="10971372" cy="114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521" y="1600573"/>
            <a:ext cx="10971372" cy="4527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09520" y="6246671"/>
            <a:ext cx="2844430"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defRPr sz="19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4165058" y="6246671"/>
            <a:ext cx="3860297"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lgn="ctr">
              <a:defRPr sz="19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8736463" y="6246671"/>
            <a:ext cx="2844430"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lgn="r">
              <a:defRPr sz="1900">
                <a:latin typeface="Arial" charset="0"/>
              </a:defRPr>
            </a:lvl1pPr>
          </a:lstStyle>
          <a:p>
            <a:pPr>
              <a:defRPr/>
            </a:pPr>
            <a:fld id="{870DA244-6813-410B-97EE-73E8726CAFE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5900">
          <a:solidFill>
            <a:schemeClr val="tx2"/>
          </a:solidFill>
          <a:latin typeface="+mj-lt"/>
          <a:ea typeface="+mj-ea"/>
          <a:cs typeface="+mj-cs"/>
        </a:defRPr>
      </a:lvl1pPr>
      <a:lvl2pPr algn="ctr" rtl="0" eaLnBrk="0" fontAlgn="base" hangingPunct="0">
        <a:spcBef>
          <a:spcPct val="0"/>
        </a:spcBef>
        <a:spcAft>
          <a:spcPct val="0"/>
        </a:spcAft>
        <a:defRPr sz="5900">
          <a:solidFill>
            <a:schemeClr val="tx2"/>
          </a:solidFill>
          <a:latin typeface="Arial" charset="0"/>
        </a:defRPr>
      </a:lvl2pPr>
      <a:lvl3pPr algn="ctr" rtl="0" eaLnBrk="0" fontAlgn="base" hangingPunct="0">
        <a:spcBef>
          <a:spcPct val="0"/>
        </a:spcBef>
        <a:spcAft>
          <a:spcPct val="0"/>
        </a:spcAft>
        <a:defRPr sz="5900">
          <a:solidFill>
            <a:schemeClr val="tx2"/>
          </a:solidFill>
          <a:latin typeface="Arial" charset="0"/>
        </a:defRPr>
      </a:lvl3pPr>
      <a:lvl4pPr algn="ctr" rtl="0" eaLnBrk="0" fontAlgn="base" hangingPunct="0">
        <a:spcBef>
          <a:spcPct val="0"/>
        </a:spcBef>
        <a:spcAft>
          <a:spcPct val="0"/>
        </a:spcAft>
        <a:defRPr sz="5900">
          <a:solidFill>
            <a:schemeClr val="tx2"/>
          </a:solidFill>
          <a:latin typeface="Arial" charset="0"/>
        </a:defRPr>
      </a:lvl4pPr>
      <a:lvl5pPr algn="ctr" rtl="0" eaLnBrk="0" fontAlgn="base" hangingPunct="0">
        <a:spcBef>
          <a:spcPct val="0"/>
        </a:spcBef>
        <a:spcAft>
          <a:spcPct val="0"/>
        </a:spcAft>
        <a:defRPr sz="5900">
          <a:solidFill>
            <a:schemeClr val="tx2"/>
          </a:solidFill>
          <a:latin typeface="Arial" charset="0"/>
        </a:defRPr>
      </a:lvl5pPr>
      <a:lvl6pPr marL="609570" algn="ctr" rtl="0" fontAlgn="base">
        <a:spcBef>
          <a:spcPct val="0"/>
        </a:spcBef>
        <a:spcAft>
          <a:spcPct val="0"/>
        </a:spcAft>
        <a:defRPr sz="5900">
          <a:solidFill>
            <a:schemeClr val="tx2"/>
          </a:solidFill>
          <a:latin typeface="Arial" charset="0"/>
        </a:defRPr>
      </a:lvl6pPr>
      <a:lvl7pPr marL="1219140" algn="ctr" rtl="0" fontAlgn="base">
        <a:spcBef>
          <a:spcPct val="0"/>
        </a:spcBef>
        <a:spcAft>
          <a:spcPct val="0"/>
        </a:spcAft>
        <a:defRPr sz="5900">
          <a:solidFill>
            <a:schemeClr val="tx2"/>
          </a:solidFill>
          <a:latin typeface="Arial" charset="0"/>
        </a:defRPr>
      </a:lvl7pPr>
      <a:lvl8pPr marL="1828709" algn="ctr" rtl="0" fontAlgn="base">
        <a:spcBef>
          <a:spcPct val="0"/>
        </a:spcBef>
        <a:spcAft>
          <a:spcPct val="0"/>
        </a:spcAft>
        <a:defRPr sz="5900">
          <a:solidFill>
            <a:schemeClr val="tx2"/>
          </a:solidFill>
          <a:latin typeface="Arial" charset="0"/>
        </a:defRPr>
      </a:lvl8pPr>
      <a:lvl9pPr marL="2438278" algn="ctr" rtl="0" fontAlgn="base">
        <a:spcBef>
          <a:spcPct val="0"/>
        </a:spcBef>
        <a:spcAft>
          <a:spcPct val="0"/>
        </a:spcAft>
        <a:defRPr sz="5900">
          <a:solidFill>
            <a:schemeClr val="tx2"/>
          </a:solidFill>
          <a:latin typeface="Arial" charset="0"/>
        </a:defRPr>
      </a:lvl9pPr>
    </p:titleStyle>
    <p:bodyStyle>
      <a:lvl1pPr marL="457178" indent="-457178" algn="l" rtl="0" eaLnBrk="0" fontAlgn="base" hangingPunct="0">
        <a:spcBef>
          <a:spcPct val="20000"/>
        </a:spcBef>
        <a:spcAft>
          <a:spcPct val="0"/>
        </a:spcAft>
        <a:buChar char="•"/>
        <a:defRPr sz="4300">
          <a:solidFill>
            <a:schemeClr val="tx1"/>
          </a:solidFill>
          <a:latin typeface="+mn-lt"/>
          <a:ea typeface="+mn-ea"/>
          <a:cs typeface="+mn-cs"/>
        </a:defRPr>
      </a:lvl1pPr>
      <a:lvl2pPr marL="990550" indent="-380981" algn="l" rtl="0" eaLnBrk="0" fontAlgn="base" hangingPunct="0">
        <a:spcBef>
          <a:spcPct val="20000"/>
        </a:spcBef>
        <a:spcAft>
          <a:spcPct val="0"/>
        </a:spcAft>
        <a:buChar char="–"/>
        <a:defRPr sz="3700">
          <a:solidFill>
            <a:schemeClr val="tx1"/>
          </a:solidFill>
          <a:latin typeface="+mn-lt"/>
        </a:defRPr>
      </a:lvl2pPr>
      <a:lvl3pPr marL="1523925" indent="-304784" algn="l" rtl="0" eaLnBrk="0" fontAlgn="base" hangingPunct="0">
        <a:spcBef>
          <a:spcPct val="20000"/>
        </a:spcBef>
        <a:spcAft>
          <a:spcPct val="0"/>
        </a:spcAft>
        <a:buChar char="•"/>
        <a:defRPr sz="3200">
          <a:solidFill>
            <a:schemeClr val="tx1"/>
          </a:solidFill>
          <a:latin typeface="+mn-lt"/>
        </a:defRPr>
      </a:lvl3pPr>
      <a:lvl4pPr marL="2133493" indent="-304784" algn="l" rtl="0" eaLnBrk="0" fontAlgn="base" hangingPunct="0">
        <a:spcBef>
          <a:spcPct val="20000"/>
        </a:spcBef>
        <a:spcAft>
          <a:spcPct val="0"/>
        </a:spcAft>
        <a:buChar char="–"/>
        <a:defRPr sz="2700">
          <a:solidFill>
            <a:schemeClr val="tx1"/>
          </a:solidFill>
          <a:latin typeface="+mn-lt"/>
        </a:defRPr>
      </a:lvl4pPr>
      <a:lvl5pPr marL="2743062" indent="-304784" algn="l" rtl="0" eaLnBrk="0" fontAlgn="base" hangingPunct="0">
        <a:spcBef>
          <a:spcPct val="20000"/>
        </a:spcBef>
        <a:spcAft>
          <a:spcPct val="0"/>
        </a:spcAft>
        <a:buChar char="»"/>
        <a:defRPr sz="2700">
          <a:solidFill>
            <a:schemeClr val="tx1"/>
          </a:solidFill>
          <a:latin typeface="+mn-lt"/>
        </a:defRPr>
      </a:lvl5pPr>
      <a:lvl6pPr marL="3352632" indent="-304784" algn="l" rtl="0" fontAlgn="base">
        <a:spcBef>
          <a:spcPct val="20000"/>
        </a:spcBef>
        <a:spcAft>
          <a:spcPct val="0"/>
        </a:spcAft>
        <a:buChar char="»"/>
        <a:defRPr sz="2700">
          <a:solidFill>
            <a:schemeClr val="tx1"/>
          </a:solidFill>
          <a:latin typeface="+mn-lt"/>
        </a:defRPr>
      </a:lvl6pPr>
      <a:lvl7pPr marL="3962202" indent="-304784" algn="l" rtl="0" fontAlgn="base">
        <a:spcBef>
          <a:spcPct val="20000"/>
        </a:spcBef>
        <a:spcAft>
          <a:spcPct val="0"/>
        </a:spcAft>
        <a:buChar char="»"/>
        <a:defRPr sz="2700">
          <a:solidFill>
            <a:schemeClr val="tx1"/>
          </a:solidFill>
          <a:latin typeface="+mn-lt"/>
        </a:defRPr>
      </a:lvl7pPr>
      <a:lvl8pPr marL="4571772" indent="-304784" algn="l" rtl="0" fontAlgn="base">
        <a:spcBef>
          <a:spcPct val="20000"/>
        </a:spcBef>
        <a:spcAft>
          <a:spcPct val="0"/>
        </a:spcAft>
        <a:buChar char="»"/>
        <a:defRPr sz="2700">
          <a:solidFill>
            <a:schemeClr val="tx1"/>
          </a:solidFill>
          <a:latin typeface="+mn-lt"/>
        </a:defRPr>
      </a:lvl8pPr>
      <a:lvl9pPr marL="5181341" indent="-304784" algn="l" rtl="0" fontAlgn="base">
        <a:spcBef>
          <a:spcPct val="20000"/>
        </a:spcBef>
        <a:spcAft>
          <a:spcPct val="0"/>
        </a:spcAft>
        <a:buChar char="»"/>
        <a:defRPr sz="2700">
          <a:solidFill>
            <a:schemeClr val="tx1"/>
          </a:solidFill>
          <a:latin typeface="+mn-lt"/>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521" y="274702"/>
            <a:ext cx="10971372" cy="114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521" y="1600573"/>
            <a:ext cx="10971372" cy="4527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09520" y="6246671"/>
            <a:ext cx="2844430"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defRPr sz="19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4165058" y="6246671"/>
            <a:ext cx="3860297"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lgn="ctr">
              <a:defRPr sz="19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8736463" y="6246671"/>
            <a:ext cx="2844430"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lgn="r">
              <a:defRPr sz="1900">
                <a:latin typeface="Arial" charset="0"/>
              </a:defRPr>
            </a:lvl1pPr>
          </a:lstStyle>
          <a:p>
            <a:pPr>
              <a:defRPr/>
            </a:pPr>
            <a:fld id="{870DA244-6813-410B-97EE-73E8726CAFE7}" type="slidenum">
              <a:rPr lang="en-US"/>
              <a:pPr>
                <a:defRPr/>
              </a:pPr>
              <a:t>‹#›</a:t>
            </a:fld>
            <a:endParaRPr lang="en-US"/>
          </a:p>
        </p:txBody>
      </p:sp>
    </p:spTree>
    <p:extLst>
      <p:ext uri="{BB962C8B-B14F-4D97-AF65-F5344CB8AC3E}">
        <p14:creationId xmlns:p14="http://schemas.microsoft.com/office/powerpoint/2010/main" val="121354261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5900">
          <a:solidFill>
            <a:schemeClr val="tx2"/>
          </a:solidFill>
          <a:latin typeface="+mj-lt"/>
          <a:ea typeface="+mj-ea"/>
          <a:cs typeface="+mj-cs"/>
        </a:defRPr>
      </a:lvl1pPr>
      <a:lvl2pPr algn="ctr" rtl="0" eaLnBrk="0" fontAlgn="base" hangingPunct="0">
        <a:spcBef>
          <a:spcPct val="0"/>
        </a:spcBef>
        <a:spcAft>
          <a:spcPct val="0"/>
        </a:spcAft>
        <a:defRPr sz="5900">
          <a:solidFill>
            <a:schemeClr val="tx2"/>
          </a:solidFill>
          <a:latin typeface="Arial" charset="0"/>
        </a:defRPr>
      </a:lvl2pPr>
      <a:lvl3pPr algn="ctr" rtl="0" eaLnBrk="0" fontAlgn="base" hangingPunct="0">
        <a:spcBef>
          <a:spcPct val="0"/>
        </a:spcBef>
        <a:spcAft>
          <a:spcPct val="0"/>
        </a:spcAft>
        <a:defRPr sz="5900">
          <a:solidFill>
            <a:schemeClr val="tx2"/>
          </a:solidFill>
          <a:latin typeface="Arial" charset="0"/>
        </a:defRPr>
      </a:lvl3pPr>
      <a:lvl4pPr algn="ctr" rtl="0" eaLnBrk="0" fontAlgn="base" hangingPunct="0">
        <a:spcBef>
          <a:spcPct val="0"/>
        </a:spcBef>
        <a:spcAft>
          <a:spcPct val="0"/>
        </a:spcAft>
        <a:defRPr sz="5900">
          <a:solidFill>
            <a:schemeClr val="tx2"/>
          </a:solidFill>
          <a:latin typeface="Arial" charset="0"/>
        </a:defRPr>
      </a:lvl4pPr>
      <a:lvl5pPr algn="ctr" rtl="0" eaLnBrk="0" fontAlgn="base" hangingPunct="0">
        <a:spcBef>
          <a:spcPct val="0"/>
        </a:spcBef>
        <a:spcAft>
          <a:spcPct val="0"/>
        </a:spcAft>
        <a:defRPr sz="5900">
          <a:solidFill>
            <a:schemeClr val="tx2"/>
          </a:solidFill>
          <a:latin typeface="Arial" charset="0"/>
        </a:defRPr>
      </a:lvl5pPr>
      <a:lvl6pPr marL="609570" algn="ctr" rtl="0" fontAlgn="base">
        <a:spcBef>
          <a:spcPct val="0"/>
        </a:spcBef>
        <a:spcAft>
          <a:spcPct val="0"/>
        </a:spcAft>
        <a:defRPr sz="5900">
          <a:solidFill>
            <a:schemeClr val="tx2"/>
          </a:solidFill>
          <a:latin typeface="Arial" charset="0"/>
        </a:defRPr>
      </a:lvl6pPr>
      <a:lvl7pPr marL="1219140" algn="ctr" rtl="0" fontAlgn="base">
        <a:spcBef>
          <a:spcPct val="0"/>
        </a:spcBef>
        <a:spcAft>
          <a:spcPct val="0"/>
        </a:spcAft>
        <a:defRPr sz="5900">
          <a:solidFill>
            <a:schemeClr val="tx2"/>
          </a:solidFill>
          <a:latin typeface="Arial" charset="0"/>
        </a:defRPr>
      </a:lvl7pPr>
      <a:lvl8pPr marL="1828709" algn="ctr" rtl="0" fontAlgn="base">
        <a:spcBef>
          <a:spcPct val="0"/>
        </a:spcBef>
        <a:spcAft>
          <a:spcPct val="0"/>
        </a:spcAft>
        <a:defRPr sz="5900">
          <a:solidFill>
            <a:schemeClr val="tx2"/>
          </a:solidFill>
          <a:latin typeface="Arial" charset="0"/>
        </a:defRPr>
      </a:lvl8pPr>
      <a:lvl9pPr marL="2438278" algn="ctr" rtl="0" fontAlgn="base">
        <a:spcBef>
          <a:spcPct val="0"/>
        </a:spcBef>
        <a:spcAft>
          <a:spcPct val="0"/>
        </a:spcAft>
        <a:defRPr sz="5900">
          <a:solidFill>
            <a:schemeClr val="tx2"/>
          </a:solidFill>
          <a:latin typeface="Arial" charset="0"/>
        </a:defRPr>
      </a:lvl9pPr>
    </p:titleStyle>
    <p:bodyStyle>
      <a:lvl1pPr marL="457178" indent="-457178" algn="l" rtl="0" eaLnBrk="0" fontAlgn="base" hangingPunct="0">
        <a:spcBef>
          <a:spcPct val="20000"/>
        </a:spcBef>
        <a:spcAft>
          <a:spcPct val="0"/>
        </a:spcAft>
        <a:buChar char="•"/>
        <a:defRPr sz="4300">
          <a:solidFill>
            <a:schemeClr val="tx1"/>
          </a:solidFill>
          <a:latin typeface="+mn-lt"/>
          <a:ea typeface="+mn-ea"/>
          <a:cs typeface="+mn-cs"/>
        </a:defRPr>
      </a:lvl1pPr>
      <a:lvl2pPr marL="990550" indent="-380981" algn="l" rtl="0" eaLnBrk="0" fontAlgn="base" hangingPunct="0">
        <a:spcBef>
          <a:spcPct val="20000"/>
        </a:spcBef>
        <a:spcAft>
          <a:spcPct val="0"/>
        </a:spcAft>
        <a:buChar char="–"/>
        <a:defRPr sz="3700">
          <a:solidFill>
            <a:schemeClr val="tx1"/>
          </a:solidFill>
          <a:latin typeface="+mn-lt"/>
        </a:defRPr>
      </a:lvl2pPr>
      <a:lvl3pPr marL="1523925" indent="-304784" algn="l" rtl="0" eaLnBrk="0" fontAlgn="base" hangingPunct="0">
        <a:spcBef>
          <a:spcPct val="20000"/>
        </a:spcBef>
        <a:spcAft>
          <a:spcPct val="0"/>
        </a:spcAft>
        <a:buChar char="•"/>
        <a:defRPr sz="3200">
          <a:solidFill>
            <a:schemeClr val="tx1"/>
          </a:solidFill>
          <a:latin typeface="+mn-lt"/>
        </a:defRPr>
      </a:lvl3pPr>
      <a:lvl4pPr marL="2133493" indent="-304784" algn="l" rtl="0" eaLnBrk="0" fontAlgn="base" hangingPunct="0">
        <a:spcBef>
          <a:spcPct val="20000"/>
        </a:spcBef>
        <a:spcAft>
          <a:spcPct val="0"/>
        </a:spcAft>
        <a:buChar char="–"/>
        <a:defRPr sz="2700">
          <a:solidFill>
            <a:schemeClr val="tx1"/>
          </a:solidFill>
          <a:latin typeface="+mn-lt"/>
        </a:defRPr>
      </a:lvl4pPr>
      <a:lvl5pPr marL="2743062" indent="-304784" algn="l" rtl="0" eaLnBrk="0" fontAlgn="base" hangingPunct="0">
        <a:spcBef>
          <a:spcPct val="20000"/>
        </a:spcBef>
        <a:spcAft>
          <a:spcPct val="0"/>
        </a:spcAft>
        <a:buChar char="»"/>
        <a:defRPr sz="2700">
          <a:solidFill>
            <a:schemeClr val="tx1"/>
          </a:solidFill>
          <a:latin typeface="+mn-lt"/>
        </a:defRPr>
      </a:lvl5pPr>
      <a:lvl6pPr marL="3352632" indent="-304784" algn="l" rtl="0" fontAlgn="base">
        <a:spcBef>
          <a:spcPct val="20000"/>
        </a:spcBef>
        <a:spcAft>
          <a:spcPct val="0"/>
        </a:spcAft>
        <a:buChar char="»"/>
        <a:defRPr sz="2700">
          <a:solidFill>
            <a:schemeClr val="tx1"/>
          </a:solidFill>
          <a:latin typeface="+mn-lt"/>
        </a:defRPr>
      </a:lvl6pPr>
      <a:lvl7pPr marL="3962202" indent="-304784" algn="l" rtl="0" fontAlgn="base">
        <a:spcBef>
          <a:spcPct val="20000"/>
        </a:spcBef>
        <a:spcAft>
          <a:spcPct val="0"/>
        </a:spcAft>
        <a:buChar char="»"/>
        <a:defRPr sz="2700">
          <a:solidFill>
            <a:schemeClr val="tx1"/>
          </a:solidFill>
          <a:latin typeface="+mn-lt"/>
        </a:defRPr>
      </a:lvl7pPr>
      <a:lvl8pPr marL="4571772" indent="-304784" algn="l" rtl="0" fontAlgn="base">
        <a:spcBef>
          <a:spcPct val="20000"/>
        </a:spcBef>
        <a:spcAft>
          <a:spcPct val="0"/>
        </a:spcAft>
        <a:buChar char="»"/>
        <a:defRPr sz="2700">
          <a:solidFill>
            <a:schemeClr val="tx1"/>
          </a:solidFill>
          <a:latin typeface="+mn-lt"/>
        </a:defRPr>
      </a:lvl8pPr>
      <a:lvl9pPr marL="5181341" indent="-304784" algn="l" rtl="0" fontAlgn="base">
        <a:spcBef>
          <a:spcPct val="20000"/>
        </a:spcBef>
        <a:spcAft>
          <a:spcPct val="0"/>
        </a:spcAft>
        <a:buChar char="»"/>
        <a:defRPr sz="2700">
          <a:solidFill>
            <a:schemeClr val="tx1"/>
          </a:solidFill>
          <a:latin typeface="+mn-lt"/>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emf"/><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emf"/><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emf"/><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2.emf"/><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emf"/><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emf"/><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2.emf"/><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42.png"/><Relationship Id="rId5" Type="http://schemas.openxmlformats.org/officeDocument/2006/relationships/image" Target="../media/image2.emf"/><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43.jpeg"/></Relationships>
</file>

<file path=ppt/slides/_rels/slide28.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28.xml"/><Relationship Id="rId1" Type="http://schemas.openxmlformats.org/officeDocument/2006/relationships/slideLayout" Target="../slideLayouts/slideLayout25.xml"/><Relationship Id="rId4" Type="http://schemas.openxmlformats.org/officeDocument/2006/relationships/image" Target="../media/image45.jpeg"/></Relationships>
</file>

<file path=ppt/slides/_rels/slide2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0.xml"/><Relationship Id="rId1" Type="http://schemas.openxmlformats.org/officeDocument/2006/relationships/slideLayout" Target="../slideLayouts/slideLayout18.xml"/><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18.xml"/><Relationship Id="rId4" Type="http://schemas.openxmlformats.org/officeDocument/2006/relationships/image" Target="../media/image2.emf"/></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2.xml"/><Relationship Id="rId1" Type="http://schemas.openxmlformats.org/officeDocument/2006/relationships/slideLayout" Target="../slideLayouts/slideLayout18.xml"/><Relationship Id="rId5" Type="http://schemas.openxmlformats.org/officeDocument/2006/relationships/image" Target="../media/image2.emf"/><Relationship Id="rId4" Type="http://schemas.openxmlformats.org/officeDocument/2006/relationships/image" Target="../media/image51.jpeg"/></Relationships>
</file>

<file path=ppt/slides/_rels/slide33.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51.jpeg"/><Relationship Id="rId2" Type="http://schemas.openxmlformats.org/officeDocument/2006/relationships/notesSlide" Target="../notesSlides/notesSlide33.xml"/><Relationship Id="rId1" Type="http://schemas.openxmlformats.org/officeDocument/2006/relationships/slideLayout" Target="../slideLayouts/slideLayout18.xml"/><Relationship Id="rId6" Type="http://schemas.openxmlformats.org/officeDocument/2006/relationships/image" Target="../media/image50.png"/><Relationship Id="rId5" Type="http://schemas.openxmlformats.org/officeDocument/2006/relationships/image" Target="../media/image53.png"/><Relationship Id="rId4" Type="http://schemas.openxmlformats.org/officeDocument/2006/relationships/image" Target="../media/image52.png"/></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image" Target="../media/image2.em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5.png"/><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6.xml"/><Relationship Id="rId1" Type="http://schemas.openxmlformats.org/officeDocument/2006/relationships/slideLayout" Target="../slideLayouts/slideLayout18.xml"/><Relationship Id="rId4" Type="http://schemas.openxmlformats.org/officeDocument/2006/relationships/image" Target="../media/image56.jpeg"/></Relationships>
</file>

<file path=ppt/slides/_rels/slide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7.xml"/><Relationship Id="rId1" Type="http://schemas.openxmlformats.org/officeDocument/2006/relationships/slideLayout" Target="../slideLayouts/slideLayout18.xml"/><Relationship Id="rId4" Type="http://schemas.openxmlformats.org/officeDocument/2006/relationships/image" Target="../media/image57.jpeg"/></Relationships>
</file>

<file path=ppt/slides/_rels/slide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19.xml"/><Relationship Id="rId5" Type="http://schemas.openxmlformats.org/officeDocument/2006/relationships/image" Target="../media/image59.png"/><Relationship Id="rId4" Type="http://schemas.openxmlformats.org/officeDocument/2006/relationships/image" Target="../media/image58.jpe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19.xml"/><Relationship Id="rId5" Type="http://schemas.openxmlformats.org/officeDocument/2006/relationships/image" Target="../media/image61.jpeg"/><Relationship Id="rId4" Type="http://schemas.openxmlformats.org/officeDocument/2006/relationships/image" Target="../media/image60.jpeg"/></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19.xml"/><Relationship Id="rId6" Type="http://schemas.openxmlformats.org/officeDocument/2006/relationships/image" Target="../media/image63.png"/><Relationship Id="rId5" Type="http://schemas.microsoft.com/office/2007/relationships/hdphoto" Target="../media/hdphoto1.wdp"/><Relationship Id="rId4" Type="http://schemas.openxmlformats.org/officeDocument/2006/relationships/image" Target="../media/image62.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19.xml"/><Relationship Id="rId5" Type="http://schemas.openxmlformats.org/officeDocument/2006/relationships/image" Target="../media/image65.emf"/><Relationship Id="rId4" Type="http://schemas.openxmlformats.org/officeDocument/2006/relationships/image" Target="../media/image64.emf"/></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19.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2.png"/><Relationship Id="rId2" Type="http://schemas.openxmlformats.org/officeDocument/2006/relationships/notesSlide" Target="../notesSlides/notesSlide45.xml"/><Relationship Id="rId1" Type="http://schemas.openxmlformats.org/officeDocument/2006/relationships/slideLayout" Target="../slideLayouts/slideLayout19.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4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emf"/><Relationship Id="rId7" Type="http://schemas.openxmlformats.org/officeDocument/2006/relationships/image" Target="../media/image12.png"/><Relationship Id="rId2" Type="http://schemas.openxmlformats.org/officeDocument/2006/relationships/notesSlide" Target="../notesSlides/notesSlide47.xml"/><Relationship Id="rId1" Type="http://schemas.openxmlformats.org/officeDocument/2006/relationships/slideLayout" Target="../slideLayouts/slideLayout18.xml"/><Relationship Id="rId6" Type="http://schemas.openxmlformats.org/officeDocument/2006/relationships/image" Target="../media/image74.png"/><Relationship Id="rId5" Type="http://schemas.openxmlformats.org/officeDocument/2006/relationships/image" Target="../media/image10.png"/><Relationship Id="rId10" Type="http://schemas.openxmlformats.org/officeDocument/2006/relationships/image" Target="../media/image76.png"/><Relationship Id="rId4" Type="http://schemas.openxmlformats.org/officeDocument/2006/relationships/image" Target="../media/image73.png"/><Relationship Id="rId9" Type="http://schemas.openxmlformats.org/officeDocument/2006/relationships/image" Target="../media/image75.png"/></Relationships>
</file>

<file path=ppt/slides/_rels/slide4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8.xml"/><Relationship Id="rId1" Type="http://schemas.openxmlformats.org/officeDocument/2006/relationships/slideLayout" Target="../slideLayouts/slideLayout18.xml"/><Relationship Id="rId5" Type="http://schemas.openxmlformats.org/officeDocument/2006/relationships/image" Target="../media/image78.png"/><Relationship Id="rId4" Type="http://schemas.openxmlformats.org/officeDocument/2006/relationships/image" Target="../media/image77.png"/></Relationships>
</file>

<file path=ppt/slides/_rels/slide4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9.xml"/><Relationship Id="rId1" Type="http://schemas.openxmlformats.org/officeDocument/2006/relationships/slideLayout" Target="../slideLayouts/slideLayout18.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7.png"/></Relationships>
</file>

<file path=ppt/slides/_rels/slide5.xml.rels><?xml version="1.0" encoding="UTF-8" standalone="yes"?>
<Relationships xmlns="http://schemas.openxmlformats.org/package/2006/relationships"><Relationship Id="rId3" Type="http://schemas.microsoft.com/office/2018/10/relationships/comments" Target="../comments/modernComment_630_F8720A55.xml"/><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emf"/></Relationships>
</file>

<file path=ppt/slides/_rels/slide5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0.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81.png"/></Relationships>
</file>

<file path=ppt/slides/_rels/slide5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1.xml"/><Relationship Id="rId1" Type="http://schemas.openxmlformats.org/officeDocument/2006/relationships/slideLayout" Target="../slideLayouts/slideLayout18.xml"/><Relationship Id="rId4" Type="http://schemas.openxmlformats.org/officeDocument/2006/relationships/image" Target="../media/image82.jpeg"/></Relationships>
</file>

<file path=ppt/slides/_rels/slide5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image" Target="../media/image2.emf"/><Relationship Id="rId7" Type="http://schemas.openxmlformats.org/officeDocument/2006/relationships/image" Target="../media/image86.gif"/><Relationship Id="rId2" Type="http://schemas.openxmlformats.org/officeDocument/2006/relationships/notesSlide" Target="../notesSlides/notesSlide54.xml"/><Relationship Id="rId1" Type="http://schemas.openxmlformats.org/officeDocument/2006/relationships/slideLayout" Target="../slideLayouts/slideLayout6.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jpeg"/><Relationship Id="rId9" Type="http://schemas.openxmlformats.org/officeDocument/2006/relationships/image" Target="../media/image88.png"/></Relationships>
</file>

<file path=ppt/slides/_rels/slide55.xml.rels><?xml version="1.0" encoding="UTF-8" standalone="yes"?>
<Relationships xmlns="http://schemas.openxmlformats.org/package/2006/relationships"><Relationship Id="rId8" Type="http://schemas.openxmlformats.org/officeDocument/2006/relationships/image" Target="../media/image93.jpeg"/><Relationship Id="rId13" Type="http://schemas.openxmlformats.org/officeDocument/2006/relationships/image" Target="../media/image97.jpeg"/><Relationship Id="rId3" Type="http://schemas.openxmlformats.org/officeDocument/2006/relationships/image" Target="../media/image2.emf"/><Relationship Id="rId7" Type="http://schemas.openxmlformats.org/officeDocument/2006/relationships/image" Target="../media/image92.jpeg"/><Relationship Id="rId12" Type="http://schemas.openxmlformats.org/officeDocument/2006/relationships/image" Target="../media/image96.jpeg"/><Relationship Id="rId2" Type="http://schemas.openxmlformats.org/officeDocument/2006/relationships/notesSlide" Target="../notesSlides/notesSlide55.xml"/><Relationship Id="rId1" Type="http://schemas.openxmlformats.org/officeDocument/2006/relationships/slideLayout" Target="../slideLayouts/slideLayout6.xml"/><Relationship Id="rId6" Type="http://schemas.openxmlformats.org/officeDocument/2006/relationships/image" Target="../media/image91.jpeg"/><Relationship Id="rId11" Type="http://schemas.openxmlformats.org/officeDocument/2006/relationships/image" Target="../media/image95.jpeg"/><Relationship Id="rId5" Type="http://schemas.openxmlformats.org/officeDocument/2006/relationships/image" Target="../media/image90.jpeg"/><Relationship Id="rId10" Type="http://schemas.openxmlformats.org/officeDocument/2006/relationships/image" Target="../media/image88.png"/><Relationship Id="rId4" Type="http://schemas.openxmlformats.org/officeDocument/2006/relationships/image" Target="../media/image89.jpeg"/><Relationship Id="rId9" Type="http://schemas.openxmlformats.org/officeDocument/2006/relationships/image" Target="../media/image94.jpeg"/><Relationship Id="rId14" Type="http://schemas.openxmlformats.org/officeDocument/2006/relationships/image" Target="../media/image98.jpeg"/></Relationships>
</file>

<file path=ppt/slides/_rels/slide5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6.xml"/><Relationship Id="rId1" Type="http://schemas.openxmlformats.org/officeDocument/2006/relationships/slideLayout" Target="../slideLayouts/slideLayout6.xml"/><Relationship Id="rId4" Type="http://schemas.openxmlformats.org/officeDocument/2006/relationships/image" Target="../media/image99.png"/></Relationships>
</file>

<file path=ppt/slides/_rels/slide5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7.xml"/><Relationship Id="rId1" Type="http://schemas.openxmlformats.org/officeDocument/2006/relationships/slideLayout" Target="../slideLayouts/slideLayout6.xml"/><Relationship Id="rId5" Type="http://schemas.microsoft.com/office/2007/relationships/hdphoto" Target="../media/hdphoto2.wdp"/><Relationship Id="rId4" Type="http://schemas.openxmlformats.org/officeDocument/2006/relationships/image" Target="../media/image100.png"/></Relationships>
</file>

<file path=ppt/slides/_rels/slide5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8.xml"/><Relationship Id="rId1" Type="http://schemas.openxmlformats.org/officeDocument/2006/relationships/slideLayout" Target="../slideLayouts/slideLayout6.xml"/><Relationship Id="rId4" Type="http://schemas.openxmlformats.org/officeDocument/2006/relationships/image" Target="../media/image101.png"/></Relationships>
</file>

<file path=ppt/slides/_rels/slide59.xml.rels><?xml version="1.0" encoding="UTF-8" standalone="yes"?>
<Relationships xmlns="http://schemas.openxmlformats.org/package/2006/relationships"><Relationship Id="rId8" Type="http://schemas.openxmlformats.org/officeDocument/2006/relationships/image" Target="../media/image106.jpeg"/><Relationship Id="rId13" Type="http://schemas.openxmlformats.org/officeDocument/2006/relationships/image" Target="../media/image111.jpeg"/><Relationship Id="rId3" Type="http://schemas.openxmlformats.org/officeDocument/2006/relationships/image" Target="../media/image2.emf"/><Relationship Id="rId7" Type="http://schemas.openxmlformats.org/officeDocument/2006/relationships/image" Target="../media/image105.png"/><Relationship Id="rId12" Type="http://schemas.openxmlformats.org/officeDocument/2006/relationships/image" Target="../media/image110.gif"/><Relationship Id="rId17" Type="http://schemas.openxmlformats.org/officeDocument/2006/relationships/image" Target="../media/image115.png"/><Relationship Id="rId2" Type="http://schemas.openxmlformats.org/officeDocument/2006/relationships/notesSlide" Target="../notesSlides/notesSlide59.xml"/><Relationship Id="rId16" Type="http://schemas.openxmlformats.org/officeDocument/2006/relationships/image" Target="../media/image114.jpeg"/><Relationship Id="rId1" Type="http://schemas.openxmlformats.org/officeDocument/2006/relationships/slideLayout" Target="../slideLayouts/slideLayout6.xml"/><Relationship Id="rId6" Type="http://schemas.openxmlformats.org/officeDocument/2006/relationships/image" Target="../media/image104.jpeg"/><Relationship Id="rId11" Type="http://schemas.openxmlformats.org/officeDocument/2006/relationships/image" Target="../media/image109.png"/><Relationship Id="rId5" Type="http://schemas.openxmlformats.org/officeDocument/2006/relationships/image" Target="../media/image103.jpeg"/><Relationship Id="rId15" Type="http://schemas.openxmlformats.org/officeDocument/2006/relationships/image" Target="../media/image113.png"/><Relationship Id="rId10" Type="http://schemas.openxmlformats.org/officeDocument/2006/relationships/image" Target="../media/image108.png"/><Relationship Id="rId4" Type="http://schemas.openxmlformats.org/officeDocument/2006/relationships/image" Target="../media/image102.jpeg"/><Relationship Id="rId9" Type="http://schemas.openxmlformats.org/officeDocument/2006/relationships/image" Target="../media/image107.jpeg"/><Relationship Id="rId14" Type="http://schemas.openxmlformats.org/officeDocument/2006/relationships/image" Target="../media/image112.jpeg"/></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77.png"/><Relationship Id="rId2" Type="http://schemas.openxmlformats.org/officeDocument/2006/relationships/notesSlide" Target="../notesSlides/notesSlide60.xml"/><Relationship Id="rId1" Type="http://schemas.openxmlformats.org/officeDocument/2006/relationships/slideLayout" Target="../slideLayouts/slideLayout6.xml"/><Relationship Id="rId6" Type="http://schemas.openxmlformats.org/officeDocument/2006/relationships/image" Target="../media/image75.png"/><Relationship Id="rId5" Type="http://schemas.openxmlformats.org/officeDocument/2006/relationships/image" Target="../media/image116.png"/><Relationship Id="rId4" Type="http://schemas.openxmlformats.org/officeDocument/2006/relationships/image" Target="../media/image27.png"/></Relationships>
</file>

<file path=ppt/slides/_rels/slide61.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61.xml"/><Relationship Id="rId1" Type="http://schemas.openxmlformats.org/officeDocument/2006/relationships/slideLayout" Target="../slideLayouts/slideLayout6.xml"/><Relationship Id="rId4" Type="http://schemas.openxmlformats.org/officeDocument/2006/relationships/image" Target="../media/image2.emf"/></Relationships>
</file>

<file path=ppt/slides/_rels/slide62.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62.xml"/><Relationship Id="rId1" Type="http://schemas.openxmlformats.org/officeDocument/2006/relationships/slideLayout" Target="../slideLayouts/slideLayout6.xml"/><Relationship Id="rId4" Type="http://schemas.openxmlformats.org/officeDocument/2006/relationships/image" Target="../media/image2.emf"/></Relationships>
</file>

<file path=ppt/slides/_rels/slide6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3.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4.xml"/><Relationship Id="rId1" Type="http://schemas.openxmlformats.org/officeDocument/2006/relationships/slideLayout" Target="../slideLayouts/slideLayout12.xml"/><Relationship Id="rId4" Type="http://schemas.openxmlformats.org/officeDocument/2006/relationships/image" Target="../media/image119.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IA resource guide_text_graphic_v2.pdf"/>
          <p:cNvPicPr>
            <a:picLocks noChangeAspect="1"/>
          </p:cNvPicPr>
          <p:nvPr/>
        </p:nvPicPr>
        <p:blipFill rotWithShape="1">
          <a:blip r:embed="rId3" cstate="print">
            <a:extLst>
              <a:ext uri="{28A0092B-C50C-407E-A947-70E740481C1C}">
                <a14:useLocalDpi xmlns:a14="http://schemas.microsoft.com/office/drawing/2010/main" val="0"/>
              </a:ext>
            </a:extLst>
          </a:blip>
          <a:srcRect l="7768" r="14621"/>
          <a:stretch/>
        </p:blipFill>
        <p:spPr>
          <a:xfrm rot="5400000">
            <a:off x="2653633" y="-2653633"/>
            <a:ext cx="6883144" cy="12190414"/>
          </a:xfrm>
          <a:prstGeom prst="rect">
            <a:avLst/>
          </a:prstGeom>
        </p:spPr>
      </p:pic>
      <p:sp>
        <p:nvSpPr>
          <p:cNvPr id="12" name="Rectangle 11"/>
          <p:cNvSpPr/>
          <p:nvPr/>
        </p:nvSpPr>
        <p:spPr>
          <a:xfrm>
            <a:off x="3809206" y="1325640"/>
            <a:ext cx="7500788" cy="3861694"/>
          </a:xfrm>
          <a:prstGeom prst="rect">
            <a:avLst/>
          </a:prstGeom>
          <a:solidFill>
            <a:srgbClr val="FFFFFF"/>
          </a:solidFill>
          <a:ln>
            <a:noFill/>
          </a:ln>
          <a:effectLst/>
        </p:spPr>
        <p:style>
          <a:lnRef idx="1">
            <a:schemeClr val="dk1"/>
          </a:lnRef>
          <a:fillRef idx="3">
            <a:schemeClr val="dk1"/>
          </a:fillRef>
          <a:effectRef idx="2">
            <a:schemeClr val="dk1"/>
          </a:effectRef>
          <a:fontRef idx="minor">
            <a:schemeClr val="lt1"/>
          </a:fontRef>
        </p:style>
        <p:txBody>
          <a:bodyPr lIns="121898" tIns="60948" rIns="121898" bIns="6094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92540" y="4069475"/>
            <a:ext cx="897350" cy="914612"/>
          </a:xfrm>
          <a:prstGeom prst="rect">
            <a:avLst/>
          </a:prstGeom>
        </p:spPr>
      </p:pic>
      <p:sp>
        <p:nvSpPr>
          <p:cNvPr id="14" name="Rectangle 4"/>
          <p:cNvSpPr>
            <a:spLocks noChangeArrowheads="1"/>
          </p:cNvSpPr>
          <p:nvPr/>
        </p:nvSpPr>
        <p:spPr bwMode="auto">
          <a:xfrm>
            <a:off x="4037806" y="2057287"/>
            <a:ext cx="7272188" cy="2373767"/>
          </a:xfrm>
          <a:prstGeom prst="rect">
            <a:avLst/>
          </a:prstGeom>
          <a:noFill/>
          <a:ln w="9525">
            <a:noFill/>
            <a:miter lim="800000"/>
            <a:headEnd/>
            <a:tailEnd/>
          </a:ln>
          <a:effectLst/>
        </p:spPr>
        <p:txBody>
          <a:bodyPr wrap="square" lIns="121898" tIns="60948" rIns="121898" bIns="60948" numCol="1" spcCol="243795" anchor="ctr">
            <a:spAutoFit/>
          </a:bodyPr>
          <a:lstStyle/>
          <a:p>
            <a:pPr marL="0" marR="0" lvl="0" indent="0" algn="l" defTabSz="914400" rtl="0" eaLnBrk="1" fontAlgn="base" latinLnBrk="0" hangingPunct="1">
              <a:lnSpc>
                <a:spcPct val="100000"/>
              </a:lnSpc>
              <a:spcBef>
                <a:spcPct val="0"/>
              </a:spcBef>
              <a:spcAft>
                <a:spcPts val="300"/>
              </a:spcAft>
              <a:buClrTx/>
              <a:buSzTx/>
              <a:buFontTx/>
              <a:buNone/>
              <a:tabLst/>
              <a:defRPr/>
            </a:pPr>
            <a:r>
              <a:rPr lang="en-US" sz="3200" dirty="0" err="1">
                <a:solidFill>
                  <a:srgbClr val="000000">
                    <a:lumMod val="75000"/>
                    <a:lumOff val="25000"/>
                  </a:srgbClr>
                </a:solidFill>
              </a:rPr>
              <a:t>Cooledge</a:t>
            </a:r>
            <a:r>
              <a:rPr lang="en-US" sz="3200" dirty="0">
                <a:solidFill>
                  <a:srgbClr val="000000">
                    <a:lumMod val="75000"/>
                    <a:lumOff val="25000"/>
                  </a:srgbClr>
                </a:solidFill>
              </a:rPr>
              <a:t> Lighting</a:t>
            </a:r>
            <a:endParaRPr kumimoji="0" lang="en-US" sz="3200" b="0" i="0" u="none" strike="noStrike" kern="1200" cap="none" spc="0" normalizeH="0" baseline="30000" noProof="0" dirty="0">
              <a:ln>
                <a:noFill/>
              </a:ln>
              <a:solidFill>
                <a:srgbClr val="000000">
                  <a:lumMod val="75000"/>
                  <a:lumOff val="25000"/>
                </a:srgbClr>
              </a:solidFill>
              <a:effectLst/>
              <a:uLnTx/>
              <a:uFillTx/>
              <a:latin typeface="Arial" charset="0"/>
              <a:ea typeface="+mn-ea"/>
              <a:cs typeface="+mn-cs"/>
            </a:endParaRPr>
          </a:p>
          <a:p>
            <a:pPr marL="0" marR="0" lvl="0" indent="0" algn="l" defTabSz="914400" rtl="0" eaLnBrk="1" fontAlgn="base" latinLnBrk="0" hangingPunct="1">
              <a:lnSpc>
                <a:spcPct val="140000"/>
              </a:lnSpc>
              <a:spcBef>
                <a:spcPct val="0"/>
              </a:spcBef>
              <a:spcAft>
                <a:spcPts val="300"/>
              </a:spcAft>
              <a:buClrTx/>
              <a:buSzTx/>
              <a:buFontTx/>
              <a:buNone/>
              <a:tabLst/>
              <a:defRPr/>
            </a:pPr>
            <a:r>
              <a:rPr kumimoji="0" lang="en-US" sz="2700" b="0" i="0" u="none" strike="noStrike" kern="1200" cap="none" spc="0" normalizeH="0" baseline="30000" noProof="0" dirty="0">
                <a:ln>
                  <a:noFill/>
                </a:ln>
                <a:solidFill>
                  <a:srgbClr val="000000"/>
                </a:solidFill>
                <a:effectLst/>
                <a:uLnTx/>
                <a:uFillTx/>
                <a:latin typeface="Arial" charset="0"/>
                <a:ea typeface="+mn-ea"/>
                <a:cs typeface="+mn-cs"/>
              </a:rPr>
              <a:t>COOL 500</a:t>
            </a:r>
          </a:p>
          <a:p>
            <a:pPr marL="0" marR="0" lvl="0" indent="0" algn="l" defTabSz="914400" rtl="0" eaLnBrk="1" fontAlgn="base" latinLnBrk="0" hangingPunct="1">
              <a:lnSpc>
                <a:spcPct val="100000"/>
              </a:lnSpc>
              <a:spcBef>
                <a:spcPct val="0"/>
              </a:spcBef>
              <a:spcAft>
                <a:spcPts val="300"/>
              </a:spcAft>
              <a:buClrTx/>
              <a:buSzTx/>
              <a:buFontTx/>
              <a:buNone/>
              <a:tabLst/>
              <a:defRPr/>
            </a:pPr>
            <a:r>
              <a:rPr kumimoji="0" lang="en-US" sz="2000" b="0" i="0" u="none" strike="noStrike" kern="1200" cap="none" spc="0" normalizeH="0" baseline="0" noProof="0" dirty="0">
                <a:ln>
                  <a:noFill/>
                </a:ln>
                <a:solidFill>
                  <a:srgbClr val="000000">
                    <a:lumMod val="75000"/>
                    <a:lumOff val="25000"/>
                  </a:srgbClr>
                </a:solidFill>
                <a:effectLst/>
                <a:uLnTx/>
                <a:uFillTx/>
                <a:latin typeface="Arial" charset="0"/>
                <a:ea typeface="+mn-ea"/>
                <a:cs typeface="+mn-cs"/>
              </a:rPr>
              <a:t>A Holistic View of Illumination</a:t>
            </a:r>
          </a:p>
          <a:p>
            <a:pPr marL="0" marR="0" lvl="0" indent="0" algn="l" defTabSz="914400" rtl="0" eaLnBrk="1" fontAlgn="base" latinLnBrk="0" hangingPunct="1">
              <a:lnSpc>
                <a:spcPct val="140000"/>
              </a:lnSpc>
              <a:spcBef>
                <a:spcPct val="0"/>
              </a:spcBef>
              <a:spcAft>
                <a:spcPts val="300"/>
              </a:spcAft>
              <a:buClrTx/>
              <a:buSzTx/>
              <a:buFontTx/>
              <a:buNone/>
              <a:tabLst/>
              <a:defRPr/>
            </a:pPr>
            <a:endParaRPr kumimoji="0" lang="en-US" sz="2100" b="0" i="0" u="none" strike="noStrike" kern="1200" cap="none" spc="0" normalizeH="0" baseline="30000" noProof="0" dirty="0">
              <a:ln>
                <a:noFill/>
              </a:ln>
              <a:solidFill>
                <a:srgbClr val="000000">
                  <a:lumMod val="75000"/>
                  <a:lumOff val="25000"/>
                </a:srgbClr>
              </a:solidFill>
              <a:effectLst/>
              <a:uLnTx/>
              <a:uFillTx/>
              <a:latin typeface="Arial" charset="0"/>
              <a:ea typeface="+mn-ea"/>
              <a:cs typeface="+mn-cs"/>
            </a:endParaRPr>
          </a:p>
          <a:p>
            <a:pPr marL="0" marR="0" lvl="0" indent="0" algn="l" defTabSz="914400" rtl="0" eaLnBrk="1" fontAlgn="base" latinLnBrk="0" hangingPunct="1">
              <a:lnSpc>
                <a:spcPct val="140000"/>
              </a:lnSpc>
              <a:spcBef>
                <a:spcPct val="0"/>
              </a:spcBef>
              <a:spcAft>
                <a:spcPts val="300"/>
              </a:spcAft>
              <a:buClrTx/>
              <a:buSzTx/>
              <a:buFontTx/>
              <a:buNone/>
              <a:tabLst/>
              <a:defRPr/>
            </a:pPr>
            <a:r>
              <a:rPr kumimoji="0" lang="en-US" sz="2100" b="0" i="0" u="none" strike="noStrike" kern="1200" cap="none" spc="0" normalizeH="0" baseline="30000" noProof="0" dirty="0">
                <a:ln>
                  <a:noFill/>
                </a:ln>
                <a:solidFill>
                  <a:srgbClr val="000000">
                    <a:lumMod val="75000"/>
                    <a:lumOff val="25000"/>
                  </a:srgbClr>
                </a:solidFill>
                <a:effectLst/>
                <a:uLnTx/>
                <a:uFillTx/>
                <a:latin typeface="Arial"/>
                <a:ea typeface="+mn-ea"/>
                <a:cs typeface="+mn-cs"/>
              </a:rPr>
              <a:t>Presented by </a:t>
            </a:r>
            <a:r>
              <a:rPr kumimoji="0" lang="en-US" sz="2100" b="0" i="0" u="none" strike="noStrike" kern="1200" cap="none" spc="0" normalizeH="0" baseline="30000" noProof="0" dirty="0">
                <a:ln>
                  <a:noFill/>
                </a:ln>
                <a:solidFill>
                  <a:srgbClr val="0066FF"/>
                </a:solidFill>
                <a:effectLst/>
                <a:uLnTx/>
                <a:uFillTx/>
                <a:latin typeface="Arial"/>
                <a:ea typeface="+mn-ea"/>
                <a:cs typeface="+mn-cs"/>
              </a:rPr>
              <a:t>Your Name Here</a:t>
            </a:r>
          </a:p>
          <a:p>
            <a:pPr marL="0" marR="0" lvl="0" indent="0" algn="l" defTabSz="914400" rtl="0" eaLnBrk="1" fontAlgn="base" latinLnBrk="0" hangingPunct="1">
              <a:lnSpc>
                <a:spcPct val="140000"/>
              </a:lnSpc>
              <a:spcBef>
                <a:spcPct val="0"/>
              </a:spcBef>
              <a:spcAft>
                <a:spcPts val="300"/>
              </a:spcAft>
              <a:buClrTx/>
              <a:buSzTx/>
              <a:buFontTx/>
              <a:buNone/>
              <a:tabLst/>
              <a:defRPr/>
            </a:pPr>
            <a:r>
              <a:rPr kumimoji="0" lang="en-US" sz="2100" b="0" i="0" u="none" strike="noStrike" kern="1200" cap="none" spc="0" normalizeH="0" baseline="30000" noProof="0" dirty="0">
                <a:ln>
                  <a:noFill/>
                </a:ln>
                <a:solidFill>
                  <a:srgbClr val="000000">
                    <a:lumMod val="75000"/>
                    <a:lumOff val="25000"/>
                  </a:srgbClr>
                </a:solidFill>
                <a:effectLst/>
                <a:uLnTx/>
                <a:uFillTx/>
                <a:latin typeface="Arial"/>
                <a:ea typeface="+mn-ea"/>
                <a:cs typeface="65 Helvetica Medium"/>
              </a:rPr>
              <a:t>Date: September xx, 2024</a:t>
            </a:r>
          </a:p>
        </p:txBody>
      </p:sp>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15834" y="1122393"/>
            <a:ext cx="3894160" cy="203247"/>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15834" y="5187334"/>
            <a:ext cx="3894160" cy="203247"/>
          </a:xfrm>
          <a:prstGeom prst="rect">
            <a:avLst/>
          </a:prstGeom>
        </p:spPr>
      </p:pic>
    </p:spTree>
    <p:extLst>
      <p:ext uri="{BB962C8B-B14F-4D97-AF65-F5344CB8AC3E}">
        <p14:creationId xmlns:p14="http://schemas.microsoft.com/office/powerpoint/2010/main" val="140083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There Are Lots of People Telling You What to Do</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BC48AC2-F330-D1B1-B981-8879FA6A775E}"/>
              </a:ext>
            </a:extLst>
          </p:cNvPr>
          <p:cNvPicPr>
            <a:picLocks noChangeAspect="1"/>
          </p:cNvPicPr>
          <p:nvPr/>
        </p:nvPicPr>
        <p:blipFill>
          <a:blip r:embed="rId4"/>
          <a:stretch>
            <a:fillRect/>
          </a:stretch>
        </p:blipFill>
        <p:spPr>
          <a:xfrm>
            <a:off x="8149711" y="1034010"/>
            <a:ext cx="2993368" cy="1128647"/>
          </a:xfrm>
          <a:prstGeom prst="rect">
            <a:avLst/>
          </a:prstGeom>
        </p:spPr>
      </p:pic>
      <p:pic>
        <p:nvPicPr>
          <p:cNvPr id="7" name="Picture 6">
            <a:extLst>
              <a:ext uri="{FF2B5EF4-FFF2-40B4-BE49-F238E27FC236}">
                <a16:creationId xmlns:a16="http://schemas.microsoft.com/office/drawing/2014/main" id="{2EEFF82D-29AB-6A11-4321-4DA914D6D64C}"/>
              </a:ext>
            </a:extLst>
          </p:cNvPr>
          <p:cNvPicPr>
            <a:picLocks noChangeAspect="1"/>
          </p:cNvPicPr>
          <p:nvPr/>
        </p:nvPicPr>
        <p:blipFill>
          <a:blip r:embed="rId5"/>
          <a:stretch>
            <a:fillRect/>
          </a:stretch>
        </p:blipFill>
        <p:spPr>
          <a:xfrm>
            <a:off x="2720181" y="3717270"/>
            <a:ext cx="3360376" cy="1200134"/>
          </a:xfrm>
          <a:prstGeom prst="rect">
            <a:avLst/>
          </a:prstGeom>
        </p:spPr>
      </p:pic>
      <p:pic>
        <p:nvPicPr>
          <p:cNvPr id="8" name="Picture 7">
            <a:extLst>
              <a:ext uri="{FF2B5EF4-FFF2-40B4-BE49-F238E27FC236}">
                <a16:creationId xmlns:a16="http://schemas.microsoft.com/office/drawing/2014/main" id="{09BB672F-4B34-9445-BE76-8F47A5555124}"/>
              </a:ext>
            </a:extLst>
          </p:cNvPr>
          <p:cNvPicPr>
            <a:picLocks noChangeAspect="1"/>
          </p:cNvPicPr>
          <p:nvPr/>
        </p:nvPicPr>
        <p:blipFill>
          <a:blip r:embed="rId6"/>
          <a:stretch>
            <a:fillRect/>
          </a:stretch>
        </p:blipFill>
        <p:spPr>
          <a:xfrm>
            <a:off x="6971574" y="4132608"/>
            <a:ext cx="4514588" cy="1128647"/>
          </a:xfrm>
          <a:prstGeom prst="rect">
            <a:avLst/>
          </a:prstGeom>
        </p:spPr>
      </p:pic>
      <p:pic>
        <p:nvPicPr>
          <p:cNvPr id="9" name="Picture 8">
            <a:extLst>
              <a:ext uri="{FF2B5EF4-FFF2-40B4-BE49-F238E27FC236}">
                <a16:creationId xmlns:a16="http://schemas.microsoft.com/office/drawing/2014/main" id="{BFDC6BF5-4D5F-0FCC-7064-AFDCDE1588C2}"/>
              </a:ext>
            </a:extLst>
          </p:cNvPr>
          <p:cNvPicPr>
            <a:picLocks noChangeAspect="1"/>
          </p:cNvPicPr>
          <p:nvPr/>
        </p:nvPicPr>
        <p:blipFill>
          <a:blip r:embed="rId7"/>
          <a:stretch>
            <a:fillRect/>
          </a:stretch>
        </p:blipFill>
        <p:spPr>
          <a:xfrm>
            <a:off x="768633" y="1034010"/>
            <a:ext cx="2547010" cy="2395779"/>
          </a:xfrm>
          <a:prstGeom prst="rect">
            <a:avLst/>
          </a:prstGeom>
        </p:spPr>
      </p:pic>
      <p:pic>
        <p:nvPicPr>
          <p:cNvPr id="10" name="Picture 9">
            <a:extLst>
              <a:ext uri="{FF2B5EF4-FFF2-40B4-BE49-F238E27FC236}">
                <a16:creationId xmlns:a16="http://schemas.microsoft.com/office/drawing/2014/main" id="{9FCD2F14-079B-4103-0C6E-D233CF629964}"/>
              </a:ext>
            </a:extLst>
          </p:cNvPr>
          <p:cNvPicPr>
            <a:picLocks noChangeAspect="1"/>
          </p:cNvPicPr>
          <p:nvPr/>
        </p:nvPicPr>
        <p:blipFill>
          <a:blip r:embed="rId8"/>
          <a:stretch>
            <a:fillRect/>
          </a:stretch>
        </p:blipFill>
        <p:spPr>
          <a:xfrm>
            <a:off x="8554982" y="2327325"/>
            <a:ext cx="2182825" cy="488085"/>
          </a:xfrm>
          <a:prstGeom prst="rect">
            <a:avLst/>
          </a:prstGeom>
        </p:spPr>
      </p:pic>
      <p:pic>
        <p:nvPicPr>
          <p:cNvPr id="11" name="Picture 10">
            <a:extLst>
              <a:ext uri="{FF2B5EF4-FFF2-40B4-BE49-F238E27FC236}">
                <a16:creationId xmlns:a16="http://schemas.microsoft.com/office/drawing/2014/main" id="{1F264358-B61C-A9C8-7E69-AEEC5B6B4AEA}"/>
              </a:ext>
            </a:extLst>
          </p:cNvPr>
          <p:cNvPicPr>
            <a:picLocks noChangeAspect="1"/>
          </p:cNvPicPr>
          <p:nvPr/>
        </p:nvPicPr>
        <p:blipFill>
          <a:blip r:embed="rId9"/>
          <a:stretch>
            <a:fillRect/>
          </a:stretch>
        </p:blipFill>
        <p:spPr>
          <a:xfrm>
            <a:off x="4719997" y="1446524"/>
            <a:ext cx="2084818" cy="2084818"/>
          </a:xfrm>
          <a:prstGeom prst="rect">
            <a:avLst/>
          </a:prstGeom>
        </p:spPr>
      </p:pic>
      <p:pic>
        <p:nvPicPr>
          <p:cNvPr id="12" name="Picture 11">
            <a:extLst>
              <a:ext uri="{FF2B5EF4-FFF2-40B4-BE49-F238E27FC236}">
                <a16:creationId xmlns:a16="http://schemas.microsoft.com/office/drawing/2014/main" id="{7AD59A1B-A90A-F021-18E5-5C214DD9D91C}"/>
              </a:ext>
            </a:extLst>
          </p:cNvPr>
          <p:cNvPicPr>
            <a:picLocks noChangeAspect="1"/>
          </p:cNvPicPr>
          <p:nvPr/>
        </p:nvPicPr>
        <p:blipFill>
          <a:blip r:embed="rId10"/>
          <a:stretch>
            <a:fillRect/>
          </a:stretch>
        </p:blipFill>
        <p:spPr>
          <a:xfrm>
            <a:off x="803970" y="5098562"/>
            <a:ext cx="3219935" cy="914612"/>
          </a:xfrm>
          <a:prstGeom prst="rect">
            <a:avLst/>
          </a:prstGeom>
        </p:spPr>
      </p:pic>
    </p:spTree>
    <p:extLst>
      <p:ext uri="{BB962C8B-B14F-4D97-AF65-F5344CB8AC3E}">
        <p14:creationId xmlns:p14="http://schemas.microsoft.com/office/powerpoint/2010/main" val="1833163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And There Are Lots of Points to be Scored</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A4ED5B4B-DB0D-BBDA-67B5-4B13EF715604}"/>
              </a:ext>
            </a:extLst>
          </p:cNvPr>
          <p:cNvPicPr>
            <a:picLocks noChangeAspect="1"/>
          </p:cNvPicPr>
          <p:nvPr/>
        </p:nvPicPr>
        <p:blipFill>
          <a:blip r:embed="rId4"/>
          <a:stretch>
            <a:fillRect/>
          </a:stretch>
        </p:blipFill>
        <p:spPr>
          <a:xfrm>
            <a:off x="347295" y="3702533"/>
            <a:ext cx="6014863" cy="2727142"/>
          </a:xfrm>
          <a:prstGeom prst="rect">
            <a:avLst/>
          </a:prstGeom>
        </p:spPr>
      </p:pic>
      <p:pic>
        <p:nvPicPr>
          <p:cNvPr id="13" name="Picture 12">
            <a:extLst>
              <a:ext uri="{FF2B5EF4-FFF2-40B4-BE49-F238E27FC236}">
                <a16:creationId xmlns:a16="http://schemas.microsoft.com/office/drawing/2014/main" id="{03F31365-6B16-A2DD-288B-1AFE1B6398B6}"/>
              </a:ext>
            </a:extLst>
          </p:cNvPr>
          <p:cNvPicPr>
            <a:picLocks noChangeAspect="1"/>
          </p:cNvPicPr>
          <p:nvPr/>
        </p:nvPicPr>
        <p:blipFill>
          <a:blip r:embed="rId5"/>
          <a:stretch>
            <a:fillRect/>
          </a:stretch>
        </p:blipFill>
        <p:spPr>
          <a:xfrm>
            <a:off x="6849767" y="1424277"/>
            <a:ext cx="4886324" cy="1370851"/>
          </a:xfrm>
          <a:prstGeom prst="rect">
            <a:avLst/>
          </a:prstGeom>
        </p:spPr>
      </p:pic>
      <p:pic>
        <p:nvPicPr>
          <p:cNvPr id="15" name="Picture 14">
            <a:extLst>
              <a:ext uri="{FF2B5EF4-FFF2-40B4-BE49-F238E27FC236}">
                <a16:creationId xmlns:a16="http://schemas.microsoft.com/office/drawing/2014/main" id="{8F4690A5-CCDB-17C4-3537-8C6047BCC8F2}"/>
              </a:ext>
            </a:extLst>
          </p:cNvPr>
          <p:cNvPicPr>
            <a:picLocks noChangeAspect="1"/>
          </p:cNvPicPr>
          <p:nvPr/>
        </p:nvPicPr>
        <p:blipFill>
          <a:blip r:embed="rId6"/>
          <a:stretch>
            <a:fillRect/>
          </a:stretch>
        </p:blipFill>
        <p:spPr>
          <a:xfrm>
            <a:off x="6587810" y="3813692"/>
            <a:ext cx="5410239" cy="1060831"/>
          </a:xfrm>
          <a:prstGeom prst="rect">
            <a:avLst/>
          </a:prstGeom>
        </p:spPr>
      </p:pic>
      <p:pic>
        <p:nvPicPr>
          <p:cNvPr id="16" name="Picture 15">
            <a:extLst>
              <a:ext uri="{FF2B5EF4-FFF2-40B4-BE49-F238E27FC236}">
                <a16:creationId xmlns:a16="http://schemas.microsoft.com/office/drawing/2014/main" id="{DAC00282-07EC-A6D7-F9B5-EACA7F9DF62B}"/>
              </a:ext>
            </a:extLst>
          </p:cNvPr>
          <p:cNvPicPr>
            <a:picLocks noChangeAspect="1"/>
          </p:cNvPicPr>
          <p:nvPr/>
        </p:nvPicPr>
        <p:blipFill>
          <a:blip r:embed="rId7"/>
          <a:stretch>
            <a:fillRect/>
          </a:stretch>
        </p:blipFill>
        <p:spPr>
          <a:xfrm>
            <a:off x="250524" y="1003116"/>
            <a:ext cx="6337286" cy="2213175"/>
          </a:xfrm>
          <a:prstGeom prst="rect">
            <a:avLst/>
          </a:prstGeom>
        </p:spPr>
      </p:pic>
      <p:pic>
        <p:nvPicPr>
          <p:cNvPr id="4" name="Picture 3">
            <a:extLst>
              <a:ext uri="{FF2B5EF4-FFF2-40B4-BE49-F238E27FC236}">
                <a16:creationId xmlns:a16="http://schemas.microsoft.com/office/drawing/2014/main" id="{FA572A9B-891D-E16F-D3D4-2588CDFAB907}"/>
              </a:ext>
            </a:extLst>
          </p:cNvPr>
          <p:cNvPicPr>
            <a:picLocks noChangeAspect="1"/>
          </p:cNvPicPr>
          <p:nvPr/>
        </p:nvPicPr>
        <p:blipFill>
          <a:blip r:embed="rId8"/>
          <a:stretch>
            <a:fillRect/>
          </a:stretch>
        </p:blipFill>
        <p:spPr>
          <a:xfrm>
            <a:off x="532606" y="4191794"/>
            <a:ext cx="682729" cy="682729"/>
          </a:xfrm>
          <a:prstGeom prst="rect">
            <a:avLst/>
          </a:prstGeom>
        </p:spPr>
      </p:pic>
    </p:spTree>
    <p:extLst>
      <p:ext uri="{BB962C8B-B14F-4D97-AF65-F5344CB8AC3E}">
        <p14:creationId xmlns:p14="http://schemas.microsoft.com/office/powerpoint/2010/main" val="2451917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Designing For The Needs Of People Is Mandatory For Success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889C5449-57F8-42AC-950E-E12CF8D586FE}"/>
              </a:ext>
            </a:extLst>
          </p:cNvPr>
          <p:cNvSpPr/>
          <p:nvPr/>
        </p:nvSpPr>
        <p:spPr>
          <a:xfrm>
            <a:off x="7466806" y="921100"/>
            <a:ext cx="3767744" cy="1461939"/>
          </a:xfrm>
          <a:prstGeom prst="rect">
            <a:avLst/>
          </a:prstGeom>
          <a:ln w="25400">
            <a:solidFill>
              <a:srgbClr val="0070C0"/>
            </a:solidFill>
          </a:ln>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mn-ea"/>
                <a:cs typeface="+mn-cs"/>
              </a:rPr>
              <a:t>“</a:t>
            </a:r>
            <a:r>
              <a:rPr kumimoji="0" lang="en-US" sz="1800" b="0" i="0" u="none" strike="noStrike" kern="1200" cap="none" spc="0" normalizeH="0" baseline="0" noProof="0" dirty="0">
                <a:ln>
                  <a:noFill/>
                </a:ln>
                <a:solidFill>
                  <a:srgbClr val="0070C0"/>
                </a:solidFill>
                <a:effectLst/>
                <a:uLnTx/>
                <a:uFillTx/>
                <a:latin typeface="Arial" charset="0"/>
                <a:ea typeface="+mn-ea"/>
                <a:cs typeface="+mn-cs"/>
              </a:rPr>
              <a:t>Wellness </a:t>
            </a:r>
            <a:r>
              <a:rPr kumimoji="0" lang="en-US" sz="1800" b="0" i="0" u="none" strike="noStrike" kern="1200" cap="none" spc="0" normalizeH="0" baseline="0" noProof="0" dirty="0">
                <a:ln>
                  <a:noFill/>
                </a:ln>
                <a:solidFill>
                  <a:srgbClr val="000000"/>
                </a:solidFill>
                <a:effectLst/>
                <a:uLnTx/>
                <a:uFillTx/>
                <a:latin typeface="Arial" charset="0"/>
                <a:ea typeface="+mn-ea"/>
                <a:cs typeface="+mn-cs"/>
              </a:rPr>
              <a:t>continues to be </a:t>
            </a:r>
            <a:r>
              <a:rPr kumimoji="0" lang="en-US" sz="1800" b="0" i="0" u="none" strike="noStrike" kern="1200" cap="none" spc="0" normalizeH="0" baseline="0" noProof="0" dirty="0">
                <a:ln>
                  <a:noFill/>
                </a:ln>
                <a:solidFill>
                  <a:srgbClr val="0070C0"/>
                </a:solidFill>
                <a:effectLst/>
                <a:uLnTx/>
                <a:uFillTx/>
                <a:latin typeface="Arial" charset="0"/>
                <a:ea typeface="+mn-ea"/>
                <a:cs typeface="+mn-cs"/>
              </a:rPr>
              <a:t>a key consideration </a:t>
            </a:r>
            <a:r>
              <a:rPr kumimoji="0" lang="en-US" sz="1800" b="0" i="0" u="none" strike="noStrike" kern="1200" cap="none" spc="0" normalizeH="0" baseline="0" noProof="0" dirty="0">
                <a:ln>
                  <a:noFill/>
                </a:ln>
                <a:solidFill>
                  <a:srgbClr val="000000"/>
                </a:solidFill>
                <a:effectLst/>
                <a:uLnTx/>
                <a:uFillTx/>
                <a:latin typeface="Arial" charset="0"/>
                <a:ea typeface="+mn-ea"/>
                <a:cs typeface="+mn-cs"/>
              </a:rPr>
              <a:t>for companies and landlords when building or redeveloping office spaces.”</a:t>
            </a: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 CBRE Online Article 2019</a:t>
            </a:r>
          </a:p>
        </p:txBody>
      </p:sp>
      <p:grpSp>
        <p:nvGrpSpPr>
          <p:cNvPr id="11" name="Group 10">
            <a:extLst>
              <a:ext uri="{FF2B5EF4-FFF2-40B4-BE49-F238E27FC236}">
                <a16:creationId xmlns:a16="http://schemas.microsoft.com/office/drawing/2014/main" id="{5D05E7E8-DAD5-45A6-8084-693CB39DCB9C}"/>
              </a:ext>
            </a:extLst>
          </p:cNvPr>
          <p:cNvGrpSpPr/>
          <p:nvPr/>
        </p:nvGrpSpPr>
        <p:grpSpPr>
          <a:xfrm>
            <a:off x="547518" y="1442694"/>
            <a:ext cx="2350892" cy="4203747"/>
            <a:chOff x="10020300" y="684862"/>
            <a:chExt cx="1809750" cy="3342304"/>
          </a:xfrm>
        </p:grpSpPr>
        <p:pic>
          <p:nvPicPr>
            <p:cNvPr id="16" name="Picture 15">
              <a:extLst>
                <a:ext uri="{FF2B5EF4-FFF2-40B4-BE49-F238E27FC236}">
                  <a16:creationId xmlns:a16="http://schemas.microsoft.com/office/drawing/2014/main" id="{A70ED0E2-BEA6-4661-982B-E15683ABAC30}"/>
                </a:ext>
              </a:extLst>
            </p:cNvPr>
            <p:cNvPicPr>
              <a:picLocks noChangeAspect="1"/>
            </p:cNvPicPr>
            <p:nvPr/>
          </p:nvPicPr>
          <p:blipFill>
            <a:blip r:embed="rId3"/>
            <a:stretch>
              <a:fillRect/>
            </a:stretch>
          </p:blipFill>
          <p:spPr>
            <a:xfrm>
              <a:off x="10020300" y="684862"/>
              <a:ext cx="1809750" cy="3162300"/>
            </a:xfrm>
            <a:prstGeom prst="rect">
              <a:avLst/>
            </a:prstGeom>
            <a:ln>
              <a:solidFill>
                <a:schemeClr val="tx1"/>
              </a:solidFill>
            </a:ln>
          </p:spPr>
        </p:pic>
        <p:pic>
          <p:nvPicPr>
            <p:cNvPr id="17" name="Picture 16">
              <a:extLst>
                <a:ext uri="{FF2B5EF4-FFF2-40B4-BE49-F238E27FC236}">
                  <a16:creationId xmlns:a16="http://schemas.microsoft.com/office/drawing/2014/main" id="{DB1B9DCE-D5CB-4415-BD98-7CB492DBD35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020300" y="3860964"/>
              <a:ext cx="1809750" cy="166202"/>
            </a:xfrm>
            <a:prstGeom prst="rect">
              <a:avLst/>
            </a:prstGeom>
          </p:spPr>
        </p:pic>
      </p:grpSp>
      <p:sp>
        <p:nvSpPr>
          <p:cNvPr id="19" name="Rectangle 18">
            <a:extLst>
              <a:ext uri="{FF2B5EF4-FFF2-40B4-BE49-F238E27FC236}">
                <a16:creationId xmlns:a16="http://schemas.microsoft.com/office/drawing/2014/main" id="{8DF67BFE-2AC2-4100-B2A1-C55547018DBF}"/>
              </a:ext>
            </a:extLst>
          </p:cNvPr>
          <p:cNvSpPr/>
          <p:nvPr/>
        </p:nvSpPr>
        <p:spPr>
          <a:xfrm>
            <a:off x="3352006" y="915194"/>
            <a:ext cx="3767744" cy="5401479"/>
          </a:xfrm>
          <a:prstGeom prst="rect">
            <a:avLst/>
          </a:prstGeom>
          <a:ln w="25400">
            <a:solidFill>
              <a:srgbClr val="0070C0"/>
            </a:solidFill>
          </a:ln>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Arial" charset="0"/>
                <a:ea typeface="+mn-ea"/>
                <a:cs typeface="+mn-cs"/>
              </a:rPr>
              <a:t>“Wellness in the workplace has emerged as a critical issue because it is simply </a:t>
            </a:r>
            <a:r>
              <a:rPr kumimoji="0" lang="en-US" sz="1800" b="0" i="0" u="none" strike="noStrike" kern="1200" cap="none" spc="0" normalizeH="0" baseline="0" noProof="0" dirty="0">
                <a:ln>
                  <a:noFill/>
                </a:ln>
                <a:solidFill>
                  <a:srgbClr val="0070C0"/>
                </a:solidFill>
                <a:effectLst/>
                <a:uLnTx/>
                <a:uFillTx/>
                <a:latin typeface="Arial" charset="0"/>
                <a:ea typeface="+mn-ea"/>
                <a:cs typeface="+mn-cs"/>
              </a:rPr>
              <a:t>too fundamental </a:t>
            </a:r>
            <a:r>
              <a:rPr kumimoji="0" lang="en-US" sz="1800" b="0" i="0" u="none" strike="noStrike" kern="1200" cap="none" spc="0" normalizeH="0" baseline="0" noProof="0" dirty="0">
                <a:ln>
                  <a:noFill/>
                </a:ln>
                <a:solidFill>
                  <a:srgbClr val="3F3F3F"/>
                </a:solidFill>
                <a:effectLst/>
                <a:uLnTx/>
                <a:uFillTx/>
                <a:latin typeface="Arial" charset="0"/>
                <a:ea typeface="+mn-ea"/>
                <a:cs typeface="+mn-cs"/>
              </a:rPr>
              <a:t>to be ignored.”</a:t>
            </a: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Arial" charset="0"/>
                <a:ea typeface="+mn-ea"/>
                <a:cs typeface="+mn-cs"/>
              </a:rPr>
              <a:t>“Bodies of evidence from all parts of the globe prove that </a:t>
            </a:r>
            <a:r>
              <a:rPr kumimoji="0" lang="en-US" sz="1800" b="0" i="0" u="none" strike="noStrike" kern="1200" cap="none" spc="0" normalizeH="0" baseline="0" noProof="0" dirty="0">
                <a:ln>
                  <a:noFill/>
                </a:ln>
                <a:solidFill>
                  <a:srgbClr val="0070C0"/>
                </a:solidFill>
                <a:effectLst/>
                <a:uLnTx/>
                <a:uFillTx/>
                <a:latin typeface="Arial" charset="0"/>
                <a:ea typeface="+mn-ea"/>
                <a:cs typeface="+mn-cs"/>
              </a:rPr>
              <a:t>well designed workplaces are critical </a:t>
            </a:r>
            <a:r>
              <a:rPr kumimoji="0" lang="en-US" sz="1800" b="0" i="0" u="none" strike="noStrike" kern="1200" cap="none" spc="0" normalizeH="0" baseline="0" noProof="0" dirty="0">
                <a:ln>
                  <a:noFill/>
                </a:ln>
                <a:solidFill>
                  <a:srgbClr val="3F3F3F"/>
                </a:solidFill>
                <a:effectLst/>
                <a:uLnTx/>
                <a:uFillTx/>
                <a:latin typeface="Arial" charset="0"/>
                <a:ea typeface="+mn-ea"/>
                <a:cs typeface="+mn-cs"/>
              </a:rPr>
              <a:t>for the health and wellbeing of society. The message to the real estate and built environment sector is clear: </a:t>
            </a:r>
            <a:r>
              <a:rPr kumimoji="0" lang="en-US" sz="1800" b="0" i="0" u="none" strike="noStrike" kern="1200" cap="none" spc="0" normalizeH="0" baseline="0" noProof="0" dirty="0" err="1">
                <a:ln>
                  <a:noFill/>
                </a:ln>
                <a:solidFill>
                  <a:srgbClr val="3F3F3F"/>
                </a:solidFill>
                <a:effectLst/>
                <a:uLnTx/>
                <a:uFillTx/>
                <a:latin typeface="Arial" charset="0"/>
                <a:ea typeface="+mn-ea"/>
                <a:cs typeface="+mn-cs"/>
              </a:rPr>
              <a:t>prioritise</a:t>
            </a:r>
            <a:r>
              <a:rPr kumimoji="0" lang="en-US" sz="1800" b="0" i="0" u="none" strike="noStrike" kern="1200" cap="none" spc="0" normalizeH="0" baseline="0" noProof="0" dirty="0">
                <a:ln>
                  <a:noFill/>
                </a:ln>
                <a:solidFill>
                  <a:srgbClr val="3F3F3F"/>
                </a:solidFill>
                <a:effectLst/>
                <a:uLnTx/>
                <a:uFillTx/>
                <a:latin typeface="Arial" charset="0"/>
                <a:ea typeface="+mn-ea"/>
                <a:cs typeface="+mn-cs"/>
              </a:rPr>
              <a:t> health and wellbeing by making spaces human again”</a:t>
            </a: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Arial" charset="0"/>
                <a:ea typeface="+mn-ea"/>
                <a:cs typeface="+mn-cs"/>
              </a:rPr>
              <a:t>“…More than a ‘fad’ this is a global socio-political shift – </a:t>
            </a:r>
            <a:r>
              <a:rPr kumimoji="0" lang="en-US" sz="1800" b="0" i="0" u="none" strike="noStrike" kern="1200" cap="none" spc="0" normalizeH="0" baseline="0" noProof="0" dirty="0">
                <a:ln>
                  <a:noFill/>
                </a:ln>
                <a:solidFill>
                  <a:srgbClr val="0070C0"/>
                </a:solidFill>
                <a:effectLst/>
                <a:uLnTx/>
                <a:uFillTx/>
                <a:latin typeface="Arial" charset="0"/>
                <a:ea typeface="+mn-ea"/>
                <a:cs typeface="+mn-cs"/>
              </a:rPr>
              <a:t>rue the industry that is not moving to address it.”</a:t>
            </a: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 Cushman Wakefield, Well Work Place: Making Spaces Human Again</a:t>
            </a:r>
          </a:p>
        </p:txBody>
      </p:sp>
      <p:sp>
        <p:nvSpPr>
          <p:cNvPr id="20" name="Rectangle 19">
            <a:extLst>
              <a:ext uri="{FF2B5EF4-FFF2-40B4-BE49-F238E27FC236}">
                <a16:creationId xmlns:a16="http://schemas.microsoft.com/office/drawing/2014/main" id="{ED5265A7-3968-4F20-A715-20235DB200D8}"/>
              </a:ext>
            </a:extLst>
          </p:cNvPr>
          <p:cNvSpPr/>
          <p:nvPr/>
        </p:nvSpPr>
        <p:spPr>
          <a:xfrm>
            <a:off x="7452873" y="2618179"/>
            <a:ext cx="3767745" cy="2846933"/>
          </a:xfrm>
          <a:prstGeom prst="rect">
            <a:avLst/>
          </a:prstGeom>
          <a:ln w="25400">
            <a:solidFill>
              <a:srgbClr val="0070C0"/>
            </a:solidFill>
          </a:ln>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mn-ea"/>
                <a:cs typeface="+mn-cs"/>
              </a:rPr>
              <a:t>“The workplace is the physical manifestation of your company’s culture and core values. By better understanding </a:t>
            </a:r>
            <a:r>
              <a:rPr kumimoji="0" lang="en-US" sz="1800" b="0" i="0" u="none" strike="noStrike" kern="1200" cap="none" spc="0" normalizeH="0" baseline="0" noProof="0" dirty="0">
                <a:ln>
                  <a:noFill/>
                </a:ln>
                <a:solidFill>
                  <a:srgbClr val="0070C0"/>
                </a:solidFill>
                <a:effectLst/>
                <a:uLnTx/>
                <a:uFillTx/>
                <a:latin typeface="Arial" charset="0"/>
                <a:ea typeface="+mn-ea"/>
                <a:cs typeface="+mn-cs"/>
              </a:rPr>
              <a:t>the deep connection between the human experience and real estate</a:t>
            </a:r>
            <a:r>
              <a:rPr kumimoji="0" lang="en-US" sz="1800" b="0" i="0" u="none" strike="noStrike" kern="1200" cap="none" spc="0" normalizeH="0" baseline="0" noProof="0" dirty="0">
                <a:ln>
                  <a:noFill/>
                </a:ln>
                <a:solidFill>
                  <a:srgbClr val="000000"/>
                </a:solidFill>
                <a:effectLst/>
                <a:uLnTx/>
                <a:uFillTx/>
                <a:latin typeface="Arial" charset="0"/>
                <a:ea typeface="+mn-ea"/>
                <a:cs typeface="+mn-cs"/>
              </a:rPr>
              <a:t>, organizations can create more innovative workplaces that drive productivity, experience and business value.”</a:t>
            </a:r>
            <a:endParaRPr kumimoji="0" lang="en-US" sz="1800" b="0" i="0" u="none" strike="noStrike" kern="1200" cap="none" spc="0" normalizeH="0" baseline="0" noProof="0" dirty="0">
              <a:ln>
                <a:noFill/>
              </a:ln>
              <a:solidFill>
                <a:srgbClr val="3F3F3F"/>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200" b="0" i="0" u="none" strike="noStrike" kern="1200" cap="none" spc="0" normalizeH="0" baseline="0" noProof="0" dirty="0">
                <a:ln>
                  <a:noFill/>
                </a:ln>
                <a:solidFill>
                  <a:srgbClr val="3F3F3F"/>
                </a:solidFill>
                <a:effectLst/>
                <a:uLnTx/>
                <a:uFillTx/>
                <a:latin typeface="Arial" charset="0"/>
                <a:ea typeface="+mn-ea"/>
                <a:cs typeface="+mn-cs"/>
              </a:rPr>
              <a:t>- Ed </a:t>
            </a:r>
            <a:r>
              <a:rPr kumimoji="0" lang="en-US" sz="1200" b="0" i="0" u="none" strike="noStrike" kern="1200" cap="none" spc="0" normalizeH="0" baseline="0" noProof="0" dirty="0" err="1">
                <a:ln>
                  <a:noFill/>
                </a:ln>
                <a:solidFill>
                  <a:srgbClr val="3F3F3F"/>
                </a:solidFill>
                <a:effectLst/>
                <a:uLnTx/>
                <a:uFillTx/>
                <a:latin typeface="Arial" charset="0"/>
                <a:ea typeface="+mn-ea"/>
                <a:cs typeface="+mn-cs"/>
              </a:rPr>
              <a:t>Nolanm</a:t>
            </a:r>
            <a:r>
              <a:rPr kumimoji="0" lang="en-US" sz="1200" b="0" i="0" u="none" strike="noStrike" kern="1200" cap="none" spc="0" normalizeH="0" baseline="0" noProof="0" dirty="0">
                <a:ln>
                  <a:noFill/>
                </a:ln>
                <a:solidFill>
                  <a:srgbClr val="3F3F3F"/>
                </a:solidFill>
                <a:effectLst/>
                <a:uLnTx/>
                <a:uFillTx/>
                <a:latin typeface="Arial" charset="0"/>
                <a:ea typeface="+mn-ea"/>
                <a:cs typeface="+mn-cs"/>
              </a:rPr>
              <a:t>, JLL Workplace Strategy</a:t>
            </a:r>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2" name="Picture 1">
            <a:extLst>
              <a:ext uri="{FF2B5EF4-FFF2-40B4-BE49-F238E27FC236}">
                <a16:creationId xmlns:a16="http://schemas.microsoft.com/office/drawing/2014/main" id="{A2F38C69-1A4A-CF5B-EECD-7174E284EA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3150174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7640D209-BD58-4AA0-A652-D72507407DC0}"/>
              </a:ext>
            </a:extLst>
          </p:cNvPr>
          <p:cNvSpPr/>
          <p:nvPr/>
        </p:nvSpPr>
        <p:spPr>
          <a:xfrm>
            <a:off x="8788171" y="1529092"/>
            <a:ext cx="3128390" cy="31242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a:ea typeface="+mn-ea"/>
                <a:cs typeface="+mn-cs"/>
              </a:rPr>
              <a:t>New and emerging building standards recognize the need to provide occupants with environments that have been designed for more than functionality – requiring a number of features be addressed including good lighting and good acoustic performance</a:t>
            </a:r>
          </a:p>
        </p:txBody>
      </p:sp>
      <p:sp>
        <p:nvSpPr>
          <p:cNvPr id="10" name="Rectangle 4">
            <a:extLst>
              <a:ext uri="{FF2B5EF4-FFF2-40B4-BE49-F238E27FC236}">
                <a16:creationId xmlns:a16="http://schemas.microsoft.com/office/drawing/2014/main" id="{1885E8E3-C83E-43C1-B67F-C8ABA510345C}"/>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New Standards Recognize the Need for Better Environments</a:t>
            </a:r>
          </a:p>
        </p:txBody>
      </p:sp>
      <p:cxnSp>
        <p:nvCxnSpPr>
          <p:cNvPr id="11" name="Straight Connector 10">
            <a:extLst>
              <a:ext uri="{FF2B5EF4-FFF2-40B4-BE49-F238E27FC236}">
                <a16:creationId xmlns:a16="http://schemas.microsoft.com/office/drawing/2014/main" id="{FDF556D8-D364-4875-81CE-FD3A88F53409}"/>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05EA3BA8-5E61-4524-BA66-FF995E71BDE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350659" y="5544440"/>
            <a:ext cx="2766074" cy="835088"/>
          </a:xfrm>
          <a:prstGeom prst="rect">
            <a:avLst/>
          </a:prstGeom>
        </p:spPr>
      </p:pic>
      <p:pic>
        <p:nvPicPr>
          <p:cNvPr id="2050" name="Picture 2">
            <a:extLst>
              <a:ext uri="{FF2B5EF4-FFF2-40B4-BE49-F238E27FC236}">
                <a16:creationId xmlns:a16="http://schemas.microsoft.com/office/drawing/2014/main" id="{908E5732-2FA3-443F-9B84-D57341BAD5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606" y="998610"/>
            <a:ext cx="8426824" cy="43654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8E21F3EB-06B2-A000-E1F2-0DBA958BFE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316981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Designing For The Needs Of People Is Mandatory For Success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3" name="Picture 2">
            <a:extLst>
              <a:ext uri="{FF2B5EF4-FFF2-40B4-BE49-F238E27FC236}">
                <a16:creationId xmlns:a16="http://schemas.microsoft.com/office/drawing/2014/main" id="{8E953958-5233-2D69-05E0-82C4A3CA9F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pic>
        <p:nvPicPr>
          <p:cNvPr id="8" name="Picture 7">
            <a:extLst>
              <a:ext uri="{FF2B5EF4-FFF2-40B4-BE49-F238E27FC236}">
                <a16:creationId xmlns:a16="http://schemas.microsoft.com/office/drawing/2014/main" id="{F0E6A09F-6DEB-6640-4919-18904133ACB1}"/>
              </a:ext>
            </a:extLst>
          </p:cNvPr>
          <p:cNvPicPr>
            <a:picLocks noChangeAspect="1"/>
          </p:cNvPicPr>
          <p:nvPr/>
        </p:nvPicPr>
        <p:blipFill>
          <a:blip r:embed="rId4"/>
          <a:srcRect t="11549" b="4134"/>
          <a:stretch/>
        </p:blipFill>
        <p:spPr>
          <a:xfrm>
            <a:off x="-1" y="-1"/>
            <a:ext cx="12190413" cy="6859589"/>
          </a:xfrm>
          <a:prstGeom prst="rect">
            <a:avLst/>
          </a:prstGeom>
        </p:spPr>
      </p:pic>
      <p:sp>
        <p:nvSpPr>
          <p:cNvPr id="5" name="TextBox 4">
            <a:extLst>
              <a:ext uri="{FF2B5EF4-FFF2-40B4-BE49-F238E27FC236}">
                <a16:creationId xmlns:a16="http://schemas.microsoft.com/office/drawing/2014/main" id="{432F94A6-3EB0-0DC2-941C-6F0747DE5F3C}"/>
              </a:ext>
            </a:extLst>
          </p:cNvPr>
          <p:cNvSpPr txBox="1"/>
          <p:nvPr/>
        </p:nvSpPr>
        <p:spPr>
          <a:xfrm>
            <a:off x="1027903" y="476121"/>
            <a:ext cx="3505201" cy="156966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b="0" i="0" u="none" strike="noStrike" kern="1200" cap="none" spc="0" normalizeH="0" baseline="0" noProof="0" dirty="0">
                <a:ln>
                  <a:noFill/>
                </a:ln>
                <a:solidFill>
                  <a:schemeClr val="tx2"/>
                </a:solidFill>
                <a:effectLst/>
                <a:uLnTx/>
                <a:uFillTx/>
                <a:latin typeface="Arial" charset="0"/>
                <a:ea typeface="+mn-ea"/>
                <a:cs typeface="+mn-cs"/>
              </a:rPr>
              <a:t>Up to </a:t>
            </a:r>
            <a:r>
              <a:rPr kumimoji="0" lang="en-US" sz="9600" b="0" i="0" u="none" strike="noStrike" kern="1200" cap="none" spc="0" normalizeH="0" baseline="0" noProof="0" dirty="0">
                <a:ln>
                  <a:noFill/>
                </a:ln>
                <a:solidFill>
                  <a:schemeClr val="tx2"/>
                </a:solidFill>
                <a:effectLst/>
                <a:uLnTx/>
                <a:uFillTx/>
                <a:latin typeface="Arial" charset="0"/>
                <a:ea typeface="+mn-ea"/>
                <a:cs typeface="+mn-cs"/>
              </a:rPr>
              <a:t>90%</a:t>
            </a:r>
          </a:p>
        </p:txBody>
      </p:sp>
      <p:sp>
        <p:nvSpPr>
          <p:cNvPr id="6" name="TextBox 5">
            <a:extLst>
              <a:ext uri="{FF2B5EF4-FFF2-40B4-BE49-F238E27FC236}">
                <a16:creationId xmlns:a16="http://schemas.microsoft.com/office/drawing/2014/main" id="{6B83FCF8-2132-71C6-CCB1-34B4BA6E8095}"/>
              </a:ext>
            </a:extLst>
          </p:cNvPr>
          <p:cNvSpPr txBox="1"/>
          <p:nvPr/>
        </p:nvSpPr>
        <p:spPr>
          <a:xfrm>
            <a:off x="1460397" y="1848529"/>
            <a:ext cx="2640211" cy="58477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charset="0"/>
                <a:ea typeface="+mn-ea"/>
                <a:cs typeface="+mn-cs"/>
              </a:rPr>
              <a:t>Percentage of business costs related to employees</a:t>
            </a:r>
          </a:p>
        </p:txBody>
      </p:sp>
      <p:pic>
        <p:nvPicPr>
          <p:cNvPr id="7" name="Picture 6">
            <a:extLst>
              <a:ext uri="{FF2B5EF4-FFF2-40B4-BE49-F238E27FC236}">
                <a16:creationId xmlns:a16="http://schemas.microsoft.com/office/drawing/2014/main" id="{D1EA3AEC-3E4C-7D07-F0EC-0FE1AC03C5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83754" y="5817911"/>
            <a:ext cx="897350" cy="914612"/>
          </a:xfrm>
          <a:prstGeom prst="rect">
            <a:avLst/>
          </a:prstGeom>
        </p:spPr>
      </p:pic>
    </p:spTree>
    <p:extLst>
      <p:ext uri="{BB962C8B-B14F-4D97-AF65-F5344CB8AC3E}">
        <p14:creationId xmlns:p14="http://schemas.microsoft.com/office/powerpoint/2010/main" val="2876207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But What Do People Actually Need to be Healthy and Productive?</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353E42E8-32D5-F39F-EE63-A02FC5229CDF}"/>
              </a:ext>
            </a:extLst>
          </p:cNvPr>
          <p:cNvPicPr>
            <a:picLocks noChangeAspect="1"/>
          </p:cNvPicPr>
          <p:nvPr/>
        </p:nvPicPr>
        <p:blipFill>
          <a:blip r:embed="rId4"/>
          <a:stretch>
            <a:fillRect/>
          </a:stretch>
        </p:blipFill>
        <p:spPr>
          <a:xfrm>
            <a:off x="608806" y="770502"/>
            <a:ext cx="3218577" cy="5923432"/>
          </a:xfrm>
          <a:prstGeom prst="rect">
            <a:avLst/>
          </a:prstGeom>
          <a:ln>
            <a:solidFill>
              <a:schemeClr val="tx1"/>
            </a:solidFill>
          </a:ln>
        </p:spPr>
      </p:pic>
      <p:sp>
        <p:nvSpPr>
          <p:cNvPr id="6" name="TextBox 5">
            <a:extLst>
              <a:ext uri="{FF2B5EF4-FFF2-40B4-BE49-F238E27FC236}">
                <a16:creationId xmlns:a16="http://schemas.microsoft.com/office/drawing/2014/main" id="{1C6225FE-E3C9-00CE-4796-F47F32AF7660}"/>
              </a:ext>
            </a:extLst>
          </p:cNvPr>
          <p:cNvSpPr txBox="1"/>
          <p:nvPr/>
        </p:nvSpPr>
        <p:spPr>
          <a:xfrm>
            <a:off x="4418806" y="1036688"/>
            <a:ext cx="4876800" cy="249299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mn-ea"/>
                <a:cs typeface="+mn-cs"/>
              </a:rPr>
              <a:t>Most Important Design Impacts on Users</a:t>
            </a:r>
          </a:p>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Arial" charset="0"/>
                <a:ea typeface="+mn-ea"/>
                <a:cs typeface="+mn-cs"/>
              </a:rPr>
              <a:t>Air</a:t>
            </a:r>
          </a:p>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70C0"/>
                </a:solidFill>
                <a:effectLst/>
                <a:uLnTx/>
                <a:uFillTx/>
                <a:latin typeface="Arial" charset="0"/>
                <a:ea typeface="+mn-ea"/>
                <a:cs typeface="+mn-cs"/>
              </a:rPr>
              <a:t>Light</a:t>
            </a:r>
          </a:p>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Arial" charset="0"/>
                <a:ea typeface="+mn-ea"/>
                <a:cs typeface="+mn-cs"/>
              </a:rPr>
              <a:t>Water</a:t>
            </a:r>
          </a:p>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Arial" charset="0"/>
                <a:ea typeface="+mn-ea"/>
                <a:cs typeface="+mn-cs"/>
              </a:rPr>
              <a:t>Temperature</a:t>
            </a:r>
          </a:p>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Arial" charset="0"/>
                <a:ea typeface="+mn-ea"/>
                <a:cs typeface="+mn-cs"/>
              </a:rPr>
              <a:t>Nature</a:t>
            </a:r>
          </a:p>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70C0"/>
                </a:solidFill>
                <a:effectLst/>
                <a:uLnTx/>
                <a:uFillTx/>
                <a:latin typeface="Arial" charset="0"/>
                <a:ea typeface="+mn-ea"/>
                <a:cs typeface="+mn-cs"/>
              </a:rPr>
              <a:t>Sound</a:t>
            </a:r>
          </a:p>
        </p:txBody>
      </p:sp>
      <p:sp>
        <p:nvSpPr>
          <p:cNvPr id="8" name="TextBox 7">
            <a:extLst>
              <a:ext uri="{FF2B5EF4-FFF2-40B4-BE49-F238E27FC236}">
                <a16:creationId xmlns:a16="http://schemas.microsoft.com/office/drawing/2014/main" id="{848946DB-2E8C-A73E-BC53-95DB9CB8976B}"/>
              </a:ext>
            </a:extLst>
          </p:cNvPr>
          <p:cNvSpPr txBox="1"/>
          <p:nvPr/>
        </p:nvSpPr>
        <p:spPr>
          <a:xfrm>
            <a:off x="4190206" y="3558633"/>
            <a:ext cx="7509898" cy="190821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mn-cs"/>
              </a:rPr>
              <a:t>Emotional wellness</a:t>
            </a:r>
            <a:r>
              <a:rPr kumimoji="0" lang="en-US" sz="1800" b="0" i="0" u="none" strike="noStrike" kern="1200" cap="none" spc="0" normalizeH="0" baseline="0" noProof="0" dirty="0">
                <a:ln>
                  <a:noFill/>
                </a:ln>
                <a:solidFill>
                  <a:srgbClr val="000000"/>
                </a:solidFill>
                <a:effectLst/>
                <a:uLnTx/>
                <a:uFillTx/>
                <a:latin typeface="Arial" charset="0"/>
                <a:ea typeface="+mn-ea"/>
                <a:cs typeface="+mn-cs"/>
              </a:rPr>
              <a:t>: Give employees access to natural light, and quiet rooms where they can comfortably focus on their work.</a:t>
            </a: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mn-cs"/>
              </a:rPr>
              <a:t>Physical wellness</a:t>
            </a:r>
            <a:r>
              <a:rPr kumimoji="0" lang="en-US" sz="1800" b="0" i="0" u="none" strike="noStrike" kern="1200" cap="none" spc="0" normalizeH="0" baseline="0" noProof="0" dirty="0">
                <a:ln>
                  <a:noFill/>
                </a:ln>
                <a:solidFill>
                  <a:srgbClr val="000000"/>
                </a:solidFill>
                <a:effectLst/>
                <a:uLnTx/>
                <a:uFillTx/>
                <a:latin typeface="Arial" charset="0"/>
                <a:ea typeface="+mn-ea"/>
                <a:cs typeface="+mn-cs"/>
              </a:rPr>
              <a:t>: Provide people with healthy food options, and ergonomically designed workstations.</a:t>
            </a: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mn-cs"/>
              </a:rPr>
              <a:t>Environmental wellness</a:t>
            </a:r>
            <a:r>
              <a:rPr kumimoji="0" lang="en-US" sz="1800" b="0" i="0" u="none" strike="noStrike" kern="1200" cap="none" spc="0" normalizeH="0" baseline="0" noProof="0" dirty="0">
                <a:ln>
                  <a:noFill/>
                </a:ln>
                <a:solidFill>
                  <a:srgbClr val="000000"/>
                </a:solidFill>
                <a:effectLst/>
                <a:uLnTx/>
                <a:uFillTx/>
                <a:latin typeface="Arial" charset="0"/>
                <a:ea typeface="+mn-ea"/>
                <a:cs typeface="+mn-cs"/>
              </a:rPr>
              <a:t>: Make sure your workspaces </a:t>
            </a:r>
            <a:r>
              <a:rPr kumimoji="0" lang="en-US" sz="1800" b="0" i="0" u="none" strike="noStrike" kern="1200" cap="none" spc="0" normalizeH="0" baseline="0" noProof="0" dirty="0">
                <a:ln>
                  <a:noFill/>
                </a:ln>
                <a:effectLst/>
                <a:uLnTx/>
                <a:uFillTx/>
                <a:latin typeface="Arial" charset="0"/>
                <a:ea typeface="+mn-ea"/>
                <a:cs typeface="+mn-cs"/>
              </a:rPr>
              <a:t>have adequate air quality, </a:t>
            </a:r>
            <a:r>
              <a:rPr kumimoji="0" lang="en-US" sz="1800" b="0" i="0" u="none" strike="noStrike" kern="1200" cap="none" spc="0" normalizeH="0" baseline="0" noProof="0" dirty="0">
                <a:ln>
                  <a:noFill/>
                </a:ln>
                <a:solidFill>
                  <a:srgbClr val="0070C0"/>
                </a:solidFill>
                <a:effectLst/>
                <a:uLnTx/>
                <a:uFillTx/>
                <a:latin typeface="Arial" charset="0"/>
                <a:ea typeface="+mn-ea"/>
                <a:cs typeface="+mn-cs"/>
              </a:rPr>
              <a:t>light, </a:t>
            </a:r>
            <a:r>
              <a:rPr kumimoji="0" lang="en-US" sz="1800" b="0" i="0" u="none" strike="noStrike" kern="1200" cap="none" spc="0" normalizeH="0" baseline="0" noProof="0" dirty="0">
                <a:ln>
                  <a:noFill/>
                </a:ln>
                <a:effectLst/>
                <a:uLnTx/>
                <a:uFillTx/>
                <a:latin typeface="Arial" charset="0"/>
                <a:ea typeface="+mn-ea"/>
                <a:cs typeface="+mn-cs"/>
              </a:rPr>
              <a:t>temperature,</a:t>
            </a:r>
            <a:r>
              <a:rPr kumimoji="0" lang="en-US" sz="1800" b="0" i="0" u="none" strike="noStrike" kern="1200" cap="none" spc="0" normalizeH="0" baseline="0" noProof="0" dirty="0">
                <a:ln>
                  <a:noFill/>
                </a:ln>
                <a:solidFill>
                  <a:srgbClr val="0070C0"/>
                </a:solidFill>
                <a:effectLst/>
                <a:uLnTx/>
                <a:uFillTx/>
                <a:latin typeface="Arial" charset="0"/>
                <a:ea typeface="+mn-ea"/>
                <a:cs typeface="+mn-cs"/>
              </a:rPr>
              <a:t> and proper acoustics</a:t>
            </a:r>
            <a:r>
              <a:rPr kumimoji="0" lang="en-US" sz="1800" b="0" i="0" u="none" strike="noStrike" kern="1200" cap="none" spc="0" normalizeH="0" baseline="0" noProof="0" dirty="0">
                <a:ln>
                  <a:noFill/>
                </a:ln>
                <a:solidFill>
                  <a:srgbClr val="000000"/>
                </a:solidFill>
                <a:effectLst/>
                <a:uLnTx/>
                <a:uFillTx/>
                <a:latin typeface="Arial" charset="0"/>
                <a:ea typeface="+mn-ea"/>
                <a:cs typeface="+mn-cs"/>
              </a:rPr>
              <a:t>.</a:t>
            </a:r>
          </a:p>
        </p:txBody>
      </p:sp>
      <p:sp>
        <p:nvSpPr>
          <p:cNvPr id="4" name="Rectangle 3">
            <a:extLst>
              <a:ext uri="{FF2B5EF4-FFF2-40B4-BE49-F238E27FC236}">
                <a16:creationId xmlns:a16="http://schemas.microsoft.com/office/drawing/2014/main" id="{BF1AF258-B9F1-B58D-E59D-2BF6089CD299}"/>
              </a:ext>
            </a:extLst>
          </p:cNvPr>
          <p:cNvSpPr/>
          <p:nvPr/>
        </p:nvSpPr>
        <p:spPr>
          <a:xfrm>
            <a:off x="608806" y="2286794"/>
            <a:ext cx="1828800" cy="533397"/>
          </a:xfrm>
          <a:prstGeom prst="rect">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D8DBEB0-5D2E-F1B5-7067-F915A7C22831}"/>
              </a:ext>
            </a:extLst>
          </p:cNvPr>
          <p:cNvSpPr/>
          <p:nvPr/>
        </p:nvSpPr>
        <p:spPr>
          <a:xfrm>
            <a:off x="618898" y="4336483"/>
            <a:ext cx="1361508" cy="533397"/>
          </a:xfrm>
          <a:prstGeom prst="rect">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2318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The Whole Room</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6477FE72-B679-7340-61BE-C293029DF25E}"/>
              </a:ext>
            </a:extLst>
          </p:cNvPr>
          <p:cNvPicPr>
            <a:picLocks noChangeAspect="1"/>
          </p:cNvPicPr>
          <p:nvPr/>
        </p:nvPicPr>
        <p:blipFill>
          <a:blip r:embed="rId3"/>
          <a:srcRect t="8582" b="23114"/>
          <a:stretch/>
        </p:blipFill>
        <p:spPr>
          <a:xfrm>
            <a:off x="-132722" y="-14972"/>
            <a:ext cx="12323135" cy="6874560"/>
          </a:xfrm>
          <a:prstGeom prst="rect">
            <a:avLst/>
          </a:prstGeom>
        </p:spPr>
      </p:pic>
      <p:sp>
        <p:nvSpPr>
          <p:cNvPr id="8" name="TextBox 7">
            <a:extLst>
              <a:ext uri="{FF2B5EF4-FFF2-40B4-BE49-F238E27FC236}">
                <a16:creationId xmlns:a16="http://schemas.microsoft.com/office/drawing/2014/main" id="{58791E59-E397-B33B-EC28-436AFBE9C38E}"/>
              </a:ext>
            </a:extLst>
          </p:cNvPr>
          <p:cNvSpPr txBox="1"/>
          <p:nvPr/>
        </p:nvSpPr>
        <p:spPr>
          <a:xfrm>
            <a:off x="1294606" y="685959"/>
            <a:ext cx="3581400" cy="1200329"/>
          </a:xfrm>
          <a:prstGeom prst="rect">
            <a:avLst/>
          </a:prstGeom>
          <a:noFill/>
        </p:spPr>
        <p:txBody>
          <a:bodyPr wrap="square" rtlCol="0">
            <a:spAutoFit/>
          </a:bodyPr>
          <a:lstStyle/>
          <a:p>
            <a:pPr algn="ctr"/>
            <a:r>
              <a:rPr lang="en-US" sz="7200" dirty="0">
                <a:solidFill>
                  <a:schemeClr val="tx1">
                    <a:lumMod val="65000"/>
                    <a:lumOff val="35000"/>
                  </a:schemeClr>
                </a:solidFill>
              </a:rPr>
              <a:t>LIGHT</a:t>
            </a:r>
          </a:p>
        </p:txBody>
      </p:sp>
    </p:spTree>
    <p:extLst>
      <p:ext uri="{BB962C8B-B14F-4D97-AF65-F5344CB8AC3E}">
        <p14:creationId xmlns:p14="http://schemas.microsoft.com/office/powerpoint/2010/main" val="589706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A8588D4-01EC-F174-5B56-5C60ABDD8A2B}"/>
              </a:ext>
            </a:extLst>
          </p:cNvPr>
          <p:cNvSpPr txBox="1"/>
          <p:nvPr/>
        </p:nvSpPr>
        <p:spPr>
          <a:xfrm>
            <a:off x="304761" y="912358"/>
            <a:ext cx="11623943" cy="338554"/>
          </a:xfrm>
          <a:prstGeom prst="rect">
            <a:avLst/>
          </a:prstGeom>
          <a:noFill/>
        </p:spPr>
        <p:txBody>
          <a:bodyPr wrap="square" rtlCol="0">
            <a:spAutoFit/>
          </a:bodyPr>
          <a:lstStyle/>
          <a:p>
            <a:r>
              <a:rPr lang="en-US" sz="1600" dirty="0"/>
              <a:t>User concerns reported in recent US Department of Energy L-Prize research mirror the latest US Workplace Census reporting. </a:t>
            </a:r>
          </a:p>
        </p:txBody>
      </p:sp>
      <p:pic>
        <p:nvPicPr>
          <p:cNvPr id="5" name="Picture 4">
            <a:extLst>
              <a:ext uri="{FF2B5EF4-FFF2-40B4-BE49-F238E27FC236}">
                <a16:creationId xmlns:a16="http://schemas.microsoft.com/office/drawing/2014/main" id="{86122E8F-B8B9-0DC6-5C10-1BD396276746}"/>
              </a:ext>
            </a:extLst>
          </p:cNvPr>
          <p:cNvPicPr>
            <a:picLocks noChangeAspect="1"/>
          </p:cNvPicPr>
          <p:nvPr/>
        </p:nvPicPr>
        <p:blipFill>
          <a:blip r:embed="rId3"/>
          <a:stretch>
            <a:fillRect/>
          </a:stretch>
        </p:blipFill>
        <p:spPr>
          <a:xfrm>
            <a:off x="11059485" y="5790438"/>
            <a:ext cx="676627" cy="688818"/>
          </a:xfrm>
          <a:prstGeom prst="rect">
            <a:avLst/>
          </a:prstGeom>
        </p:spPr>
      </p:pic>
      <p:pic>
        <p:nvPicPr>
          <p:cNvPr id="6" name="Picture 5">
            <a:extLst>
              <a:ext uri="{FF2B5EF4-FFF2-40B4-BE49-F238E27FC236}">
                <a16:creationId xmlns:a16="http://schemas.microsoft.com/office/drawing/2014/main" id="{26F20E82-5809-E237-149E-12C7EF22C33C}"/>
              </a:ext>
            </a:extLst>
          </p:cNvPr>
          <p:cNvPicPr>
            <a:picLocks noChangeAspect="1"/>
          </p:cNvPicPr>
          <p:nvPr/>
        </p:nvPicPr>
        <p:blipFill>
          <a:blip r:embed="rId4"/>
          <a:stretch>
            <a:fillRect/>
          </a:stretch>
        </p:blipFill>
        <p:spPr>
          <a:xfrm>
            <a:off x="413365" y="1374182"/>
            <a:ext cx="3897891" cy="3350744"/>
          </a:xfrm>
          <a:prstGeom prst="rect">
            <a:avLst/>
          </a:prstGeom>
        </p:spPr>
      </p:pic>
      <p:pic>
        <p:nvPicPr>
          <p:cNvPr id="7" name="Picture 6">
            <a:extLst>
              <a:ext uri="{FF2B5EF4-FFF2-40B4-BE49-F238E27FC236}">
                <a16:creationId xmlns:a16="http://schemas.microsoft.com/office/drawing/2014/main" id="{F8D7F6ED-BD9C-6A83-70CA-85E77B273C96}"/>
              </a:ext>
            </a:extLst>
          </p:cNvPr>
          <p:cNvPicPr>
            <a:picLocks noChangeAspect="1"/>
          </p:cNvPicPr>
          <p:nvPr/>
        </p:nvPicPr>
        <p:blipFill>
          <a:blip r:embed="rId5"/>
          <a:stretch>
            <a:fillRect/>
          </a:stretch>
        </p:blipFill>
        <p:spPr>
          <a:xfrm>
            <a:off x="4311256" y="1374182"/>
            <a:ext cx="3897892" cy="3350744"/>
          </a:xfrm>
          <a:prstGeom prst="rect">
            <a:avLst/>
          </a:prstGeom>
        </p:spPr>
      </p:pic>
      <p:sp>
        <p:nvSpPr>
          <p:cNvPr id="9" name="Rectangle 4">
            <a:extLst>
              <a:ext uri="{FF2B5EF4-FFF2-40B4-BE49-F238E27FC236}">
                <a16:creationId xmlns:a16="http://schemas.microsoft.com/office/drawing/2014/main" id="{143049E5-B191-A279-A543-FFC648FFBA97}"/>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What’s the Problem?</a:t>
            </a:r>
          </a:p>
        </p:txBody>
      </p:sp>
      <p:cxnSp>
        <p:nvCxnSpPr>
          <p:cNvPr id="10" name="Straight Connector 9">
            <a:extLst>
              <a:ext uri="{FF2B5EF4-FFF2-40B4-BE49-F238E27FC236}">
                <a16:creationId xmlns:a16="http://schemas.microsoft.com/office/drawing/2014/main" id="{98AF59E8-C494-F997-E277-AB8BB211D1C8}"/>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FF33746F-CE3D-3311-ADFB-8D39BC022302}"/>
              </a:ext>
            </a:extLst>
          </p:cNvPr>
          <p:cNvSpPr txBox="1"/>
          <p:nvPr/>
        </p:nvSpPr>
        <p:spPr>
          <a:xfrm>
            <a:off x="395333" y="5197008"/>
            <a:ext cx="7763687" cy="954107"/>
          </a:xfrm>
          <a:prstGeom prst="rect">
            <a:avLst/>
          </a:prstGeom>
          <a:noFill/>
        </p:spPr>
        <p:txBody>
          <a:bodyPr wrap="square" rtlCol="0">
            <a:spAutoFit/>
          </a:bodyPr>
          <a:lstStyle/>
          <a:p>
            <a:r>
              <a:rPr lang="en-US" sz="2800" dirty="0"/>
              <a:t>Poor quality lighting can result in significant problems for large proportions of the population</a:t>
            </a:r>
          </a:p>
        </p:txBody>
      </p:sp>
      <p:sp>
        <p:nvSpPr>
          <p:cNvPr id="2" name="TextBox 1">
            <a:extLst>
              <a:ext uri="{FF2B5EF4-FFF2-40B4-BE49-F238E27FC236}">
                <a16:creationId xmlns:a16="http://schemas.microsoft.com/office/drawing/2014/main" id="{673E6B07-FBB9-EA59-4946-9AE72F52FB49}"/>
              </a:ext>
            </a:extLst>
          </p:cNvPr>
          <p:cNvSpPr txBox="1"/>
          <p:nvPr/>
        </p:nvSpPr>
        <p:spPr>
          <a:xfrm>
            <a:off x="8355288" y="1477310"/>
            <a:ext cx="3360308" cy="181588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1600" dirty="0"/>
              <a:t>A survey of migraineurs and control subjects on triggers for migraine and headache found </a:t>
            </a:r>
            <a:r>
              <a:rPr lang="en-US" sz="1600" dirty="0">
                <a:solidFill>
                  <a:srgbClr val="0070C0"/>
                </a:solidFill>
              </a:rPr>
              <a:t>light flicker </a:t>
            </a:r>
            <a:r>
              <a:rPr lang="en-US" sz="1600" dirty="0"/>
              <a:t>to be the most cited trigger; it was chosen by 45% of the migraine group compared to only 6% of the control group.</a:t>
            </a:r>
          </a:p>
        </p:txBody>
      </p:sp>
      <p:sp>
        <p:nvSpPr>
          <p:cNvPr id="8" name="TextBox 7">
            <a:extLst>
              <a:ext uri="{FF2B5EF4-FFF2-40B4-BE49-F238E27FC236}">
                <a16:creationId xmlns:a16="http://schemas.microsoft.com/office/drawing/2014/main" id="{3054EDF1-95D6-51B0-E737-220E529B8379}"/>
              </a:ext>
            </a:extLst>
          </p:cNvPr>
          <p:cNvSpPr txBox="1"/>
          <p:nvPr/>
        </p:nvSpPr>
        <p:spPr>
          <a:xfrm>
            <a:off x="8308587" y="3429794"/>
            <a:ext cx="3468461" cy="1323439"/>
          </a:xfrm>
          <a:prstGeom prst="rect">
            <a:avLst/>
          </a:prstGeom>
          <a:noFill/>
        </p:spPr>
        <p:txBody>
          <a:bodyPr wrap="square">
            <a:spAutoFit/>
          </a:bodyPr>
          <a:lstStyle/>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charset="0"/>
                <a:ea typeface="+mn-ea"/>
                <a:cs typeface="+mn-cs"/>
              </a:rPr>
              <a:t>The same migraine group also identified other visual triggers, such as computer screens, </a:t>
            </a:r>
            <a:r>
              <a:rPr kumimoji="0" lang="en-US" sz="1600" b="0" i="0" u="none" strike="noStrike" kern="1200" cap="none" spc="0" normalizeH="0" baseline="0" noProof="0" dirty="0">
                <a:ln>
                  <a:noFill/>
                </a:ln>
                <a:solidFill>
                  <a:srgbClr val="0070C0"/>
                </a:solidFill>
                <a:effectLst/>
                <a:uLnTx/>
                <a:uFillTx/>
                <a:latin typeface="Arial" charset="0"/>
                <a:ea typeface="+mn-ea"/>
                <a:cs typeface="+mn-cs"/>
              </a:rPr>
              <a:t>glare</a:t>
            </a:r>
            <a:r>
              <a:rPr kumimoji="0" lang="en-US" sz="1600" b="0" i="0" u="none" strike="noStrike" kern="1200" cap="none" spc="0" normalizeH="0" baseline="0" noProof="0" dirty="0">
                <a:ln>
                  <a:noFill/>
                </a:ln>
                <a:solidFill>
                  <a:srgbClr val="000000"/>
                </a:solidFill>
                <a:effectLst/>
                <a:uLnTx/>
                <a:uFillTx/>
                <a:latin typeface="Arial" charset="0"/>
                <a:ea typeface="+mn-ea"/>
                <a:cs typeface="+mn-cs"/>
              </a:rPr>
              <a:t>, abrupt transitions in light conditions, or patterns of stripes</a:t>
            </a:r>
          </a:p>
        </p:txBody>
      </p:sp>
    </p:spTree>
    <p:extLst>
      <p:ext uri="{BB962C8B-B14F-4D97-AF65-F5344CB8AC3E}">
        <p14:creationId xmlns:p14="http://schemas.microsoft.com/office/powerpoint/2010/main" val="1421855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83733" y="5312776"/>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CIE Integrative Lighting: Position Statement</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876C4907-EABB-129F-762B-ABC19A192EEF}"/>
              </a:ext>
            </a:extLst>
          </p:cNvPr>
          <p:cNvSpPr txBox="1"/>
          <p:nvPr/>
        </p:nvSpPr>
        <p:spPr>
          <a:xfrm>
            <a:off x="299485" y="1391780"/>
            <a:ext cx="11623944" cy="646331"/>
          </a:xfrm>
          <a:prstGeom prst="rect">
            <a:avLst/>
          </a:prstGeom>
          <a:noFill/>
        </p:spPr>
        <p:txBody>
          <a:bodyPr wrap="square">
            <a:spAutoFit/>
          </a:bodyPr>
          <a:lstStyle/>
          <a:p>
            <a:pPr marL="285750" indent="-285750">
              <a:spcAft>
                <a:spcPts val="600"/>
              </a:spcAft>
              <a:buFont typeface="Arial" panose="020B0604020202020204" pitchFamily="34" charset="0"/>
              <a:buChar char="•"/>
            </a:pPr>
            <a:r>
              <a:rPr lang="en-US" sz="1600" b="0" i="0" dirty="0">
                <a:effectLst/>
                <a:latin typeface="+mj-lt"/>
              </a:rPr>
              <a:t>𝗕𝗮𝗹𝗮𝗻𝗰𝗲𝗱 𝗟𝗶𝗴𝗵𝘁𝗶𝗻𝗴 𝗤𝘂𝗮𝗹𝗶𝘁𝘆: Emphasizes the need to </a:t>
            </a:r>
            <a:r>
              <a:rPr lang="en-US" sz="2000" b="0" i="0" dirty="0">
                <a:solidFill>
                  <a:srgbClr val="0070C0"/>
                </a:solidFill>
                <a:effectLst/>
                <a:latin typeface="+mj-lt"/>
              </a:rPr>
              <a:t>harmonize human well-being </a:t>
            </a:r>
            <a:r>
              <a:rPr lang="en-US" sz="1600" b="0" i="0" dirty="0">
                <a:effectLst/>
                <a:latin typeface="+mj-lt"/>
              </a:rPr>
              <a:t>in all its aspects with energy, environmental, and architectural considerations.</a:t>
            </a:r>
            <a:endParaRPr lang="en-US" sz="1600" dirty="0">
              <a:latin typeface="+mj-lt"/>
            </a:endParaRPr>
          </a:p>
        </p:txBody>
      </p:sp>
      <p:sp>
        <p:nvSpPr>
          <p:cNvPr id="17" name="TextBox 16">
            <a:extLst>
              <a:ext uri="{FF2B5EF4-FFF2-40B4-BE49-F238E27FC236}">
                <a16:creationId xmlns:a16="http://schemas.microsoft.com/office/drawing/2014/main" id="{009C475E-F5F7-D366-8925-5033382F7562}"/>
              </a:ext>
            </a:extLst>
          </p:cNvPr>
          <p:cNvSpPr txBox="1"/>
          <p:nvPr/>
        </p:nvSpPr>
        <p:spPr>
          <a:xfrm>
            <a:off x="456406" y="770502"/>
            <a:ext cx="11277600" cy="553998"/>
          </a:xfrm>
          <a:prstGeom prst="rect">
            <a:avLst/>
          </a:prstGeom>
          <a:noFill/>
        </p:spPr>
        <p:txBody>
          <a:bodyPr wrap="square">
            <a:spAutoFit/>
          </a:bodyPr>
          <a:lstStyle/>
          <a:p>
            <a:pPr>
              <a:spcAft>
                <a:spcPts val="300"/>
              </a:spcAft>
            </a:pPr>
            <a:r>
              <a:rPr lang="en-US" sz="1400" b="1" i="1" dirty="0"/>
              <a:t>September 2024: </a:t>
            </a:r>
            <a:r>
              <a:rPr lang="en-US" sz="1400" i="1" dirty="0"/>
              <a:t>The CIE is excited to announce the release of the third edition of its Position Statement on Integrative Lighting - "</a:t>
            </a:r>
            <a:r>
              <a:rPr lang="en-US" sz="1600" i="1" dirty="0"/>
              <a:t>𝗥𝗲𝗰𝗼𝗺𝗺𝗲𝗻𝗱𝗶𝗻𝗴 𝗣𝗿𝗼𝗽𝗲𝗿 𝗟𝗶𝗴𝗵𝘁 𝗮𝘁 𝘁𝗵𝗲 𝗣𝗿𝗼𝗽𝗲𝗿 𝗧𝗶𝗺𝗲.</a:t>
            </a:r>
            <a:r>
              <a:rPr lang="en-US" sz="1400" i="1" dirty="0"/>
              <a:t>" </a:t>
            </a:r>
          </a:p>
        </p:txBody>
      </p:sp>
      <p:pic>
        <p:nvPicPr>
          <p:cNvPr id="18" name="Picture 17">
            <a:extLst>
              <a:ext uri="{FF2B5EF4-FFF2-40B4-BE49-F238E27FC236}">
                <a16:creationId xmlns:a16="http://schemas.microsoft.com/office/drawing/2014/main" id="{E77769C3-1C9B-5181-D2B1-FAB93ACB8D8C}"/>
              </a:ext>
            </a:extLst>
          </p:cNvPr>
          <p:cNvPicPr>
            <a:picLocks noChangeAspect="1"/>
          </p:cNvPicPr>
          <p:nvPr/>
        </p:nvPicPr>
        <p:blipFill>
          <a:blip r:embed="rId4"/>
          <a:stretch>
            <a:fillRect/>
          </a:stretch>
        </p:blipFill>
        <p:spPr>
          <a:xfrm>
            <a:off x="439476" y="4981377"/>
            <a:ext cx="6907256" cy="1410534"/>
          </a:xfrm>
          <a:prstGeom prst="rect">
            <a:avLst/>
          </a:prstGeom>
        </p:spPr>
      </p:pic>
      <p:sp>
        <p:nvSpPr>
          <p:cNvPr id="21" name="TextBox 20">
            <a:extLst>
              <a:ext uri="{FF2B5EF4-FFF2-40B4-BE49-F238E27FC236}">
                <a16:creationId xmlns:a16="http://schemas.microsoft.com/office/drawing/2014/main" id="{3D0C6825-0CDA-9548-DDEE-98DB872E63DF}"/>
              </a:ext>
            </a:extLst>
          </p:cNvPr>
          <p:cNvSpPr txBox="1"/>
          <p:nvPr/>
        </p:nvSpPr>
        <p:spPr>
          <a:xfrm>
            <a:off x="7543006" y="5225724"/>
            <a:ext cx="2895600" cy="1200329"/>
          </a:xfrm>
          <a:prstGeom prst="rect">
            <a:avLst/>
          </a:prstGeom>
          <a:noFill/>
        </p:spPr>
        <p:txBody>
          <a:bodyPr wrap="square">
            <a:spAutoFit/>
          </a:bodyPr>
          <a:lstStyle/>
          <a:p>
            <a:r>
              <a:rPr lang="en-US" sz="1200" b="0" i="0" dirty="0">
                <a:solidFill>
                  <a:srgbClr val="1E1E1E"/>
                </a:solidFill>
                <a:effectLst/>
                <a:latin typeface="Lato" panose="020F0502020204030203" pitchFamily="34" charset="0"/>
              </a:rPr>
              <a:t>Since its inception in 1913, the CIE has become a professional organization and has been accepted as representing the best authority on the subject and as such is recognized by ISO as an international standardization body.</a:t>
            </a:r>
            <a:endParaRPr lang="en-US" sz="1200" dirty="0"/>
          </a:p>
        </p:txBody>
      </p:sp>
      <p:sp>
        <p:nvSpPr>
          <p:cNvPr id="5" name="TextBox 4">
            <a:extLst>
              <a:ext uri="{FF2B5EF4-FFF2-40B4-BE49-F238E27FC236}">
                <a16:creationId xmlns:a16="http://schemas.microsoft.com/office/drawing/2014/main" id="{0835E383-7517-7107-F17C-3EB1BB01CEB8}"/>
              </a:ext>
            </a:extLst>
          </p:cNvPr>
          <p:cNvSpPr txBox="1"/>
          <p:nvPr/>
        </p:nvSpPr>
        <p:spPr>
          <a:xfrm>
            <a:off x="298691" y="4320452"/>
            <a:ext cx="11317095" cy="646331"/>
          </a:xfrm>
          <a:prstGeom prst="rect">
            <a:avLst/>
          </a:prstGeom>
          <a:noFill/>
        </p:spPr>
        <p:txBody>
          <a:bodyPr wrap="square">
            <a:spAutoFit/>
          </a:bodyPr>
          <a:lstStyle/>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𝗣𝘂𝗯𝗹𝗶𝗰 𝗚𝘂𝗶𝗱𝗮𝗻𝗰𝗲: Today, </a:t>
            </a:r>
            <a:r>
              <a:rPr kumimoji="0" lang="en-US" sz="2000" b="0" i="0" u="none" strike="noStrike" kern="1200" cap="none" spc="0" normalizeH="0" baseline="0" noProof="0" dirty="0">
                <a:ln>
                  <a:noFill/>
                </a:ln>
                <a:solidFill>
                  <a:srgbClr val="0070C0"/>
                </a:solidFill>
                <a:effectLst/>
                <a:uLnTx/>
                <a:uFillTx/>
                <a:latin typeface="Arial"/>
                <a:ea typeface="+mn-ea"/>
                <a:cs typeface="+mn-cs"/>
              </a:rPr>
              <a:t>we know enough about the effects of lighting on health </a:t>
            </a:r>
            <a:r>
              <a:rPr kumimoji="0" lang="en-US" sz="1600" b="0" i="0" u="none" strike="noStrike" kern="1200" cap="none" spc="0" normalizeH="0" baseline="0" noProof="0" dirty="0">
                <a:ln>
                  <a:noFill/>
                </a:ln>
                <a:solidFill>
                  <a:srgbClr val="000000"/>
                </a:solidFill>
                <a:effectLst/>
                <a:uLnTx/>
                <a:uFillTx/>
                <a:latin typeface="Arial"/>
                <a:ea typeface="+mn-ea"/>
                <a:cs typeface="+mn-cs"/>
              </a:rPr>
              <a:t>to provide general guidance to the public, which the CIE, in collaboration with other international partners, will offer in the coming months.</a:t>
            </a:r>
          </a:p>
        </p:txBody>
      </p:sp>
      <p:sp>
        <p:nvSpPr>
          <p:cNvPr id="8" name="TextBox 7">
            <a:extLst>
              <a:ext uri="{FF2B5EF4-FFF2-40B4-BE49-F238E27FC236}">
                <a16:creationId xmlns:a16="http://schemas.microsoft.com/office/drawing/2014/main" id="{42927A03-C4CB-E690-0B5D-C5AF5DD4D851}"/>
              </a:ext>
            </a:extLst>
          </p:cNvPr>
          <p:cNvSpPr txBox="1"/>
          <p:nvPr/>
        </p:nvSpPr>
        <p:spPr>
          <a:xfrm>
            <a:off x="298691" y="3584823"/>
            <a:ext cx="11433727" cy="707886"/>
          </a:xfrm>
          <a:prstGeom prst="rect">
            <a:avLst/>
          </a:prstGeom>
          <a:noFill/>
        </p:spPr>
        <p:txBody>
          <a:bodyPr wrap="square">
            <a:spAutoFit/>
          </a:bodyPr>
          <a:lstStyle/>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𝗗𝗲𝘀𝗶𝗴𝗻 𝗖𝗼𝗻𝘀𝗶𝗱𝗲𝗿𝗮𝘁𝗶𝗼𝗻𝘀: Urges careful design to </a:t>
            </a:r>
            <a:r>
              <a:rPr kumimoji="0" lang="en-US" sz="2000" b="0" i="0" u="none" strike="noStrike" kern="1200" cap="none" spc="0" normalizeH="0" baseline="0" noProof="0" dirty="0">
                <a:ln>
                  <a:noFill/>
                </a:ln>
                <a:solidFill>
                  <a:srgbClr val="0070C0"/>
                </a:solidFill>
                <a:effectLst/>
                <a:uLnTx/>
                <a:uFillTx/>
                <a:latin typeface="Arial"/>
                <a:ea typeface="+mn-ea"/>
                <a:cs typeface="+mn-cs"/>
              </a:rPr>
              <a:t>avoid glare</a:t>
            </a:r>
            <a:r>
              <a:rPr kumimoji="0" lang="en-US" sz="2000" b="0" i="0" u="none" strike="noStrike" kern="1200" cap="none" spc="0" normalizeH="0" baseline="0" noProof="0" dirty="0">
                <a:ln>
                  <a:noFill/>
                </a:ln>
                <a:solidFill>
                  <a:srgbClr val="000000"/>
                </a:solidFill>
                <a:effectLst/>
                <a:uLnTx/>
                <a:uFillTx/>
                <a:latin typeface="Arial"/>
                <a:ea typeface="+mn-ea"/>
                <a:cs typeface="+mn-cs"/>
              </a:rPr>
              <a:t> </a:t>
            </a:r>
            <a:r>
              <a:rPr kumimoji="0" lang="en-US" sz="1600" b="0" i="0" u="none" strike="noStrike" kern="1200" cap="none" spc="0" normalizeH="0" baseline="0" noProof="0" dirty="0">
                <a:ln>
                  <a:noFill/>
                </a:ln>
                <a:solidFill>
                  <a:srgbClr val="000000"/>
                </a:solidFill>
                <a:effectLst/>
                <a:uLnTx/>
                <a:uFillTx/>
                <a:latin typeface="Arial"/>
                <a:ea typeface="+mn-ea"/>
                <a:cs typeface="+mn-cs"/>
              </a:rPr>
              <a:t>and manage lighting energy use while achieving </a:t>
            </a:r>
            <a:r>
              <a:rPr kumimoji="0" lang="en-US" sz="2000" b="0" i="0" u="none" strike="noStrike" kern="1200" cap="none" spc="0" normalizeH="0" baseline="0" noProof="0" dirty="0">
                <a:ln>
                  <a:noFill/>
                </a:ln>
                <a:solidFill>
                  <a:srgbClr val="0070C0"/>
                </a:solidFill>
                <a:effectLst/>
                <a:uLnTx/>
                <a:uFillTx/>
                <a:latin typeface="Arial"/>
                <a:ea typeface="+mn-ea"/>
                <a:cs typeface="+mn-cs"/>
              </a:rPr>
              <a:t>high-quality</a:t>
            </a:r>
            <a:r>
              <a:rPr kumimoji="0" lang="en-US" sz="1600" b="0" i="0" u="none" strike="noStrike" kern="1200" cap="none" spc="0" normalizeH="0" baseline="0" noProof="0" dirty="0">
                <a:ln>
                  <a:noFill/>
                </a:ln>
                <a:solidFill>
                  <a:srgbClr val="000000"/>
                </a:solidFill>
                <a:effectLst/>
                <a:uLnTx/>
                <a:uFillTx/>
                <a:latin typeface="Arial"/>
                <a:ea typeface="+mn-ea"/>
                <a:cs typeface="+mn-cs"/>
              </a:rPr>
              <a:t> integrative lighting.</a:t>
            </a:r>
          </a:p>
        </p:txBody>
      </p:sp>
      <p:sp>
        <p:nvSpPr>
          <p:cNvPr id="10" name="TextBox 9">
            <a:extLst>
              <a:ext uri="{FF2B5EF4-FFF2-40B4-BE49-F238E27FC236}">
                <a16:creationId xmlns:a16="http://schemas.microsoft.com/office/drawing/2014/main" id="{F2DD2F01-491A-9CFD-2FAB-2F7AC75E822F}"/>
              </a:ext>
            </a:extLst>
          </p:cNvPr>
          <p:cNvSpPr txBox="1"/>
          <p:nvPr/>
        </p:nvSpPr>
        <p:spPr>
          <a:xfrm>
            <a:off x="298691" y="2683647"/>
            <a:ext cx="11433727" cy="954107"/>
          </a:xfrm>
          <a:prstGeom prst="rect">
            <a:avLst/>
          </a:prstGeom>
          <a:noFill/>
        </p:spPr>
        <p:txBody>
          <a:bodyPr wrap="square">
            <a:spAutoFit/>
          </a:bodyPr>
          <a:lstStyle/>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𝗚𝘂𝗶𝗱𝗮𝗻𝗰𝗲 𝗼𝗻 𝗟𝗶𝗴𝗵𝘁 𝗘𝘅𝗽𝗼𝘀𝘂𝗿𝗲: International experts meeting in Manchester, UK, recommended </a:t>
            </a:r>
            <a:r>
              <a:rPr kumimoji="0" lang="en-US" sz="2000" b="0" i="0" u="none" strike="noStrike" kern="1200" cap="none" spc="0" normalizeH="0" baseline="0" noProof="0" dirty="0">
                <a:ln>
                  <a:noFill/>
                </a:ln>
                <a:solidFill>
                  <a:srgbClr val="0070C0"/>
                </a:solidFill>
                <a:effectLst/>
                <a:uLnTx/>
                <a:uFillTx/>
                <a:latin typeface="Arial"/>
                <a:ea typeface="+mn-ea"/>
                <a:cs typeface="+mn-cs"/>
              </a:rPr>
              <a:t>a healthy daily light exposure pattern </a:t>
            </a:r>
            <a:r>
              <a:rPr kumimoji="0" lang="en-US" sz="1600" b="0" i="0" u="none" strike="noStrike" kern="1200" cap="none" spc="0" normalizeH="0" baseline="0" noProof="0" dirty="0">
                <a:ln>
                  <a:noFill/>
                </a:ln>
                <a:solidFill>
                  <a:srgbClr val="000000"/>
                </a:solidFill>
                <a:effectLst/>
                <a:uLnTx/>
                <a:uFillTx/>
                <a:latin typeface="Arial"/>
                <a:ea typeface="+mn-ea"/>
                <a:cs typeface="+mn-cs"/>
              </a:rPr>
              <a:t>for young adults</a:t>
            </a:r>
            <a:r>
              <a:rPr kumimoji="0" lang="en-US" sz="2000" b="0" i="0" u="none" strike="noStrike" kern="1200" cap="none" spc="0" normalizeH="0" baseline="0" noProof="0" dirty="0">
                <a:ln>
                  <a:noFill/>
                </a:ln>
                <a:solidFill>
                  <a:srgbClr val="000000"/>
                </a:solidFill>
                <a:effectLst/>
                <a:uLnTx/>
                <a:uFillTx/>
                <a:latin typeface="Arial"/>
                <a:ea typeface="+mn-ea"/>
                <a:cs typeface="+mn-cs"/>
              </a:rPr>
              <a:t>: </a:t>
            </a:r>
            <a:r>
              <a:rPr kumimoji="0" lang="en-US" sz="1600" b="0" i="0" u="none" strike="noStrike" kern="1200" cap="none" spc="0" normalizeH="0" baseline="0" noProof="0" dirty="0">
                <a:ln>
                  <a:noFill/>
                </a:ln>
                <a:solidFill>
                  <a:srgbClr val="000000"/>
                </a:solidFill>
                <a:effectLst/>
                <a:uLnTx/>
                <a:uFillTx/>
                <a:latin typeface="Arial"/>
                <a:ea typeface="+mn-ea"/>
                <a:cs typeface="+mn-cs"/>
              </a:rPr>
              <a:t>high light exposure during the day, a much lower level for the three hours before bed, and near-darkness during sleep.</a:t>
            </a:r>
          </a:p>
        </p:txBody>
      </p:sp>
      <p:sp>
        <p:nvSpPr>
          <p:cNvPr id="12" name="TextBox 11">
            <a:extLst>
              <a:ext uri="{FF2B5EF4-FFF2-40B4-BE49-F238E27FC236}">
                <a16:creationId xmlns:a16="http://schemas.microsoft.com/office/drawing/2014/main" id="{536BB7C8-03E8-6E61-DDC3-4C48AC7E2BA6}"/>
              </a:ext>
            </a:extLst>
          </p:cNvPr>
          <p:cNvSpPr txBox="1"/>
          <p:nvPr/>
        </p:nvSpPr>
        <p:spPr>
          <a:xfrm>
            <a:off x="298690" y="2100981"/>
            <a:ext cx="11433727" cy="646331"/>
          </a:xfrm>
          <a:prstGeom prst="rect">
            <a:avLst/>
          </a:prstGeom>
          <a:noFill/>
        </p:spPr>
        <p:txBody>
          <a:bodyPr wrap="square">
            <a:spAutoFit/>
          </a:bodyPr>
          <a:lstStyle/>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𝗖𝗜𝗘 𝗦 𝟬𝟮𝟲:𝟮𝟬𝟭𝟴 𝗖𝗼𝗺𝗽𝗹𝗶𝗮𝗻𝗰𝗲: Characterizing light for integrative effects should adhere to the CIE S 026:2018 standard, the CIE System for Metrology of Optical Radiation for </a:t>
            </a:r>
            <a:r>
              <a:rPr kumimoji="0" lang="en-US" sz="2000" b="0" i="0" u="none" strike="noStrike" kern="1200" cap="none" spc="0" normalizeH="0" baseline="0" noProof="0" dirty="0">
                <a:ln>
                  <a:noFill/>
                </a:ln>
                <a:solidFill>
                  <a:srgbClr val="0070C0"/>
                </a:solidFill>
                <a:effectLst/>
                <a:uLnTx/>
                <a:uFillTx/>
                <a:latin typeface="Arial"/>
                <a:ea typeface="+mn-ea"/>
                <a:cs typeface="+mn-cs"/>
              </a:rPr>
              <a:t>ipRGC-Influenced Responses </a:t>
            </a:r>
            <a:r>
              <a:rPr kumimoji="0" lang="en-US" sz="1600" b="0" i="0" u="none" strike="noStrike" kern="1200" cap="none" spc="0" normalizeH="0" baseline="0" noProof="0" dirty="0">
                <a:ln>
                  <a:noFill/>
                </a:ln>
                <a:solidFill>
                  <a:srgbClr val="000000"/>
                </a:solidFill>
                <a:effectLst/>
                <a:uLnTx/>
                <a:uFillTx/>
                <a:latin typeface="Arial"/>
                <a:ea typeface="+mn-ea"/>
                <a:cs typeface="+mn-cs"/>
              </a:rPr>
              <a:t>to Light.</a:t>
            </a:r>
          </a:p>
        </p:txBody>
      </p:sp>
    </p:spTree>
    <p:extLst>
      <p:ext uri="{BB962C8B-B14F-4D97-AF65-F5344CB8AC3E}">
        <p14:creationId xmlns:p14="http://schemas.microsoft.com/office/powerpoint/2010/main" val="1207538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p:bldP spid="5" grpId="0"/>
      <p:bldP spid="8" grpId="0"/>
      <p:bldP spid="10"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83733" y="5312776"/>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IES RP-46: What Does It Say About Lighting for Well-being?</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F655126E-7FBB-8E22-1513-521CBA3EC92E}"/>
              </a:ext>
            </a:extLst>
          </p:cNvPr>
          <p:cNvPicPr>
            <a:picLocks noChangeAspect="1"/>
          </p:cNvPicPr>
          <p:nvPr/>
        </p:nvPicPr>
        <p:blipFill>
          <a:blip r:embed="rId4"/>
          <a:stretch>
            <a:fillRect/>
          </a:stretch>
        </p:blipFill>
        <p:spPr>
          <a:xfrm>
            <a:off x="304761" y="770502"/>
            <a:ext cx="4555185" cy="5868193"/>
          </a:xfrm>
          <a:prstGeom prst="rect">
            <a:avLst/>
          </a:prstGeom>
        </p:spPr>
      </p:pic>
      <p:sp>
        <p:nvSpPr>
          <p:cNvPr id="12" name="TextBox 11">
            <a:extLst>
              <a:ext uri="{FF2B5EF4-FFF2-40B4-BE49-F238E27FC236}">
                <a16:creationId xmlns:a16="http://schemas.microsoft.com/office/drawing/2014/main" id="{B18AD52B-A241-7547-8E7E-20BBFB81091A}"/>
              </a:ext>
            </a:extLst>
          </p:cNvPr>
          <p:cNvSpPr txBox="1"/>
          <p:nvPr/>
        </p:nvSpPr>
        <p:spPr>
          <a:xfrm>
            <a:off x="5257006" y="1079707"/>
            <a:ext cx="5257800" cy="1223412"/>
          </a:xfrm>
          <a:prstGeom prst="rect">
            <a:avLst/>
          </a:prstGeom>
          <a:noFill/>
        </p:spPr>
        <p:txBody>
          <a:bodyPr wrap="square">
            <a:spAutoFit/>
          </a:bodyPr>
          <a:lstStyle/>
          <a:p>
            <a:pPr>
              <a:spcAft>
                <a:spcPts val="300"/>
              </a:spcAft>
            </a:pPr>
            <a:r>
              <a:rPr lang="en-US" dirty="0"/>
              <a:t>Healthy daily light exposure pattern</a:t>
            </a:r>
          </a:p>
          <a:p>
            <a:pPr marL="285750" indent="-285750">
              <a:spcAft>
                <a:spcPts val="300"/>
              </a:spcAft>
              <a:buFont typeface="Arial" panose="020B0604020202020204" pitchFamily="34" charset="0"/>
              <a:buChar char="•"/>
            </a:pPr>
            <a:r>
              <a:rPr lang="en-US" sz="1600" dirty="0">
                <a:solidFill>
                  <a:srgbClr val="0070C0"/>
                </a:solidFill>
              </a:rPr>
              <a:t>Large diffuse area lighting</a:t>
            </a:r>
          </a:p>
          <a:p>
            <a:pPr marL="285750" indent="-285750">
              <a:spcAft>
                <a:spcPts val="300"/>
              </a:spcAft>
              <a:buFont typeface="Arial" panose="020B0604020202020204" pitchFamily="34" charset="0"/>
              <a:buChar char="•"/>
            </a:pPr>
            <a:r>
              <a:rPr lang="en-US" sz="1600" dirty="0"/>
              <a:t>Indirect lighting with white ceilings</a:t>
            </a:r>
          </a:p>
          <a:p>
            <a:pPr marL="285750" indent="-285750">
              <a:spcAft>
                <a:spcPts val="300"/>
              </a:spcAft>
              <a:buFont typeface="Arial" panose="020B0604020202020204" pitchFamily="34" charset="0"/>
              <a:buChar char="•"/>
            </a:pPr>
            <a:r>
              <a:rPr lang="en-US" sz="1600" dirty="0"/>
              <a:t>Wall washing of light-colored surfaces</a:t>
            </a:r>
          </a:p>
        </p:txBody>
      </p:sp>
      <p:sp>
        <p:nvSpPr>
          <p:cNvPr id="13" name="TextBox 12">
            <a:extLst>
              <a:ext uri="{FF2B5EF4-FFF2-40B4-BE49-F238E27FC236}">
                <a16:creationId xmlns:a16="http://schemas.microsoft.com/office/drawing/2014/main" id="{2149C2D0-48A8-0048-CED6-297876F3B807}"/>
              </a:ext>
            </a:extLst>
          </p:cNvPr>
          <p:cNvSpPr txBox="1"/>
          <p:nvPr/>
        </p:nvSpPr>
        <p:spPr>
          <a:xfrm>
            <a:off x="5257006" y="2591594"/>
            <a:ext cx="5257800" cy="1223412"/>
          </a:xfrm>
          <a:prstGeom prst="rect">
            <a:avLst/>
          </a:prstGeom>
          <a:noFill/>
        </p:spPr>
        <p:txBody>
          <a:bodyPr wrap="square">
            <a:spAutoFit/>
          </a:bodyPr>
          <a:lstStyle/>
          <a:p>
            <a:pPr>
              <a:spcAft>
                <a:spcPts val="300"/>
              </a:spcAft>
            </a:pPr>
            <a:r>
              <a:rPr lang="en-US" dirty="0"/>
              <a:t>Temporal Light Modulation (TLM)</a:t>
            </a:r>
          </a:p>
          <a:p>
            <a:pPr marL="285750" indent="-285750">
              <a:spcAft>
                <a:spcPts val="300"/>
              </a:spcAft>
              <a:buFont typeface="Arial" panose="020B0604020202020204" pitchFamily="34" charset="0"/>
              <a:buChar char="•"/>
            </a:pPr>
            <a:r>
              <a:rPr lang="en-US" sz="1600" dirty="0"/>
              <a:t>It’s talking about flicker</a:t>
            </a:r>
          </a:p>
          <a:p>
            <a:pPr marL="285750" indent="-285750">
              <a:spcAft>
                <a:spcPts val="300"/>
              </a:spcAft>
              <a:buFont typeface="Arial" panose="020B0604020202020204" pitchFamily="34" charset="0"/>
              <a:buChar char="•"/>
            </a:pPr>
            <a:r>
              <a:rPr lang="en-US" sz="1600" dirty="0"/>
              <a:t>Known to cause headaches and migraines</a:t>
            </a:r>
          </a:p>
          <a:p>
            <a:pPr marL="285750" indent="-285750">
              <a:spcAft>
                <a:spcPts val="300"/>
              </a:spcAft>
              <a:buFont typeface="Arial" panose="020B0604020202020204" pitchFamily="34" charset="0"/>
              <a:buChar char="•"/>
            </a:pPr>
            <a:r>
              <a:rPr lang="en-US" sz="1600" dirty="0">
                <a:solidFill>
                  <a:srgbClr val="0070C0"/>
                </a:solidFill>
              </a:rPr>
              <a:t>Don’t do use products that flicker!</a:t>
            </a:r>
          </a:p>
        </p:txBody>
      </p:sp>
      <p:sp>
        <p:nvSpPr>
          <p:cNvPr id="14" name="TextBox 13">
            <a:extLst>
              <a:ext uri="{FF2B5EF4-FFF2-40B4-BE49-F238E27FC236}">
                <a16:creationId xmlns:a16="http://schemas.microsoft.com/office/drawing/2014/main" id="{88391B37-4B03-661F-BB95-90ECE9ACB6C8}"/>
              </a:ext>
            </a:extLst>
          </p:cNvPr>
          <p:cNvSpPr txBox="1"/>
          <p:nvPr/>
        </p:nvSpPr>
        <p:spPr>
          <a:xfrm>
            <a:off x="5250759" y="3963194"/>
            <a:ext cx="5257800" cy="1962076"/>
          </a:xfrm>
          <a:prstGeom prst="rect">
            <a:avLst/>
          </a:prstGeom>
          <a:noFill/>
        </p:spPr>
        <p:txBody>
          <a:bodyPr wrap="square">
            <a:spAutoFit/>
          </a:bodyPr>
          <a:lstStyle/>
          <a:p>
            <a:pPr>
              <a:spcAft>
                <a:spcPts val="300"/>
              </a:spcAft>
            </a:pPr>
            <a:r>
              <a:rPr lang="en-US" dirty="0"/>
              <a:t>Glare</a:t>
            </a:r>
          </a:p>
          <a:p>
            <a:pPr marL="285750" indent="-285750">
              <a:spcAft>
                <a:spcPts val="300"/>
              </a:spcAft>
              <a:buFont typeface="Arial" panose="020B0604020202020204" pitchFamily="34" charset="0"/>
              <a:buChar char="•"/>
            </a:pPr>
            <a:r>
              <a:rPr lang="en-US" sz="1600" dirty="0"/>
              <a:t>Possibly another contributor to headaches, etc.</a:t>
            </a:r>
          </a:p>
          <a:p>
            <a:pPr marL="285750" indent="-285750">
              <a:spcAft>
                <a:spcPts val="300"/>
              </a:spcAft>
              <a:buFont typeface="Arial" panose="020B0604020202020204" pitchFamily="34" charset="0"/>
              <a:buChar char="•"/>
            </a:pPr>
            <a:r>
              <a:rPr lang="en-US" sz="1600" dirty="0">
                <a:solidFill>
                  <a:srgbClr val="0070C0"/>
                </a:solidFill>
              </a:rPr>
              <a:t>Recommendation: </a:t>
            </a:r>
            <a:r>
              <a:rPr lang="en-US" sz="1600" dirty="0"/>
              <a:t>“Large number of lower-intensity luminaires can produce physiologically effective light in a workspace more comfortably than a small number of high intensity products”</a:t>
            </a:r>
          </a:p>
          <a:p>
            <a:pPr marL="285750" indent="-285750">
              <a:spcAft>
                <a:spcPts val="300"/>
              </a:spcAft>
              <a:buFont typeface="Arial" panose="020B0604020202020204" pitchFamily="34" charset="0"/>
              <a:buChar char="•"/>
            </a:pPr>
            <a:r>
              <a:rPr lang="en-US" sz="1600" dirty="0">
                <a:solidFill>
                  <a:srgbClr val="0070C0"/>
                </a:solidFill>
              </a:rPr>
              <a:t>Luminous ceilings are this concept at its extreme</a:t>
            </a:r>
          </a:p>
        </p:txBody>
      </p:sp>
    </p:spTree>
    <p:extLst>
      <p:ext uri="{BB962C8B-B14F-4D97-AF65-F5344CB8AC3E}">
        <p14:creationId xmlns:p14="http://schemas.microsoft.com/office/powerpoint/2010/main" val="155456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57124" y="1905441"/>
            <a:ext cx="7923768" cy="2896270"/>
          </a:xfrm>
          <a:prstGeom prst="rect">
            <a:avLst/>
          </a:prstGeom>
          <a:solidFill>
            <a:srgbClr val="FFFFFF"/>
          </a:solidFill>
          <a:ln>
            <a:noFill/>
          </a:ln>
          <a:effectLst/>
        </p:spPr>
        <p:style>
          <a:lnRef idx="1">
            <a:schemeClr val="dk1"/>
          </a:lnRef>
          <a:fillRef idx="3">
            <a:schemeClr val="dk1"/>
          </a:fillRef>
          <a:effectRef idx="2">
            <a:schemeClr val="dk1"/>
          </a:effectRef>
          <a:fontRef idx="minor">
            <a:schemeClr val="lt1"/>
          </a:fontRef>
        </p:style>
        <p:txBody>
          <a:bodyPr lIns="121898" tIns="60948" rIns="121898" bIns="6094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0" name="Rectangle 4"/>
          <p:cNvSpPr>
            <a:spLocks noChangeArrowheads="1"/>
          </p:cNvSpPr>
          <p:nvPr/>
        </p:nvSpPr>
        <p:spPr bwMode="auto">
          <a:xfrm>
            <a:off x="262433" y="268951"/>
            <a:ext cx="10768198" cy="6290929"/>
          </a:xfrm>
          <a:prstGeom prst="rect">
            <a:avLst/>
          </a:prstGeom>
          <a:noFill/>
          <a:ln w="9525">
            <a:noFill/>
            <a:miter lim="800000"/>
            <a:headEnd/>
            <a:tailEnd/>
          </a:ln>
          <a:effectLst/>
        </p:spPr>
        <p:txBody>
          <a:bodyPr lIns="121898" tIns="60948" rIns="121898" bIns="60948" numCol="2" spcCol="243795" anchor="ctr">
            <a:spAutoFit/>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0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rPr>
              <a:t>Credit(s) earned on completion of this course will be reported to </a:t>
            </a:r>
            <a:r>
              <a:rPr kumimoji="0" lang="en-US" sz="2000" b="0" i="0" u="none" strike="noStrike" kern="1200" cap="none" spc="0" normalizeH="0" baseline="0" noProof="0" dirty="0">
                <a:ln>
                  <a:noFill/>
                </a:ln>
                <a:solidFill>
                  <a:srgbClr val="000000">
                    <a:lumMod val="75000"/>
                    <a:lumOff val="25000"/>
                  </a:srgbClr>
                </a:solidFill>
                <a:effectLst/>
                <a:uLnTx/>
                <a:uFillTx/>
                <a:latin typeface="Arial"/>
                <a:ea typeface="+mn-ea"/>
                <a:cs typeface="Helvetica Neue"/>
              </a:rPr>
              <a:t>AIA CES </a:t>
            </a:r>
            <a:r>
              <a:rPr kumimoji="0" lang="en-US" sz="20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rPr>
              <a:t>for AIA members. Certificates of Completion for both AIA members and non-AIA members are available upon request.</a:t>
            </a:r>
            <a:br>
              <a:rPr kumimoji="0" lang="en-US" sz="20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rPr>
            </a:br>
            <a:endParaRPr kumimoji="0" lang="en-US" sz="20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7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7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7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7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7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700" b="0" i="0" u="none" strike="noStrike" kern="1200" cap="none" spc="0" normalizeH="0" baseline="0" noProof="0" dirty="0">
              <a:ln>
                <a:noFill/>
              </a:ln>
              <a:solidFill>
                <a:srgbClr val="000000">
                  <a:lumMod val="75000"/>
                  <a:lumOff val="25000"/>
                </a:srgbClr>
              </a:solidFill>
              <a:effectLst/>
              <a:uLnTx/>
              <a:uFillTx/>
              <a:latin typeface="Arial" charset="0"/>
              <a:ea typeface="+mn-ea"/>
              <a:cs typeface="65 Helvetica Medium"/>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000" b="0" i="0" u="none" strike="noStrike" kern="1200" cap="none" spc="0" normalizeH="0" baseline="0" noProof="0" dirty="0">
              <a:ln>
                <a:noFill/>
              </a:ln>
              <a:solidFill>
                <a:srgbClr val="000000">
                  <a:lumMod val="75000"/>
                  <a:lumOff val="25000"/>
                </a:srgbClr>
              </a:solidFill>
              <a:effectLst/>
              <a:uLnTx/>
              <a:uFillTx/>
              <a:latin typeface="Arial" charset="0"/>
              <a:ea typeface="+mn-ea"/>
              <a:cs typeface="65 Helvetica Medium"/>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000" b="0" i="0" u="none" strike="noStrike" kern="1200" cap="none" spc="0" normalizeH="0" baseline="0" noProof="0" dirty="0">
              <a:ln>
                <a:noFill/>
              </a:ln>
              <a:solidFill>
                <a:srgbClr val="000000">
                  <a:lumMod val="75000"/>
                  <a:lumOff val="25000"/>
                </a:srgbClr>
              </a:solidFill>
              <a:effectLst/>
              <a:uLnTx/>
              <a:uFillTx/>
              <a:latin typeface="Arial" charset="0"/>
              <a:ea typeface="+mn-ea"/>
              <a:cs typeface="65 Helvetica Medium"/>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000" b="0" i="0" u="none" strike="noStrike" kern="1200" cap="none" spc="0" normalizeH="0" baseline="0" noProof="0" dirty="0">
              <a:ln>
                <a:noFill/>
              </a:ln>
              <a:solidFill>
                <a:srgbClr val="000000">
                  <a:lumMod val="75000"/>
                  <a:lumOff val="25000"/>
                </a:srgbClr>
              </a:solidFill>
              <a:effectLst/>
              <a:uLnTx/>
              <a:uFillTx/>
              <a:latin typeface="Arial" charset="0"/>
              <a:ea typeface="+mn-ea"/>
              <a:cs typeface="65 Helvetica Medium"/>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000" b="0" i="0" u="none" strike="noStrike" kern="1200" cap="none" spc="0" normalizeH="0" baseline="0" noProof="0" dirty="0">
                <a:ln>
                  <a:noFill/>
                </a:ln>
                <a:solidFill>
                  <a:srgbClr val="000000">
                    <a:lumMod val="75000"/>
                    <a:lumOff val="25000"/>
                  </a:srgbClr>
                </a:solidFill>
                <a:effectLst/>
                <a:uLnTx/>
                <a:uFillTx/>
                <a:latin typeface="Arial" charset="0"/>
                <a:ea typeface="+mn-ea"/>
                <a:cs typeface="65 Helvetica Medium"/>
              </a:rPr>
              <a:t>This course is registered with </a:t>
            </a:r>
            <a:r>
              <a:rPr kumimoji="0" lang="en-US" sz="2000" b="0" i="0" u="none" strike="noStrike" kern="1200" cap="none" spc="0" normalizeH="0" baseline="0" noProof="0" dirty="0">
                <a:ln>
                  <a:noFill/>
                </a:ln>
                <a:solidFill>
                  <a:srgbClr val="000000">
                    <a:lumMod val="75000"/>
                    <a:lumOff val="25000"/>
                  </a:srgbClr>
                </a:solidFill>
                <a:effectLst/>
                <a:uLnTx/>
                <a:uFillTx/>
                <a:latin typeface="Arial" charset="0"/>
                <a:ea typeface="+mn-ea"/>
                <a:cs typeface="Helvetica Neue"/>
              </a:rPr>
              <a:t>AIA CES</a:t>
            </a:r>
            <a:r>
              <a:rPr kumimoji="0" lang="en-US" sz="2000" b="0" i="0" u="none" strike="noStrike" kern="1200" cap="none" spc="0" normalizeH="0" baseline="0" noProof="0" dirty="0">
                <a:ln>
                  <a:noFill/>
                </a:ln>
                <a:solidFill>
                  <a:srgbClr val="000000">
                    <a:lumMod val="75000"/>
                    <a:lumOff val="25000"/>
                  </a:srgbClr>
                </a:solidFill>
                <a:effectLst/>
                <a:uLnTx/>
                <a:uFillTx/>
                <a:latin typeface="Arial" charset="0"/>
                <a:ea typeface="+mn-ea"/>
                <a:cs typeface="65 Helvetica Medium"/>
              </a:rPr>
              <a:t> for continuing professional education. As such, it does not include content that may be deemed or construed to be an approval or endorsement by the AIA of any material of construction or any method or manner of</a:t>
            </a:r>
            <a:br>
              <a:rPr kumimoji="0" lang="en-US" sz="20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rPr>
            </a:br>
            <a:r>
              <a:rPr kumimoji="0" lang="en-US" sz="20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rPr>
              <a:t>handling, using, distributing, or dealing in any material or product.</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900" b="0" i="0" u="none" strike="noStrike" kern="1200" cap="none" spc="0" normalizeH="0" baseline="0" noProof="0" dirty="0">
                <a:ln>
                  <a:noFill/>
                </a:ln>
                <a:solidFill>
                  <a:srgbClr val="000000">
                    <a:lumMod val="75000"/>
                    <a:lumOff val="25000"/>
                  </a:srgbClr>
                </a:solidFill>
                <a:effectLst/>
                <a:uLnTx/>
                <a:uFillTx/>
                <a:latin typeface="65 Helvetica Medium"/>
                <a:ea typeface="+mn-ea"/>
                <a:cs typeface="65 Helvetica Medium"/>
              </a:rPr>
              <a:t>______________________________________</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8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rPr>
              <a:t>Questions related to specific materials, methods, and services will be addressed at the conclusion of this presentation.</a:t>
            </a:r>
            <a:br>
              <a:rPr kumimoji="0" lang="en-US" sz="18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rPr>
            </a:br>
            <a:endParaRPr kumimoji="0" lang="en-US" sz="18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Physiological (Circadian) Impacts</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BA6DDCDC-01A3-CC5F-EFB4-240ECCAEA76F}"/>
              </a:ext>
            </a:extLst>
          </p:cNvPr>
          <p:cNvSpPr txBox="1"/>
          <p:nvPr/>
        </p:nvSpPr>
        <p:spPr>
          <a:xfrm>
            <a:off x="456406" y="835367"/>
            <a:ext cx="4876800" cy="2531462"/>
          </a:xfrm>
          <a:prstGeom prst="rect">
            <a:avLst/>
          </a:prstGeom>
          <a:noFill/>
        </p:spPr>
        <p:txBody>
          <a:bodyPr wrap="square">
            <a:spAutoFit/>
          </a:bodyPr>
          <a:lstStyle/>
          <a:p>
            <a:pPr>
              <a:spcAft>
                <a:spcPts val="300"/>
              </a:spcAft>
            </a:pPr>
            <a:r>
              <a:rPr lang="en-US" sz="2000" dirty="0"/>
              <a:t>A substantial amount of research in the past decade has determined…</a:t>
            </a:r>
          </a:p>
          <a:p>
            <a:pPr>
              <a:spcAft>
                <a:spcPts val="300"/>
              </a:spcAft>
            </a:pPr>
            <a:endParaRPr lang="en-US" sz="1600" dirty="0"/>
          </a:p>
          <a:p>
            <a:pPr>
              <a:spcAft>
                <a:spcPts val="300"/>
              </a:spcAft>
            </a:pPr>
            <a:r>
              <a:rPr lang="en-US" dirty="0"/>
              <a:t>Light exposure has a significant influence on our circadian systems which in turn affects:</a:t>
            </a:r>
          </a:p>
          <a:p>
            <a:pPr marL="285750" indent="-285750">
              <a:spcAft>
                <a:spcPts val="300"/>
              </a:spcAft>
              <a:buFont typeface="Arial" panose="020B0604020202020204" pitchFamily="34" charset="0"/>
              <a:buChar char="•"/>
            </a:pPr>
            <a:r>
              <a:rPr lang="en-US" dirty="0"/>
              <a:t>Sleep</a:t>
            </a:r>
          </a:p>
          <a:p>
            <a:pPr marL="285750" indent="-285750">
              <a:spcAft>
                <a:spcPts val="300"/>
              </a:spcAft>
              <a:buFont typeface="Arial" panose="020B0604020202020204" pitchFamily="34" charset="0"/>
              <a:buChar char="•"/>
            </a:pPr>
            <a:r>
              <a:rPr lang="en-US" dirty="0"/>
              <a:t>Health</a:t>
            </a:r>
          </a:p>
          <a:p>
            <a:pPr marL="285750" indent="-285750">
              <a:spcAft>
                <a:spcPts val="300"/>
              </a:spcAft>
              <a:buFont typeface="Arial" panose="020B0604020202020204" pitchFamily="34" charset="0"/>
              <a:buChar char="•"/>
            </a:pPr>
            <a:r>
              <a:rPr lang="en-US" dirty="0"/>
              <a:t>Alertness</a:t>
            </a:r>
          </a:p>
        </p:txBody>
      </p:sp>
      <p:sp>
        <p:nvSpPr>
          <p:cNvPr id="14" name="TextBox 13">
            <a:extLst>
              <a:ext uri="{FF2B5EF4-FFF2-40B4-BE49-F238E27FC236}">
                <a16:creationId xmlns:a16="http://schemas.microsoft.com/office/drawing/2014/main" id="{A32F4C6E-9926-542B-42AF-3948FA7234E1}"/>
              </a:ext>
            </a:extLst>
          </p:cNvPr>
          <p:cNvSpPr txBox="1"/>
          <p:nvPr/>
        </p:nvSpPr>
        <p:spPr>
          <a:xfrm>
            <a:off x="456406" y="3564210"/>
            <a:ext cx="4876800" cy="1315745"/>
          </a:xfrm>
          <a:prstGeom prst="rect">
            <a:avLst/>
          </a:prstGeom>
          <a:noFill/>
          <a:ln>
            <a:solidFill>
              <a:srgbClr val="0070C0"/>
            </a:solidFill>
          </a:ln>
        </p:spPr>
        <p:txBody>
          <a:bodyPr wrap="square">
            <a:spAutoFit/>
          </a:bodyPr>
          <a:lstStyle/>
          <a:p>
            <a:pPr>
              <a:spcAft>
                <a:spcPts val="300"/>
              </a:spcAft>
            </a:pPr>
            <a:r>
              <a:rPr lang="en-US" dirty="0"/>
              <a:t>Key Characteristics of Circadian Lighting</a:t>
            </a:r>
          </a:p>
          <a:p>
            <a:pPr marL="285750" indent="-285750">
              <a:spcAft>
                <a:spcPts val="300"/>
              </a:spcAft>
              <a:buFont typeface="Arial" panose="020B0604020202020204" pitchFamily="34" charset="0"/>
              <a:buChar char="•"/>
            </a:pPr>
            <a:r>
              <a:rPr lang="en-US" dirty="0"/>
              <a:t>Amount of light at the right time of day</a:t>
            </a:r>
          </a:p>
          <a:p>
            <a:pPr marL="285750" indent="-285750">
              <a:spcAft>
                <a:spcPts val="300"/>
              </a:spcAft>
              <a:buFont typeface="Arial" panose="020B0604020202020204" pitchFamily="34" charset="0"/>
              <a:buChar char="•"/>
            </a:pPr>
            <a:r>
              <a:rPr lang="en-US" dirty="0"/>
              <a:t>Spectral qualities of the light</a:t>
            </a:r>
          </a:p>
          <a:p>
            <a:pPr marL="285750" indent="-285750">
              <a:spcAft>
                <a:spcPts val="300"/>
              </a:spcAft>
              <a:buFont typeface="Arial" panose="020B0604020202020204" pitchFamily="34" charset="0"/>
              <a:buChar char="•"/>
            </a:pPr>
            <a:r>
              <a:rPr lang="en-US" dirty="0">
                <a:solidFill>
                  <a:srgbClr val="0070C0"/>
                </a:solidFill>
              </a:rPr>
              <a:t>Illuminance at the eye</a:t>
            </a:r>
          </a:p>
        </p:txBody>
      </p:sp>
      <p:pic>
        <p:nvPicPr>
          <p:cNvPr id="17" name="Picture 16">
            <a:extLst>
              <a:ext uri="{FF2B5EF4-FFF2-40B4-BE49-F238E27FC236}">
                <a16:creationId xmlns:a16="http://schemas.microsoft.com/office/drawing/2014/main" id="{8E06AE66-45CD-C13F-549D-238F41156A99}"/>
              </a:ext>
            </a:extLst>
          </p:cNvPr>
          <p:cNvPicPr>
            <a:picLocks noChangeAspect="1"/>
          </p:cNvPicPr>
          <p:nvPr/>
        </p:nvPicPr>
        <p:blipFill>
          <a:blip r:embed="rId4"/>
          <a:stretch>
            <a:fillRect/>
          </a:stretch>
        </p:blipFill>
        <p:spPr>
          <a:xfrm>
            <a:off x="6763956" y="957607"/>
            <a:ext cx="5013360" cy="4623362"/>
          </a:xfrm>
          <a:prstGeom prst="rect">
            <a:avLst/>
          </a:prstGeom>
        </p:spPr>
      </p:pic>
      <p:sp>
        <p:nvSpPr>
          <p:cNvPr id="20" name="TextBox 19">
            <a:extLst>
              <a:ext uri="{FF2B5EF4-FFF2-40B4-BE49-F238E27FC236}">
                <a16:creationId xmlns:a16="http://schemas.microsoft.com/office/drawing/2014/main" id="{D8278B5D-C7DB-24B9-9FCE-361C69800B8D}"/>
              </a:ext>
            </a:extLst>
          </p:cNvPr>
          <p:cNvSpPr txBox="1"/>
          <p:nvPr/>
        </p:nvSpPr>
        <p:spPr>
          <a:xfrm>
            <a:off x="5790406" y="3925848"/>
            <a:ext cx="2342227" cy="954107"/>
          </a:xfrm>
          <a:prstGeom prst="rect">
            <a:avLst/>
          </a:prstGeom>
          <a:noFill/>
        </p:spPr>
        <p:txBody>
          <a:bodyPr wrap="square">
            <a:spAutoFit/>
          </a:bodyPr>
          <a:lstStyle/>
          <a:p>
            <a:r>
              <a:rPr kumimoji="0" lang="en-US" sz="1400" b="0" i="1" u="none" strike="noStrike" kern="1200" cap="none" spc="0" normalizeH="0" baseline="0" noProof="0" dirty="0">
                <a:ln>
                  <a:noFill/>
                </a:ln>
                <a:solidFill>
                  <a:srgbClr val="000000"/>
                </a:solidFill>
                <a:effectLst/>
                <a:uLnTx/>
                <a:uFillTx/>
                <a:latin typeface="Arial" charset="0"/>
                <a:ea typeface="+mn-ea"/>
                <a:cs typeface="+mn-cs"/>
              </a:rPr>
              <a:t>These receptors are the primary way humans process physiological stimulus from light</a:t>
            </a:r>
            <a:endParaRPr lang="en-US" sz="1400" i="1" dirty="0"/>
          </a:p>
        </p:txBody>
      </p:sp>
      <p:cxnSp>
        <p:nvCxnSpPr>
          <p:cNvPr id="22" name="Straight Arrow Connector 21">
            <a:extLst>
              <a:ext uri="{FF2B5EF4-FFF2-40B4-BE49-F238E27FC236}">
                <a16:creationId xmlns:a16="http://schemas.microsoft.com/office/drawing/2014/main" id="{85148320-F440-7573-75A8-3C344FBD94BB}"/>
              </a:ext>
            </a:extLst>
          </p:cNvPr>
          <p:cNvCxnSpPr>
            <a:cxnSpLocks/>
          </p:cNvCxnSpPr>
          <p:nvPr/>
        </p:nvCxnSpPr>
        <p:spPr>
          <a:xfrm flipV="1">
            <a:off x="7144956" y="2743994"/>
            <a:ext cx="1160050" cy="114300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FEC7B168-8DC7-460C-6857-79A76A3ED18D}"/>
              </a:ext>
            </a:extLst>
          </p:cNvPr>
          <p:cNvSpPr txBox="1"/>
          <p:nvPr/>
        </p:nvSpPr>
        <p:spPr>
          <a:xfrm>
            <a:off x="304761" y="5335915"/>
            <a:ext cx="8708213" cy="1277273"/>
          </a:xfrm>
          <a:prstGeom prst="rect">
            <a:avLst/>
          </a:prstGeom>
          <a:solidFill>
            <a:srgbClr val="0070C0"/>
          </a:solidFill>
        </p:spPr>
        <p:txBody>
          <a:bodyPr wrap="square">
            <a:spAutoFit/>
          </a:bodyPr>
          <a:lstStyle/>
          <a:p>
            <a:pPr>
              <a:spcAft>
                <a:spcPts val="600"/>
              </a:spcAft>
            </a:pPr>
            <a:r>
              <a:rPr lang="en-US" sz="1400" dirty="0">
                <a:solidFill>
                  <a:schemeClr val="bg1"/>
                </a:solidFill>
              </a:rPr>
              <a:t>In 2020, UL released DG 24480, Design Guideline for Promoting Circadian Entrainment with Light for Day-Active People.</a:t>
            </a:r>
          </a:p>
          <a:p>
            <a:pPr lvl="1">
              <a:spcAft>
                <a:spcPts val="600"/>
              </a:spcAft>
            </a:pPr>
            <a:r>
              <a:rPr lang="en-US" sz="1400" dirty="0">
                <a:solidFill>
                  <a:schemeClr val="bg1"/>
                </a:solidFill>
              </a:rPr>
              <a:t>“Lighting isn’t just for vision anymore. It’s high time we had a valid, agreed-upon metric and some basic guidelines so that healthy lighting can be effectively delivered to benefit society.”</a:t>
            </a:r>
          </a:p>
          <a:p>
            <a:pPr lvl="1">
              <a:spcAft>
                <a:spcPts val="600"/>
              </a:spcAft>
            </a:pPr>
            <a:r>
              <a:rPr lang="en-US" sz="1100" dirty="0">
                <a:solidFill>
                  <a:schemeClr val="bg1"/>
                </a:solidFill>
              </a:rPr>
              <a:t>- Dr. Mark Rea, Ph.D. Professor of cognitive science at the Lighting Research Center (LRC) at Rensselaer Polytechnic Institute</a:t>
            </a:r>
          </a:p>
        </p:txBody>
      </p:sp>
    </p:spTree>
    <p:extLst>
      <p:ext uri="{BB962C8B-B14F-4D97-AF65-F5344CB8AC3E}">
        <p14:creationId xmlns:p14="http://schemas.microsoft.com/office/powerpoint/2010/main" val="476773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What Kind of Lighting is Best for People?</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46EFEABD-49F2-5FC0-8946-BC5E84FFF7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06232" y="5791994"/>
            <a:ext cx="897350" cy="914612"/>
          </a:xfrm>
          <a:prstGeom prst="rect">
            <a:avLst/>
          </a:prstGeom>
        </p:spPr>
      </p:pic>
      <p:pic>
        <p:nvPicPr>
          <p:cNvPr id="5" name="Picture 4">
            <a:extLst>
              <a:ext uri="{FF2B5EF4-FFF2-40B4-BE49-F238E27FC236}">
                <a16:creationId xmlns:a16="http://schemas.microsoft.com/office/drawing/2014/main" id="{426749A6-3F3D-E923-38FF-ECDC683C267B}"/>
              </a:ext>
            </a:extLst>
          </p:cNvPr>
          <p:cNvPicPr>
            <a:picLocks noChangeAspect="1"/>
          </p:cNvPicPr>
          <p:nvPr/>
        </p:nvPicPr>
        <p:blipFill>
          <a:blip r:embed="rId4"/>
          <a:stretch>
            <a:fillRect/>
          </a:stretch>
        </p:blipFill>
        <p:spPr>
          <a:xfrm>
            <a:off x="205252" y="1020789"/>
            <a:ext cx="5399216" cy="5152837"/>
          </a:xfrm>
          <a:prstGeom prst="rect">
            <a:avLst/>
          </a:prstGeom>
        </p:spPr>
      </p:pic>
      <p:pic>
        <p:nvPicPr>
          <p:cNvPr id="6" name="Picture 5">
            <a:extLst>
              <a:ext uri="{FF2B5EF4-FFF2-40B4-BE49-F238E27FC236}">
                <a16:creationId xmlns:a16="http://schemas.microsoft.com/office/drawing/2014/main" id="{B6073A91-6FFE-C6DD-2A35-88A2A631933D}"/>
              </a:ext>
            </a:extLst>
          </p:cNvPr>
          <p:cNvPicPr>
            <a:picLocks noChangeAspect="1"/>
          </p:cNvPicPr>
          <p:nvPr/>
        </p:nvPicPr>
        <p:blipFill>
          <a:blip r:embed="rId5"/>
          <a:stretch>
            <a:fillRect/>
          </a:stretch>
        </p:blipFill>
        <p:spPr>
          <a:xfrm>
            <a:off x="5638006" y="3829151"/>
            <a:ext cx="3733795" cy="2344476"/>
          </a:xfrm>
          <a:prstGeom prst="rect">
            <a:avLst/>
          </a:prstGeom>
        </p:spPr>
      </p:pic>
      <p:pic>
        <p:nvPicPr>
          <p:cNvPr id="7" name="Picture 6">
            <a:extLst>
              <a:ext uri="{FF2B5EF4-FFF2-40B4-BE49-F238E27FC236}">
                <a16:creationId xmlns:a16="http://schemas.microsoft.com/office/drawing/2014/main" id="{AFCD3308-1A31-982C-C73C-8235F5134096}"/>
              </a:ext>
            </a:extLst>
          </p:cNvPr>
          <p:cNvPicPr>
            <a:picLocks noChangeAspect="1"/>
          </p:cNvPicPr>
          <p:nvPr/>
        </p:nvPicPr>
        <p:blipFill>
          <a:blip r:embed="rId6"/>
          <a:stretch>
            <a:fillRect/>
          </a:stretch>
        </p:blipFill>
        <p:spPr>
          <a:xfrm>
            <a:off x="5670176" y="1002067"/>
            <a:ext cx="3733800" cy="2665662"/>
          </a:xfrm>
          <a:prstGeom prst="rect">
            <a:avLst/>
          </a:prstGeom>
        </p:spPr>
      </p:pic>
      <p:sp>
        <p:nvSpPr>
          <p:cNvPr id="8" name="TextBox 7">
            <a:extLst>
              <a:ext uri="{FF2B5EF4-FFF2-40B4-BE49-F238E27FC236}">
                <a16:creationId xmlns:a16="http://schemas.microsoft.com/office/drawing/2014/main" id="{F51B9429-DA72-434B-3B1C-93D476E0DBC3}"/>
              </a:ext>
            </a:extLst>
          </p:cNvPr>
          <p:cNvSpPr txBox="1"/>
          <p:nvPr/>
        </p:nvSpPr>
        <p:spPr>
          <a:xfrm>
            <a:off x="8802056" y="886839"/>
            <a:ext cx="3124200" cy="40010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indent="-285750" fontAlgn="auto" hangingPunct="0">
              <a:spcBef>
                <a:spcPts val="0"/>
              </a:spcBef>
              <a:spcAft>
                <a:spcPts val="600"/>
              </a:spcAft>
              <a:buFont typeface="Arial" panose="020B0604020202020204" pitchFamily="34" charset="0"/>
              <a:buChar char="•"/>
            </a:pPr>
            <a:r>
              <a:rPr lang="en-CA" sz="1600" dirty="0">
                <a:solidFill>
                  <a:schemeClr val="tx1">
                    <a:lumMod val="75000"/>
                    <a:lumOff val="25000"/>
                  </a:schemeClr>
                </a:solidFill>
              </a:rPr>
              <a:t>For most of human history, we lived outdoors under a large luminous surface …the sky</a:t>
            </a:r>
          </a:p>
          <a:p>
            <a:pPr marL="285750" indent="-285750" fontAlgn="auto" hangingPunct="0">
              <a:spcBef>
                <a:spcPts val="0"/>
              </a:spcBef>
              <a:spcAft>
                <a:spcPts val="600"/>
              </a:spcAft>
              <a:buFont typeface="Arial" panose="020B0604020202020204" pitchFamily="34" charset="0"/>
              <a:buChar char="•"/>
            </a:pPr>
            <a:r>
              <a:rPr lang="en-CA" sz="1600" dirty="0">
                <a:solidFill>
                  <a:schemeClr val="tx1">
                    <a:lumMod val="75000"/>
                    <a:lumOff val="25000"/>
                  </a:schemeClr>
                </a:solidFill>
              </a:rPr>
              <a:t>Our eyes are optimized for this type of illumination</a:t>
            </a:r>
          </a:p>
          <a:p>
            <a:pPr marL="895320" lvl="1" indent="-285750" fontAlgn="auto" hangingPunct="0">
              <a:spcBef>
                <a:spcPts val="0"/>
              </a:spcBef>
              <a:spcAft>
                <a:spcPts val="600"/>
              </a:spcAft>
              <a:buFont typeface="Arial" panose="020B0604020202020204" pitchFamily="34" charset="0"/>
              <a:buChar char="•"/>
            </a:pPr>
            <a:r>
              <a:rPr lang="en-CA" sz="1400" dirty="0" err="1">
                <a:solidFill>
                  <a:schemeClr val="tx1">
                    <a:lumMod val="75000"/>
                    <a:lumOff val="25000"/>
                  </a:schemeClr>
                </a:solidFill>
              </a:rPr>
              <a:t>ipRGC</a:t>
            </a:r>
            <a:r>
              <a:rPr lang="en-CA" sz="1400" dirty="0">
                <a:solidFill>
                  <a:schemeClr val="tx1">
                    <a:lumMod val="75000"/>
                    <a:lumOff val="25000"/>
                  </a:schemeClr>
                </a:solidFill>
              </a:rPr>
              <a:t> receptors in the human eye largely responsible for the health benefits of light are widely distributed and located in the lower eye</a:t>
            </a:r>
          </a:p>
          <a:p>
            <a:pPr marL="895320" lvl="1" indent="-285750" fontAlgn="auto" hangingPunct="0">
              <a:spcBef>
                <a:spcPts val="0"/>
              </a:spcBef>
              <a:spcAft>
                <a:spcPts val="600"/>
              </a:spcAft>
              <a:buFont typeface="Arial" panose="020B0604020202020204" pitchFamily="34" charset="0"/>
              <a:buChar char="•"/>
            </a:pPr>
            <a:r>
              <a:rPr lang="en-CA" sz="1400" dirty="0">
                <a:solidFill>
                  <a:schemeClr val="tx1">
                    <a:lumMod val="75000"/>
                    <a:lumOff val="25000"/>
                  </a:schemeClr>
                </a:solidFill>
              </a:rPr>
              <a:t>For this reason, they respond better to </a:t>
            </a:r>
            <a:r>
              <a:rPr lang="en-CA" sz="1400" dirty="0">
                <a:solidFill>
                  <a:srgbClr val="0070C0"/>
                </a:solidFill>
              </a:rPr>
              <a:t>large luminous surfaces </a:t>
            </a:r>
            <a:r>
              <a:rPr lang="en-CA" sz="1400" dirty="0">
                <a:solidFill>
                  <a:schemeClr val="tx1">
                    <a:lumMod val="75000"/>
                    <a:lumOff val="25000"/>
                  </a:schemeClr>
                </a:solidFill>
              </a:rPr>
              <a:t>– especially located above (</a:t>
            </a:r>
            <a:r>
              <a:rPr lang="en-CA" sz="1400" dirty="0" err="1">
                <a:solidFill>
                  <a:schemeClr val="tx1">
                    <a:lumMod val="75000"/>
                    <a:lumOff val="25000"/>
                  </a:schemeClr>
                </a:solidFill>
              </a:rPr>
              <a:t>eg</a:t>
            </a:r>
            <a:r>
              <a:rPr lang="en-CA" sz="1400" dirty="0">
                <a:solidFill>
                  <a:schemeClr val="tx1">
                    <a:lumMod val="75000"/>
                    <a:lumOff val="25000"/>
                  </a:schemeClr>
                </a:solidFill>
              </a:rPr>
              <a:t>. luminous ceilings)</a:t>
            </a:r>
          </a:p>
        </p:txBody>
      </p:sp>
    </p:spTree>
    <p:extLst>
      <p:ext uri="{BB962C8B-B14F-4D97-AF65-F5344CB8AC3E}">
        <p14:creationId xmlns:p14="http://schemas.microsoft.com/office/powerpoint/2010/main" val="1171715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What Kind of Lighting is Best for People?</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4366743A-9DFF-5776-A72B-72458CAD23F6}"/>
              </a:ext>
            </a:extLst>
          </p:cNvPr>
          <p:cNvPicPr>
            <a:picLocks noChangeAspect="1"/>
          </p:cNvPicPr>
          <p:nvPr/>
        </p:nvPicPr>
        <p:blipFill>
          <a:blip r:embed="rId3"/>
          <a:stretch>
            <a:fillRect/>
          </a:stretch>
        </p:blipFill>
        <p:spPr>
          <a:xfrm>
            <a:off x="444363" y="950175"/>
            <a:ext cx="10438645" cy="2664577"/>
          </a:xfrm>
          <a:prstGeom prst="rect">
            <a:avLst/>
          </a:prstGeom>
        </p:spPr>
      </p:pic>
      <p:sp>
        <p:nvSpPr>
          <p:cNvPr id="10" name="TextBox 9">
            <a:extLst>
              <a:ext uri="{FF2B5EF4-FFF2-40B4-BE49-F238E27FC236}">
                <a16:creationId xmlns:a16="http://schemas.microsoft.com/office/drawing/2014/main" id="{B24F9E19-E188-77E2-C7D1-7FE8AA8AE6AC}"/>
              </a:ext>
            </a:extLst>
          </p:cNvPr>
          <p:cNvSpPr txBox="1"/>
          <p:nvPr/>
        </p:nvSpPr>
        <p:spPr>
          <a:xfrm>
            <a:off x="444363" y="3784530"/>
            <a:ext cx="3810000" cy="307777"/>
          </a:xfrm>
          <a:prstGeom prst="rect">
            <a:avLst/>
          </a:prstGeom>
          <a:noFill/>
        </p:spPr>
        <p:txBody>
          <a:bodyPr wrap="square">
            <a:spAutoFit/>
          </a:bodyPr>
          <a:lstStyle/>
          <a:p>
            <a:r>
              <a:rPr lang="en-CA" sz="1400" dirty="0">
                <a:solidFill>
                  <a:srgbClr val="000000">
                    <a:lumMod val="75000"/>
                    <a:lumOff val="25000"/>
                  </a:srgbClr>
                </a:solidFill>
              </a:rPr>
              <a:t>EML = Equivalent </a:t>
            </a:r>
            <a:r>
              <a:rPr lang="en-CA" sz="1400" dirty="0" err="1">
                <a:solidFill>
                  <a:srgbClr val="000000">
                    <a:lumMod val="75000"/>
                    <a:lumOff val="25000"/>
                  </a:srgbClr>
                </a:solidFill>
              </a:rPr>
              <a:t>Melanopic</a:t>
            </a:r>
            <a:r>
              <a:rPr lang="en-CA" sz="1400" dirty="0">
                <a:solidFill>
                  <a:srgbClr val="000000">
                    <a:lumMod val="75000"/>
                    <a:lumOff val="25000"/>
                  </a:srgbClr>
                </a:solidFill>
              </a:rPr>
              <a:t> Lux</a:t>
            </a:r>
            <a:endParaRPr lang="en-US" sz="1400" dirty="0"/>
          </a:p>
        </p:txBody>
      </p:sp>
      <p:pic>
        <p:nvPicPr>
          <p:cNvPr id="17" name="Picture 16">
            <a:extLst>
              <a:ext uri="{FF2B5EF4-FFF2-40B4-BE49-F238E27FC236}">
                <a16:creationId xmlns:a16="http://schemas.microsoft.com/office/drawing/2014/main" id="{46332E73-40A8-00FA-CF39-794E968D14F8}"/>
              </a:ext>
            </a:extLst>
          </p:cNvPr>
          <p:cNvPicPr>
            <a:picLocks noChangeAspect="1"/>
          </p:cNvPicPr>
          <p:nvPr/>
        </p:nvPicPr>
        <p:blipFill>
          <a:blip r:embed="rId4"/>
          <a:stretch>
            <a:fillRect/>
          </a:stretch>
        </p:blipFill>
        <p:spPr>
          <a:xfrm>
            <a:off x="368163" y="4420394"/>
            <a:ext cx="7542919" cy="2022144"/>
          </a:xfrm>
          <a:prstGeom prst="rect">
            <a:avLst/>
          </a:prstGeom>
        </p:spPr>
      </p:pic>
      <p:sp>
        <p:nvSpPr>
          <p:cNvPr id="19" name="TextBox 18">
            <a:extLst>
              <a:ext uri="{FF2B5EF4-FFF2-40B4-BE49-F238E27FC236}">
                <a16:creationId xmlns:a16="http://schemas.microsoft.com/office/drawing/2014/main" id="{6C527CE4-466A-0E36-5241-9A6FCEA1D48B}"/>
              </a:ext>
            </a:extLst>
          </p:cNvPr>
          <p:cNvSpPr txBox="1"/>
          <p:nvPr/>
        </p:nvSpPr>
        <p:spPr>
          <a:xfrm>
            <a:off x="3644763" y="3784530"/>
            <a:ext cx="7391400" cy="307777"/>
          </a:xfrm>
          <a:prstGeom prst="rect">
            <a:avLst/>
          </a:prstGeom>
          <a:noFill/>
        </p:spPr>
        <p:txBody>
          <a:bodyPr wrap="square">
            <a:spAutoFit/>
          </a:bodyPr>
          <a:lstStyle/>
          <a:p>
            <a:r>
              <a:rPr lang="en-CA" sz="1400" dirty="0" err="1">
                <a:solidFill>
                  <a:srgbClr val="000000">
                    <a:lumMod val="75000"/>
                    <a:lumOff val="25000"/>
                  </a:srgbClr>
                </a:solidFill>
              </a:rPr>
              <a:t>mEDI</a:t>
            </a:r>
            <a:r>
              <a:rPr lang="en-CA" sz="1400" dirty="0">
                <a:solidFill>
                  <a:srgbClr val="000000">
                    <a:lumMod val="75000"/>
                    <a:lumOff val="25000"/>
                  </a:srgbClr>
                </a:solidFill>
              </a:rPr>
              <a:t> = </a:t>
            </a:r>
            <a:r>
              <a:rPr lang="en-CA" sz="1400" dirty="0" err="1">
                <a:solidFill>
                  <a:srgbClr val="000000">
                    <a:lumMod val="75000"/>
                    <a:lumOff val="25000"/>
                  </a:srgbClr>
                </a:solidFill>
              </a:rPr>
              <a:t>melanopic</a:t>
            </a:r>
            <a:r>
              <a:rPr lang="en-CA" sz="1400" dirty="0">
                <a:solidFill>
                  <a:srgbClr val="000000">
                    <a:lumMod val="75000"/>
                    <a:lumOff val="25000"/>
                  </a:srgbClr>
                </a:solidFill>
              </a:rPr>
              <a:t> Equivalent Daylight Illuminance </a:t>
            </a:r>
            <a:r>
              <a:rPr lang="en-CA" sz="1100" dirty="0">
                <a:solidFill>
                  <a:srgbClr val="000000">
                    <a:lumMod val="75000"/>
                    <a:lumOff val="25000"/>
                  </a:srgbClr>
                </a:solidFill>
              </a:rPr>
              <a:t>(CIE approved method/RP-46 reference method)</a:t>
            </a:r>
            <a:endParaRPr lang="en-US" sz="1100" dirty="0"/>
          </a:p>
        </p:txBody>
      </p:sp>
      <p:sp>
        <p:nvSpPr>
          <p:cNvPr id="20" name="Rectangle 19">
            <a:extLst>
              <a:ext uri="{FF2B5EF4-FFF2-40B4-BE49-F238E27FC236}">
                <a16:creationId xmlns:a16="http://schemas.microsoft.com/office/drawing/2014/main" id="{F4E653EB-1820-7178-43E2-8CA0AFF3872D}"/>
              </a:ext>
            </a:extLst>
          </p:cNvPr>
          <p:cNvSpPr/>
          <p:nvPr/>
        </p:nvSpPr>
        <p:spPr>
          <a:xfrm>
            <a:off x="444363" y="3727101"/>
            <a:ext cx="10591800" cy="457180"/>
          </a:xfrm>
          <a:prstGeom prst="rect">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CB9C7BE0-90D6-17ED-F415-1F4220D93C7C}"/>
              </a:ext>
            </a:extLst>
          </p:cNvPr>
          <p:cNvSpPr txBox="1"/>
          <p:nvPr/>
        </p:nvSpPr>
        <p:spPr>
          <a:xfrm>
            <a:off x="6476206" y="4697894"/>
            <a:ext cx="3918814" cy="400110"/>
          </a:xfrm>
          <a:prstGeom prst="rect">
            <a:avLst/>
          </a:prstGeom>
          <a:noFill/>
        </p:spPr>
        <p:txBody>
          <a:bodyPr wrap="square">
            <a:spAutoFit/>
          </a:bodyPr>
          <a:lstStyle/>
          <a:p>
            <a:r>
              <a:rPr kumimoji="0" lang="en-US" sz="2000" b="0" i="1" u="none" strike="noStrike" kern="1200" cap="none" spc="0" normalizeH="0" baseline="0" noProof="0" dirty="0">
                <a:ln>
                  <a:noFill/>
                </a:ln>
                <a:solidFill>
                  <a:srgbClr val="0070C0"/>
                </a:solidFill>
                <a:effectLst/>
                <a:uLnTx/>
                <a:uFillTx/>
                <a:latin typeface="Arial"/>
                <a:ea typeface="+mn-ea"/>
                <a:cs typeface="+mn-cs"/>
              </a:rPr>
              <a:t>Example of manufacturer data</a:t>
            </a:r>
            <a:endParaRPr lang="en-US" i="1" dirty="0"/>
          </a:p>
        </p:txBody>
      </p:sp>
      <p:pic>
        <p:nvPicPr>
          <p:cNvPr id="23" name="Picture 22">
            <a:extLst>
              <a:ext uri="{FF2B5EF4-FFF2-40B4-BE49-F238E27FC236}">
                <a16:creationId xmlns:a16="http://schemas.microsoft.com/office/drawing/2014/main" id="{997A6264-7625-5A22-BD37-6EF726CCD5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06232" y="5791994"/>
            <a:ext cx="897350" cy="914612"/>
          </a:xfrm>
          <a:prstGeom prst="rect">
            <a:avLst/>
          </a:prstGeom>
        </p:spPr>
      </p:pic>
    </p:spTree>
    <p:extLst>
      <p:ext uri="{BB962C8B-B14F-4D97-AF65-F5344CB8AC3E}">
        <p14:creationId xmlns:p14="http://schemas.microsoft.com/office/powerpoint/2010/main" val="589431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What Kind of Lighting is Best for People?</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3E0472E6-10FE-DFBE-5401-BC90F94C92AB}"/>
              </a:ext>
            </a:extLst>
          </p:cNvPr>
          <p:cNvSpPr txBox="1"/>
          <p:nvPr/>
        </p:nvSpPr>
        <p:spPr>
          <a:xfrm>
            <a:off x="7771606" y="5370625"/>
            <a:ext cx="2055596" cy="338554"/>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595959"/>
                </a:solidFill>
                <a:effectLst/>
                <a:uLnTx/>
                <a:uFillTx/>
                <a:latin typeface="Arial"/>
                <a:ea typeface="Arial Unicode MS" pitchFamily="34" charset="-128"/>
                <a:cs typeface="65 Helvetica Medium"/>
              </a:rPr>
              <a:t>No Effect Flicker</a:t>
            </a:r>
            <a:endParaRPr kumimoji="0" lang="en-US" sz="1600" b="1" i="0" u="none" strike="noStrike" kern="1200" cap="none" spc="0" normalizeH="0" baseline="0" noProof="0" dirty="0">
              <a:ln>
                <a:noFill/>
              </a:ln>
              <a:solidFill>
                <a:srgbClr val="000000"/>
              </a:solidFill>
              <a:effectLst/>
              <a:uLnTx/>
              <a:uFillTx/>
              <a:latin typeface="Arial" charset="0"/>
              <a:ea typeface="+mn-ea"/>
              <a:cs typeface="+mn-cs"/>
            </a:endParaRPr>
          </a:p>
        </p:txBody>
      </p:sp>
      <p:grpSp>
        <p:nvGrpSpPr>
          <p:cNvPr id="11" name="Group 10">
            <a:extLst>
              <a:ext uri="{FF2B5EF4-FFF2-40B4-BE49-F238E27FC236}">
                <a16:creationId xmlns:a16="http://schemas.microsoft.com/office/drawing/2014/main" id="{E2A45AF1-2F04-F405-B0EA-79A4A0F7EBEA}"/>
              </a:ext>
            </a:extLst>
          </p:cNvPr>
          <p:cNvGrpSpPr>
            <a:grpSpLocks noChangeAspect="1"/>
          </p:cNvGrpSpPr>
          <p:nvPr/>
        </p:nvGrpSpPr>
        <p:grpSpPr>
          <a:xfrm>
            <a:off x="5587823" y="994166"/>
            <a:ext cx="6234141" cy="4064907"/>
            <a:chOff x="1548312" y="1522057"/>
            <a:chExt cx="8356894" cy="5256487"/>
          </a:xfrm>
        </p:grpSpPr>
        <p:pic>
          <p:nvPicPr>
            <p:cNvPr id="7" name="Picture 2">
              <a:extLst>
                <a:ext uri="{FF2B5EF4-FFF2-40B4-BE49-F238E27FC236}">
                  <a16:creationId xmlns:a16="http://schemas.microsoft.com/office/drawing/2014/main" id="{50590606-2933-62BD-B535-8DFCDFB75B7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48312" y="1522057"/>
              <a:ext cx="8356894" cy="5256487"/>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4DB2EFEC-DAF8-7C81-F0CD-81D0428A3CF8}"/>
                </a:ext>
              </a:extLst>
            </p:cNvPr>
            <p:cNvSpPr/>
            <p:nvPr/>
          </p:nvSpPr>
          <p:spPr>
            <a:xfrm>
              <a:off x="7665925" y="1552518"/>
              <a:ext cx="1277817" cy="3693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629768A9-395F-05D2-436A-F20A71207708}"/>
              </a:ext>
            </a:extLst>
          </p:cNvPr>
          <p:cNvGrpSpPr/>
          <p:nvPr/>
        </p:nvGrpSpPr>
        <p:grpSpPr>
          <a:xfrm>
            <a:off x="649256" y="994167"/>
            <a:ext cx="4683950" cy="5130995"/>
            <a:chOff x="649256" y="994167"/>
            <a:chExt cx="4683950" cy="5130995"/>
          </a:xfrm>
        </p:grpSpPr>
        <p:pic>
          <p:nvPicPr>
            <p:cNvPr id="4" name="Picture 3">
              <a:extLst>
                <a:ext uri="{FF2B5EF4-FFF2-40B4-BE49-F238E27FC236}">
                  <a16:creationId xmlns:a16="http://schemas.microsoft.com/office/drawing/2014/main" id="{876AE614-6CDA-6E84-179C-867B6B27CB21}"/>
                </a:ext>
              </a:extLst>
            </p:cNvPr>
            <p:cNvPicPr>
              <a:picLocks noChangeAspect="1"/>
            </p:cNvPicPr>
            <p:nvPr/>
          </p:nvPicPr>
          <p:blipFill>
            <a:blip r:embed="rId4"/>
            <a:stretch>
              <a:fillRect/>
            </a:stretch>
          </p:blipFill>
          <p:spPr>
            <a:xfrm>
              <a:off x="649256" y="994167"/>
              <a:ext cx="4683950" cy="5130995"/>
            </a:xfrm>
            <a:prstGeom prst="rect">
              <a:avLst/>
            </a:prstGeom>
          </p:spPr>
        </p:pic>
        <p:sp>
          <p:nvSpPr>
            <p:cNvPr id="13" name="Rectangle 12">
              <a:extLst>
                <a:ext uri="{FF2B5EF4-FFF2-40B4-BE49-F238E27FC236}">
                  <a16:creationId xmlns:a16="http://schemas.microsoft.com/office/drawing/2014/main" id="{41B990ED-256F-4FCB-9CC6-DFF829F92840}"/>
                </a:ext>
              </a:extLst>
            </p:cNvPr>
            <p:cNvSpPr/>
            <p:nvPr/>
          </p:nvSpPr>
          <p:spPr>
            <a:xfrm>
              <a:off x="2209006" y="5715794"/>
              <a:ext cx="1905000" cy="1496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000" b="1" dirty="0">
                  <a:solidFill>
                    <a:schemeClr val="tx1"/>
                  </a:solidFill>
                </a:rPr>
                <a:t>Luminous (Stretch) Ceiling</a:t>
              </a:r>
            </a:p>
          </p:txBody>
        </p:sp>
      </p:grpSp>
      <p:sp>
        <p:nvSpPr>
          <p:cNvPr id="14" name="TextBox 13">
            <a:extLst>
              <a:ext uri="{FF2B5EF4-FFF2-40B4-BE49-F238E27FC236}">
                <a16:creationId xmlns:a16="http://schemas.microsoft.com/office/drawing/2014/main" id="{43ABCA4F-5F56-80FF-3944-CBBBE0F2D08D}"/>
              </a:ext>
            </a:extLst>
          </p:cNvPr>
          <p:cNvSpPr txBox="1"/>
          <p:nvPr/>
        </p:nvSpPr>
        <p:spPr>
          <a:xfrm>
            <a:off x="1438519" y="6209677"/>
            <a:ext cx="3445973" cy="338554"/>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595959"/>
                </a:solidFill>
                <a:effectLst/>
                <a:uLnTx/>
                <a:uFillTx/>
                <a:latin typeface="Arial"/>
                <a:ea typeface="Arial Unicode MS" pitchFamily="34" charset="-128"/>
                <a:cs typeface="65 Helvetica Medium"/>
              </a:rPr>
              <a:t>Luminous Ceilings are Low Glare</a:t>
            </a:r>
            <a:endParaRPr kumimoji="0" lang="en-US" sz="1600" b="1"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8" name="TextBox 17">
            <a:extLst>
              <a:ext uri="{FF2B5EF4-FFF2-40B4-BE49-F238E27FC236}">
                <a16:creationId xmlns:a16="http://schemas.microsoft.com/office/drawing/2014/main" id="{DCAA7F5E-FAB8-BAF9-4296-A54A76816348}"/>
              </a:ext>
            </a:extLst>
          </p:cNvPr>
          <p:cNvSpPr txBox="1"/>
          <p:nvPr/>
        </p:nvSpPr>
        <p:spPr>
          <a:xfrm>
            <a:off x="6935257" y="1034904"/>
            <a:ext cx="4036704" cy="307777"/>
          </a:xfrm>
          <a:prstGeom prst="rect">
            <a:avLst/>
          </a:prstGeom>
          <a:noFill/>
        </p:spPr>
        <p:txBody>
          <a:bodyPr wrap="square">
            <a:spAutoFit/>
          </a:bodyPr>
          <a:lstStyle/>
          <a:p>
            <a:pPr algn="ctr"/>
            <a:r>
              <a:rPr lang="en-US" sz="1400" b="1" dirty="0"/>
              <a:t>IEEE 1789: No Effect Level</a:t>
            </a:r>
            <a:endParaRPr lang="en-US" sz="1400" dirty="0"/>
          </a:p>
        </p:txBody>
      </p:sp>
      <p:pic>
        <p:nvPicPr>
          <p:cNvPr id="15" name="Picture 14">
            <a:extLst>
              <a:ext uri="{FF2B5EF4-FFF2-40B4-BE49-F238E27FC236}">
                <a16:creationId xmlns:a16="http://schemas.microsoft.com/office/drawing/2014/main" id="{59F0F355-4C22-6B41-ED5D-BC2EFEA36C6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06232" y="5791994"/>
            <a:ext cx="897350" cy="914612"/>
          </a:xfrm>
          <a:prstGeom prst="rect">
            <a:avLst/>
          </a:prstGeom>
        </p:spPr>
      </p:pic>
    </p:spTree>
    <p:extLst>
      <p:ext uri="{BB962C8B-B14F-4D97-AF65-F5344CB8AC3E}">
        <p14:creationId xmlns:p14="http://schemas.microsoft.com/office/powerpoint/2010/main" val="1923536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Light and Color</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Picture 4" descr="A picture containing building, porch, stone, area&#10;&#10;Description automatically generated">
            <a:extLst>
              <a:ext uri="{FF2B5EF4-FFF2-40B4-BE49-F238E27FC236}">
                <a16:creationId xmlns:a16="http://schemas.microsoft.com/office/drawing/2014/main" id="{80231A31-7360-B4DF-13F2-0368528E76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24895" y="835808"/>
            <a:ext cx="5812877" cy="3875251"/>
          </a:xfrm>
          <a:prstGeom prst="rect">
            <a:avLst/>
          </a:prstGeom>
        </p:spPr>
      </p:pic>
      <p:pic>
        <p:nvPicPr>
          <p:cNvPr id="6" name="Picture 5" descr="A picture containing building, indoor, ceiling, window&#10;&#10;Description automatically generated">
            <a:extLst>
              <a:ext uri="{FF2B5EF4-FFF2-40B4-BE49-F238E27FC236}">
                <a16:creationId xmlns:a16="http://schemas.microsoft.com/office/drawing/2014/main" id="{C540E9B2-99D6-934B-F19F-CF5EF3A1C5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9361" y="835807"/>
            <a:ext cx="5812879" cy="3875252"/>
          </a:xfrm>
          <a:prstGeom prst="rect">
            <a:avLst/>
          </a:prstGeom>
        </p:spPr>
      </p:pic>
      <p:sp>
        <p:nvSpPr>
          <p:cNvPr id="9" name="TextBox 8">
            <a:extLst>
              <a:ext uri="{FF2B5EF4-FFF2-40B4-BE49-F238E27FC236}">
                <a16:creationId xmlns:a16="http://schemas.microsoft.com/office/drawing/2014/main" id="{65ED4388-FCAE-1C86-A77B-DF5495C01852}"/>
              </a:ext>
            </a:extLst>
          </p:cNvPr>
          <p:cNvSpPr txBox="1"/>
          <p:nvPr/>
        </p:nvSpPr>
        <p:spPr>
          <a:xfrm>
            <a:off x="306656" y="4945449"/>
            <a:ext cx="8839200" cy="1354217"/>
          </a:xfrm>
          <a:prstGeom prst="rect">
            <a:avLst/>
          </a:prstGeom>
          <a:noFill/>
        </p:spPr>
        <p:txBody>
          <a:bodyPr wrap="square">
            <a:spAutoFit/>
          </a:bodyPr>
          <a:lstStyle/>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lang="en-US" dirty="0">
                <a:latin typeface="Arial"/>
                <a:ea typeface="Arial Unicode MS" pitchFamily="34" charset="-128"/>
                <a:cs typeface="65 Helvetica Medium"/>
              </a:rPr>
              <a:t>It is w</a:t>
            </a:r>
            <a:r>
              <a:rPr kumimoji="0" lang="en-US" sz="1800" b="0" i="0" u="none" strike="noStrike" kern="1200" cap="none" spc="0" normalizeH="0" baseline="0" noProof="0" dirty="0">
                <a:ln>
                  <a:noFill/>
                </a:ln>
                <a:effectLst/>
                <a:uLnTx/>
                <a:uFillTx/>
                <a:latin typeface="Arial"/>
                <a:ea typeface="Arial Unicode MS" pitchFamily="34" charset="-128"/>
                <a:cs typeface="65 Helvetica Medium"/>
              </a:rPr>
              <a:t>ell known that colors have specific influences on moods and emotions</a:t>
            </a:r>
          </a:p>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effectLst/>
                <a:uLnTx/>
                <a:uFillTx/>
                <a:latin typeface="Arial"/>
                <a:ea typeface="Arial Unicode MS" pitchFamily="34" charset="-128"/>
                <a:cs typeface="+mn-cs"/>
              </a:rPr>
              <a:t>It is the </a:t>
            </a:r>
            <a:r>
              <a:rPr kumimoji="0" lang="en-US" sz="1800" b="0" i="0" u="none" strike="noStrike" kern="1200" cap="none" spc="0" normalizeH="0" baseline="0" noProof="0" dirty="0">
                <a:ln>
                  <a:noFill/>
                </a:ln>
                <a:solidFill>
                  <a:srgbClr val="0070C0"/>
                </a:solidFill>
                <a:effectLst/>
                <a:uLnTx/>
                <a:uFillTx/>
                <a:latin typeface="Arial"/>
                <a:ea typeface="Arial Unicode MS" pitchFamily="34" charset="-128"/>
                <a:cs typeface="+mn-cs"/>
              </a:rPr>
              <a:t>job of the designer </a:t>
            </a:r>
            <a:r>
              <a:rPr kumimoji="0" lang="en-US" sz="1800" b="0" i="0" u="none" strike="noStrike" kern="1200" cap="none" spc="0" normalizeH="0" baseline="0" noProof="0" dirty="0">
                <a:ln>
                  <a:noFill/>
                </a:ln>
                <a:effectLst/>
                <a:uLnTx/>
                <a:uFillTx/>
                <a:latin typeface="Arial"/>
                <a:ea typeface="Arial Unicode MS" pitchFamily="34" charset="-128"/>
                <a:cs typeface="+mn-cs"/>
              </a:rPr>
              <a:t>to determine the appropriate colors for the space</a:t>
            </a:r>
          </a:p>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lang="en-US" dirty="0">
                <a:latin typeface="Arial"/>
                <a:ea typeface="Arial Unicode MS" pitchFamily="34" charset="-128"/>
              </a:rPr>
              <a:t>It is the </a:t>
            </a:r>
            <a:r>
              <a:rPr lang="en-US" dirty="0">
                <a:solidFill>
                  <a:srgbClr val="0070C0"/>
                </a:solidFill>
                <a:latin typeface="Arial"/>
                <a:ea typeface="Arial Unicode MS" pitchFamily="34" charset="-128"/>
              </a:rPr>
              <a:t>job of the lighting </a:t>
            </a:r>
            <a:r>
              <a:rPr lang="en-US" dirty="0">
                <a:latin typeface="Arial"/>
                <a:ea typeface="Arial Unicode MS" pitchFamily="34" charset="-128"/>
              </a:rPr>
              <a:t>within the space to accurately render the desired color and provide the appropriate level of warmth`</a:t>
            </a:r>
            <a:endParaRPr kumimoji="0" lang="en-US" sz="1800" b="0" i="0" u="none" strike="noStrike" kern="1200" cap="none" spc="0" normalizeH="0" baseline="0" noProof="0" dirty="0">
              <a:ln>
                <a:noFill/>
              </a:ln>
              <a:effectLst/>
              <a:uLnTx/>
              <a:uFillTx/>
              <a:latin typeface="Arial" charset="0"/>
              <a:ea typeface="+mn-ea"/>
              <a:cs typeface="+mn-cs"/>
            </a:endParaRPr>
          </a:p>
        </p:txBody>
      </p:sp>
    </p:spTree>
    <p:extLst>
      <p:ext uri="{BB962C8B-B14F-4D97-AF65-F5344CB8AC3E}">
        <p14:creationId xmlns:p14="http://schemas.microsoft.com/office/powerpoint/2010/main" val="378106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Light and Color</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F536A103-9AEE-15A3-9436-72A05376F8C6}"/>
              </a:ext>
            </a:extLst>
          </p:cNvPr>
          <p:cNvPicPr>
            <a:picLocks noChangeAspect="1"/>
          </p:cNvPicPr>
          <p:nvPr/>
        </p:nvPicPr>
        <p:blipFill>
          <a:blip r:embed="rId3" cstate="screen">
            <a:extLst>
              <a:ext uri="{28A0092B-C50C-407E-A947-70E740481C1C}">
                <a14:useLocalDpi xmlns:a14="http://schemas.microsoft.com/office/drawing/2010/main"/>
              </a:ext>
            </a:extLst>
          </a:blip>
          <a:srcRect l="2114" t="4188" r="1559" b="1445"/>
          <a:stretch/>
        </p:blipFill>
        <p:spPr>
          <a:xfrm>
            <a:off x="4952206" y="818889"/>
            <a:ext cx="4830755" cy="3220503"/>
          </a:xfrm>
          <a:prstGeom prst="rect">
            <a:avLst/>
          </a:prstGeom>
        </p:spPr>
      </p:pic>
      <p:pic>
        <p:nvPicPr>
          <p:cNvPr id="8" name="Picture 7">
            <a:extLst>
              <a:ext uri="{FF2B5EF4-FFF2-40B4-BE49-F238E27FC236}">
                <a16:creationId xmlns:a16="http://schemas.microsoft.com/office/drawing/2014/main" id="{5E850042-0294-2400-0D4F-FEF8B56C1AE4}"/>
              </a:ext>
            </a:extLst>
          </p:cNvPr>
          <p:cNvPicPr>
            <a:picLocks noChangeAspect="1"/>
          </p:cNvPicPr>
          <p:nvPr/>
        </p:nvPicPr>
        <p:blipFill>
          <a:blip r:embed="rId4"/>
          <a:stretch>
            <a:fillRect/>
          </a:stretch>
        </p:blipFill>
        <p:spPr>
          <a:xfrm>
            <a:off x="7238205" y="4129976"/>
            <a:ext cx="3405177" cy="2250274"/>
          </a:xfrm>
          <a:prstGeom prst="rect">
            <a:avLst/>
          </a:prstGeom>
        </p:spPr>
      </p:pic>
      <p:pic>
        <p:nvPicPr>
          <p:cNvPr id="10" name="Picture 9">
            <a:extLst>
              <a:ext uri="{FF2B5EF4-FFF2-40B4-BE49-F238E27FC236}">
                <a16:creationId xmlns:a16="http://schemas.microsoft.com/office/drawing/2014/main" id="{C945D59C-1544-3A75-B21E-D5C4E1A60F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pic>
        <p:nvPicPr>
          <p:cNvPr id="14" name="Picture 13">
            <a:extLst>
              <a:ext uri="{FF2B5EF4-FFF2-40B4-BE49-F238E27FC236}">
                <a16:creationId xmlns:a16="http://schemas.microsoft.com/office/drawing/2014/main" id="{BDB6693C-2563-4B5B-5C01-28FB54DD684F}"/>
              </a:ext>
            </a:extLst>
          </p:cNvPr>
          <p:cNvPicPr>
            <a:picLocks noChangeAspect="1"/>
          </p:cNvPicPr>
          <p:nvPr/>
        </p:nvPicPr>
        <p:blipFill>
          <a:blip r:embed="rId6"/>
          <a:stretch>
            <a:fillRect/>
          </a:stretch>
        </p:blipFill>
        <p:spPr>
          <a:xfrm>
            <a:off x="509904" y="851969"/>
            <a:ext cx="4054330" cy="5744191"/>
          </a:xfrm>
          <a:prstGeom prst="rect">
            <a:avLst/>
          </a:prstGeom>
        </p:spPr>
      </p:pic>
      <p:sp>
        <p:nvSpPr>
          <p:cNvPr id="16" name="TextBox 15">
            <a:extLst>
              <a:ext uri="{FF2B5EF4-FFF2-40B4-BE49-F238E27FC236}">
                <a16:creationId xmlns:a16="http://schemas.microsoft.com/office/drawing/2014/main" id="{2B5D03BA-F2C0-AA73-E16B-3394792CC565}"/>
              </a:ext>
            </a:extLst>
          </p:cNvPr>
          <p:cNvSpPr txBox="1"/>
          <p:nvPr/>
        </p:nvSpPr>
        <p:spPr>
          <a:xfrm>
            <a:off x="4864014" y="4200978"/>
            <a:ext cx="2097112" cy="2108269"/>
          </a:xfrm>
          <a:prstGeom prst="rect">
            <a:avLst/>
          </a:prstGeom>
          <a:noFill/>
        </p:spPr>
        <p:txBody>
          <a:bodyPr wrap="square">
            <a:spAutoFit/>
          </a:bodyPr>
          <a:lstStyle/>
          <a:p>
            <a:pPr marL="171450" indent="-171450">
              <a:spcAft>
                <a:spcPts val="600"/>
              </a:spcAft>
              <a:buFont typeface="Arial" panose="020B0604020202020204" pitchFamily="34" charset="0"/>
              <a:buChar char="•"/>
            </a:pPr>
            <a:r>
              <a:rPr lang="en-US" sz="1400" dirty="0"/>
              <a:t>LED-based sources are notorious for having low R9 values</a:t>
            </a:r>
          </a:p>
          <a:p>
            <a:pPr marL="171450" indent="-171450">
              <a:spcAft>
                <a:spcPts val="600"/>
              </a:spcAft>
              <a:buFont typeface="Arial" panose="020B0604020202020204" pitchFamily="34" charset="0"/>
              <a:buChar char="•"/>
            </a:pPr>
            <a:r>
              <a:rPr lang="en-US" sz="1400" dirty="0"/>
              <a:t>High blue &amp; green content in LEDs can make skin look greenish and unhealthy if enough red is not available</a:t>
            </a:r>
          </a:p>
        </p:txBody>
      </p:sp>
      <p:sp>
        <p:nvSpPr>
          <p:cNvPr id="19" name="Rectangle: Rounded Corners 18">
            <a:extLst>
              <a:ext uri="{FF2B5EF4-FFF2-40B4-BE49-F238E27FC236}">
                <a16:creationId xmlns:a16="http://schemas.microsoft.com/office/drawing/2014/main" id="{5F7648B1-BD67-9064-5BDC-3EDAEF08F702}"/>
              </a:ext>
            </a:extLst>
          </p:cNvPr>
          <p:cNvSpPr/>
          <p:nvPr/>
        </p:nvSpPr>
        <p:spPr>
          <a:xfrm>
            <a:off x="9915444" y="1411690"/>
            <a:ext cx="1978419" cy="156090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sz="1400" b="0" i="0" u="sng" strike="noStrike" kern="1200" cap="none" spc="0" normalizeH="0" baseline="0" noProof="0" dirty="0">
                <a:ln>
                  <a:noFill/>
                </a:ln>
                <a:solidFill>
                  <a:srgbClr val="FFFFFF"/>
                </a:solidFill>
                <a:effectLst/>
                <a:uLnTx/>
                <a:uFillTx/>
                <a:latin typeface="Arial"/>
                <a:ea typeface="+mn-ea"/>
                <a:cs typeface="+mn-cs"/>
              </a:rPr>
              <a:t>Fun Fact:</a:t>
            </a: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Arial"/>
                <a:ea typeface="+mn-ea"/>
                <a:cs typeface="+mn-cs"/>
              </a:rPr>
              <a:t>Sea water filters out red, so if you are diving at deep levels and cut yourself, your blood will actually look green.</a:t>
            </a:r>
          </a:p>
        </p:txBody>
      </p:sp>
      <p:sp>
        <p:nvSpPr>
          <p:cNvPr id="21" name="TextBox 20">
            <a:extLst>
              <a:ext uri="{FF2B5EF4-FFF2-40B4-BE49-F238E27FC236}">
                <a16:creationId xmlns:a16="http://schemas.microsoft.com/office/drawing/2014/main" id="{543A481B-566F-217F-FF1E-76C400AF73B5}"/>
              </a:ext>
            </a:extLst>
          </p:cNvPr>
          <p:cNvSpPr txBox="1"/>
          <p:nvPr/>
        </p:nvSpPr>
        <p:spPr>
          <a:xfrm>
            <a:off x="5788240" y="1761253"/>
            <a:ext cx="1602366" cy="430887"/>
          </a:xfrm>
          <a:prstGeom prst="rect">
            <a:avLst/>
          </a:prstGeom>
          <a:noFill/>
        </p:spPr>
        <p:txBody>
          <a:bodyPr wrap="square">
            <a:spAutoFit/>
          </a:bodyPr>
          <a:lstStyle/>
          <a:p>
            <a:r>
              <a:rPr kumimoji="0" lang="en-US" sz="1100" b="1" i="0" u="none" strike="noStrike" kern="1200" cap="none" spc="0" normalizeH="0" baseline="0" noProof="0" dirty="0">
                <a:ln>
                  <a:noFill/>
                </a:ln>
                <a:solidFill>
                  <a:srgbClr val="000000"/>
                </a:solidFill>
                <a:effectLst/>
                <a:uLnTx/>
                <a:uFillTx/>
                <a:latin typeface="Arial" charset="0"/>
                <a:ea typeface="+mn-ea"/>
                <a:cs typeface="+mn-cs"/>
              </a:rPr>
              <a:t>Reflectance Properties of Blood</a:t>
            </a:r>
            <a:endParaRPr lang="en-US" sz="1100" b="1" dirty="0"/>
          </a:p>
        </p:txBody>
      </p:sp>
    </p:spTree>
    <p:extLst>
      <p:ext uri="{BB962C8B-B14F-4D97-AF65-F5344CB8AC3E}">
        <p14:creationId xmlns:p14="http://schemas.microsoft.com/office/powerpoint/2010/main" val="3172284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In Summary: The Kind of Lighting That is Best for People is…</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B2E3303C-984C-426A-E48D-949A90CEB3D6}"/>
              </a:ext>
            </a:extLst>
          </p:cNvPr>
          <p:cNvSpPr txBox="1"/>
          <p:nvPr/>
        </p:nvSpPr>
        <p:spPr>
          <a:xfrm>
            <a:off x="304761" y="3142695"/>
            <a:ext cx="11006905" cy="830997"/>
          </a:xfrm>
          <a:prstGeom prst="rect">
            <a:avLst/>
          </a:prstGeom>
          <a:noFill/>
        </p:spPr>
        <p:txBody>
          <a:bodyPr wrap="square">
            <a:spAutoFit/>
          </a:bodyPr>
          <a:lstStyle/>
          <a:p>
            <a:pPr marL="342900" indent="-342900">
              <a:spcAft>
                <a:spcPts val="600"/>
              </a:spcAft>
              <a:buFont typeface="Arial" panose="020B0604020202020204" pitchFamily="34" charset="0"/>
              <a:buChar char="•"/>
            </a:pPr>
            <a:r>
              <a:rPr lang="en-US" sz="2400" dirty="0">
                <a:solidFill>
                  <a:srgbClr val="595959"/>
                </a:solidFill>
              </a:rPr>
              <a:t>Light that renders color well and is the correct color temperature for the desired outcome</a:t>
            </a:r>
          </a:p>
        </p:txBody>
      </p:sp>
      <p:sp>
        <p:nvSpPr>
          <p:cNvPr id="5" name="TextBox 4">
            <a:extLst>
              <a:ext uri="{FF2B5EF4-FFF2-40B4-BE49-F238E27FC236}">
                <a16:creationId xmlns:a16="http://schemas.microsoft.com/office/drawing/2014/main" id="{079BDBCB-8EF0-6531-F3BD-E7819EB6FA6C}"/>
              </a:ext>
            </a:extLst>
          </p:cNvPr>
          <p:cNvSpPr txBox="1"/>
          <p:nvPr/>
        </p:nvSpPr>
        <p:spPr>
          <a:xfrm>
            <a:off x="304761" y="1029132"/>
            <a:ext cx="10286245"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595959"/>
                </a:solidFill>
                <a:effectLst/>
                <a:uLnTx/>
                <a:uFillTx/>
                <a:latin typeface="Arial" charset="0"/>
                <a:ea typeface="+mn-ea"/>
                <a:cs typeface="+mn-cs"/>
              </a:rPr>
              <a:t>Light that enhances human physiological responses</a:t>
            </a:r>
          </a:p>
        </p:txBody>
      </p:sp>
      <p:sp>
        <p:nvSpPr>
          <p:cNvPr id="8" name="TextBox 7">
            <a:extLst>
              <a:ext uri="{FF2B5EF4-FFF2-40B4-BE49-F238E27FC236}">
                <a16:creationId xmlns:a16="http://schemas.microsoft.com/office/drawing/2014/main" id="{38AC2D4D-ED10-96EF-050B-A41DE564471E}"/>
              </a:ext>
            </a:extLst>
          </p:cNvPr>
          <p:cNvSpPr txBox="1"/>
          <p:nvPr/>
        </p:nvSpPr>
        <p:spPr>
          <a:xfrm>
            <a:off x="304761" y="1733653"/>
            <a:ext cx="6094206"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595959"/>
                </a:solidFill>
                <a:effectLst/>
                <a:uLnTx/>
                <a:uFillTx/>
                <a:latin typeface="Arial" charset="0"/>
                <a:ea typeface="+mn-ea"/>
                <a:cs typeface="+mn-cs"/>
              </a:rPr>
              <a:t>Light that has low glare</a:t>
            </a:r>
          </a:p>
        </p:txBody>
      </p:sp>
      <p:sp>
        <p:nvSpPr>
          <p:cNvPr id="10" name="TextBox 9">
            <a:extLst>
              <a:ext uri="{FF2B5EF4-FFF2-40B4-BE49-F238E27FC236}">
                <a16:creationId xmlns:a16="http://schemas.microsoft.com/office/drawing/2014/main" id="{ACAB2EDB-450C-859C-355C-0B82C7AB9168}"/>
              </a:ext>
            </a:extLst>
          </p:cNvPr>
          <p:cNvSpPr txBox="1"/>
          <p:nvPr/>
        </p:nvSpPr>
        <p:spPr>
          <a:xfrm>
            <a:off x="304761" y="2438174"/>
            <a:ext cx="6094206"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595959"/>
                </a:solidFill>
                <a:effectLst/>
                <a:uLnTx/>
                <a:uFillTx/>
                <a:latin typeface="Arial" charset="0"/>
                <a:ea typeface="+mn-ea"/>
                <a:cs typeface="+mn-cs"/>
              </a:rPr>
              <a:t>Light that does not flicker</a:t>
            </a:r>
          </a:p>
        </p:txBody>
      </p:sp>
      <p:sp>
        <p:nvSpPr>
          <p:cNvPr id="11" name="TextBox 10">
            <a:extLst>
              <a:ext uri="{FF2B5EF4-FFF2-40B4-BE49-F238E27FC236}">
                <a16:creationId xmlns:a16="http://schemas.microsoft.com/office/drawing/2014/main" id="{63599D3D-BF1B-016C-2359-351A8D91DC0B}"/>
              </a:ext>
            </a:extLst>
          </p:cNvPr>
          <p:cNvSpPr txBox="1"/>
          <p:nvPr/>
        </p:nvSpPr>
        <p:spPr>
          <a:xfrm>
            <a:off x="340722" y="4155980"/>
            <a:ext cx="11006905" cy="1431161"/>
          </a:xfrm>
          <a:prstGeom prst="rect">
            <a:avLst/>
          </a:prstGeom>
          <a:noFill/>
        </p:spPr>
        <p:txBody>
          <a:bodyPr wrap="square">
            <a:spAutoFit/>
          </a:bodyPr>
          <a:lstStyle/>
          <a:p>
            <a:pPr>
              <a:spcAft>
                <a:spcPts val="600"/>
              </a:spcAft>
            </a:pPr>
            <a:r>
              <a:rPr lang="en-US" dirty="0">
                <a:solidFill>
                  <a:srgbClr val="595959"/>
                </a:solidFill>
              </a:rPr>
              <a:t>In other words:</a:t>
            </a:r>
          </a:p>
          <a:p>
            <a:pPr>
              <a:spcAft>
                <a:spcPts val="600"/>
              </a:spcAft>
            </a:pPr>
            <a:r>
              <a:rPr lang="en-US" sz="3200" dirty="0">
                <a:solidFill>
                  <a:srgbClr val="0070C0"/>
                </a:solidFill>
              </a:rPr>
              <a:t>Luminous ceilings with good color rendering characteristics, no perceptible flicker, and suitable spectral content </a:t>
            </a:r>
          </a:p>
        </p:txBody>
      </p:sp>
    </p:spTree>
    <p:extLst>
      <p:ext uri="{BB962C8B-B14F-4D97-AF65-F5344CB8AC3E}">
        <p14:creationId xmlns:p14="http://schemas.microsoft.com/office/powerpoint/2010/main" val="522629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8"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The Whole Room</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A57BEA13-8838-0C93-453E-B75AAF3D9365}"/>
              </a:ext>
            </a:extLst>
          </p:cNvPr>
          <p:cNvSpPr txBox="1"/>
          <p:nvPr/>
        </p:nvSpPr>
        <p:spPr>
          <a:xfrm>
            <a:off x="4364133" y="2143109"/>
            <a:ext cx="3505200" cy="1015663"/>
          </a:xfrm>
          <a:prstGeom prst="rect">
            <a:avLst/>
          </a:prstGeom>
          <a:noFill/>
        </p:spPr>
        <p:txBody>
          <a:bodyPr wrap="square" rtlCol="0">
            <a:spAutoFit/>
          </a:bodyPr>
          <a:lstStyle/>
          <a:p>
            <a:pPr algn="ctr"/>
            <a:r>
              <a:rPr lang="en-US" sz="6000" dirty="0">
                <a:solidFill>
                  <a:schemeClr val="accent3">
                    <a:lumMod val="50000"/>
                  </a:schemeClr>
                </a:solidFill>
              </a:rPr>
              <a:t>SOUND</a:t>
            </a:r>
          </a:p>
        </p:txBody>
      </p:sp>
      <p:pic>
        <p:nvPicPr>
          <p:cNvPr id="5" name="Picture 4">
            <a:extLst>
              <a:ext uri="{FF2B5EF4-FFF2-40B4-BE49-F238E27FC236}">
                <a16:creationId xmlns:a16="http://schemas.microsoft.com/office/drawing/2014/main" id="{E1C205B7-2C5D-F7E7-14EF-8099608FBD0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94" y="1"/>
            <a:ext cx="12191207" cy="6859588"/>
          </a:xfrm>
          <a:prstGeom prst="rect">
            <a:avLst/>
          </a:prstGeom>
        </p:spPr>
      </p:pic>
      <p:sp>
        <p:nvSpPr>
          <p:cNvPr id="8" name="TextBox 7">
            <a:extLst>
              <a:ext uri="{FF2B5EF4-FFF2-40B4-BE49-F238E27FC236}">
                <a16:creationId xmlns:a16="http://schemas.microsoft.com/office/drawing/2014/main" id="{C82B4D90-D8D0-758C-65A1-73547E408A25}"/>
              </a:ext>
            </a:extLst>
          </p:cNvPr>
          <p:cNvSpPr txBox="1"/>
          <p:nvPr/>
        </p:nvSpPr>
        <p:spPr>
          <a:xfrm>
            <a:off x="7619206" y="685959"/>
            <a:ext cx="3939079" cy="1015663"/>
          </a:xfrm>
          <a:prstGeom prst="rect">
            <a:avLst/>
          </a:prstGeom>
          <a:noFill/>
        </p:spPr>
        <p:txBody>
          <a:bodyPr wrap="square">
            <a:spAutoFit/>
          </a:bodyPr>
          <a:lstStyle/>
          <a:p>
            <a:pPr algn="ctr"/>
            <a:r>
              <a:rPr kumimoji="0" lang="en-US" sz="6000" b="0" i="0" u="none" strike="noStrike" kern="1200" cap="none" spc="0" normalizeH="0" baseline="0" noProof="0" dirty="0">
                <a:ln>
                  <a:noFill/>
                </a:ln>
                <a:solidFill>
                  <a:schemeClr val="bg1"/>
                </a:solidFill>
                <a:effectLst/>
                <a:uLnTx/>
                <a:uFillTx/>
                <a:latin typeface="Arial" charset="0"/>
                <a:ea typeface="+mn-ea"/>
                <a:cs typeface="+mn-cs"/>
              </a:rPr>
              <a:t>SOUND</a:t>
            </a:r>
            <a:endParaRPr lang="en-US" dirty="0">
              <a:solidFill>
                <a:schemeClr val="bg1"/>
              </a:solidFill>
            </a:endParaRPr>
          </a:p>
        </p:txBody>
      </p:sp>
    </p:spTree>
    <p:extLst>
      <p:ext uri="{BB962C8B-B14F-4D97-AF65-F5344CB8AC3E}">
        <p14:creationId xmlns:p14="http://schemas.microsoft.com/office/powerpoint/2010/main" val="975567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682B133-93C9-4F6A-AD3B-8383363A5B88}"/>
              </a:ext>
            </a:extLst>
          </p:cNvPr>
          <p:cNvGrpSpPr/>
          <p:nvPr/>
        </p:nvGrpSpPr>
        <p:grpSpPr>
          <a:xfrm>
            <a:off x="319733" y="770502"/>
            <a:ext cx="5441182" cy="5863343"/>
            <a:chOff x="386862" y="685800"/>
            <a:chExt cx="5441182" cy="5863343"/>
          </a:xfrm>
        </p:grpSpPr>
        <p:pic>
          <p:nvPicPr>
            <p:cNvPr id="9" name="Picture 2" descr="https://hbr.org/resources/images/article_assets/2013/11/everyonecanhear.gif">
              <a:extLst>
                <a:ext uri="{FF2B5EF4-FFF2-40B4-BE49-F238E27FC236}">
                  <a16:creationId xmlns:a16="http://schemas.microsoft.com/office/drawing/2014/main" id="{C5E2B18E-D9CF-4E5E-B56E-14F83C792CE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6862" y="685800"/>
              <a:ext cx="5441182" cy="586334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Rounded Corners 9">
              <a:extLst>
                <a:ext uri="{FF2B5EF4-FFF2-40B4-BE49-F238E27FC236}">
                  <a16:creationId xmlns:a16="http://schemas.microsoft.com/office/drawing/2014/main" id="{55877A47-D308-425A-BD7D-B81CC0005506}"/>
                </a:ext>
              </a:extLst>
            </p:cNvPr>
            <p:cNvSpPr/>
            <p:nvPr/>
          </p:nvSpPr>
          <p:spPr>
            <a:xfrm>
              <a:off x="731448" y="2236436"/>
              <a:ext cx="1809075" cy="258439"/>
            </a:xfrm>
            <a:prstGeom prst="roundRect">
              <a:avLst/>
            </a:prstGeom>
            <a:noFill/>
            <a:ln w="15875">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1" name="Rectangle: Rounded Corners 10">
              <a:extLst>
                <a:ext uri="{FF2B5EF4-FFF2-40B4-BE49-F238E27FC236}">
                  <a16:creationId xmlns:a16="http://schemas.microsoft.com/office/drawing/2014/main" id="{C2F6F011-EEE3-4EC3-A8B2-02CCD279AA0B}"/>
                </a:ext>
              </a:extLst>
            </p:cNvPr>
            <p:cNvSpPr/>
            <p:nvPr/>
          </p:nvSpPr>
          <p:spPr>
            <a:xfrm>
              <a:off x="731448" y="2522521"/>
              <a:ext cx="1809075" cy="258439"/>
            </a:xfrm>
            <a:prstGeom prst="roundRect">
              <a:avLst/>
            </a:prstGeom>
            <a:noFill/>
            <a:ln w="15875">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 name="Rectangle: Rounded Corners 11">
              <a:extLst>
                <a:ext uri="{FF2B5EF4-FFF2-40B4-BE49-F238E27FC236}">
                  <a16:creationId xmlns:a16="http://schemas.microsoft.com/office/drawing/2014/main" id="{F17AD2D1-4F25-4B71-B2FF-8848730134F0}"/>
                </a:ext>
              </a:extLst>
            </p:cNvPr>
            <p:cNvSpPr/>
            <p:nvPr/>
          </p:nvSpPr>
          <p:spPr>
            <a:xfrm>
              <a:off x="731448" y="2823152"/>
              <a:ext cx="3187418" cy="258439"/>
            </a:xfrm>
            <a:prstGeom prst="roundRect">
              <a:avLst/>
            </a:prstGeom>
            <a:noFill/>
            <a:ln w="15875">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3" name="Rectangle: Rounded Corners 12">
              <a:extLst>
                <a:ext uri="{FF2B5EF4-FFF2-40B4-BE49-F238E27FC236}">
                  <a16:creationId xmlns:a16="http://schemas.microsoft.com/office/drawing/2014/main" id="{1923B66B-0FFA-4A93-A6FB-AE878E9BD121}"/>
                </a:ext>
              </a:extLst>
            </p:cNvPr>
            <p:cNvSpPr/>
            <p:nvPr/>
          </p:nvSpPr>
          <p:spPr>
            <a:xfrm>
              <a:off x="731448" y="3081591"/>
              <a:ext cx="4910347" cy="328277"/>
            </a:xfrm>
            <a:prstGeom prst="roundRect">
              <a:avLst/>
            </a:prstGeom>
            <a:noFill/>
            <a:ln w="15875">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4" name="Rectangle 3"/>
          <p:cNvSpPr/>
          <p:nvPr/>
        </p:nvSpPr>
        <p:spPr>
          <a:xfrm>
            <a:off x="8424451" y="5803184"/>
            <a:ext cx="3658077" cy="584910"/>
          </a:xfrm>
          <a:prstGeom prst="rect">
            <a:avLst/>
          </a:prstGeom>
        </p:spPr>
        <p:txBody>
          <a:bodyPr wrap="square" lIns="91484" tIns="45743" rIns="91484" bIns="45743">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Helvetica Light"/>
                <a:ea typeface="Verdana" panose="020B0604030504040204" pitchFamily="34" charset="0"/>
                <a:cs typeface="Verdana" panose="020B0604030504040204" pitchFamily="34" charset="0"/>
              </a:rPr>
              <a:t>“Just think, that a man can claim a slice of the sun.” – Louis Kahn</a:t>
            </a:r>
          </a:p>
        </p:txBody>
      </p:sp>
      <p:sp>
        <p:nvSpPr>
          <p:cNvPr id="5" name="Rectangle 4">
            <a:extLst>
              <a:ext uri="{FF2B5EF4-FFF2-40B4-BE49-F238E27FC236}">
                <a16:creationId xmlns:a16="http://schemas.microsoft.com/office/drawing/2014/main" id="{8D99FB6E-78A8-4CFB-A151-24AF0066BB2B}"/>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What’s the Problem?</a:t>
            </a:r>
          </a:p>
        </p:txBody>
      </p:sp>
      <p:cxnSp>
        <p:nvCxnSpPr>
          <p:cNvPr id="7" name="Straight Connector 6">
            <a:extLst>
              <a:ext uri="{FF2B5EF4-FFF2-40B4-BE49-F238E27FC236}">
                <a16:creationId xmlns:a16="http://schemas.microsoft.com/office/drawing/2014/main" id="{75FC8C90-FF05-4958-BCB5-4245BA49FD4B}"/>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4" name="Rectangle 13">
            <a:extLst>
              <a:ext uri="{FF2B5EF4-FFF2-40B4-BE49-F238E27FC236}">
                <a16:creationId xmlns:a16="http://schemas.microsoft.com/office/drawing/2014/main" id="{0DD50BD1-B91E-4B89-90E4-B5FB3BD16C7B}"/>
              </a:ext>
            </a:extLst>
          </p:cNvPr>
          <p:cNvSpPr/>
          <p:nvPr/>
        </p:nvSpPr>
        <p:spPr>
          <a:xfrm>
            <a:off x="7222874" y="4411512"/>
            <a:ext cx="4572000" cy="2215991"/>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3F3F3F"/>
                </a:solidFill>
                <a:effectLst/>
                <a:uLnTx/>
                <a:uFillTx/>
                <a:latin typeface="Arial" charset="0"/>
                <a:ea typeface="+mn-ea"/>
                <a:cs typeface="+mn-cs"/>
              </a:rPr>
              <a:t>“Studies indicate that approximately </a:t>
            </a:r>
            <a:r>
              <a:rPr kumimoji="0" lang="en-US" sz="1200" b="1" i="0" u="none" strike="noStrike" kern="1200" cap="none" spc="0" normalizeH="0" baseline="0" noProof="0" dirty="0">
                <a:ln>
                  <a:noFill/>
                </a:ln>
                <a:solidFill>
                  <a:srgbClr val="0070C0"/>
                </a:solidFill>
                <a:effectLst/>
                <a:uLnTx/>
                <a:uFillTx/>
                <a:latin typeface="Arial" charset="0"/>
                <a:ea typeface="+mn-ea"/>
                <a:cs typeface="+mn-cs"/>
              </a:rPr>
              <a:t>80 percent of office workers</a:t>
            </a:r>
            <a:r>
              <a:rPr kumimoji="0" lang="en-US" sz="1200" b="1" i="0" u="none" strike="noStrike" kern="1200" cap="none" spc="0" normalizeH="0" baseline="0" noProof="0" dirty="0">
                <a:ln>
                  <a:noFill/>
                </a:ln>
                <a:solidFill>
                  <a:srgbClr val="002060"/>
                </a:solidFill>
                <a:effectLst/>
                <a:uLnTx/>
                <a:uFillTx/>
                <a:latin typeface="Arial" charset="0"/>
                <a:ea typeface="+mn-ea"/>
                <a:cs typeface="+mn-cs"/>
              </a:rPr>
              <a:t> </a:t>
            </a:r>
            <a:r>
              <a:rPr kumimoji="0" lang="en-US" sz="1200" b="0" i="0" u="none" strike="noStrike" kern="1200" cap="none" spc="0" normalizeH="0" baseline="0" noProof="0" dirty="0">
                <a:ln>
                  <a:noFill/>
                </a:ln>
                <a:solidFill>
                  <a:srgbClr val="3F3F3F"/>
                </a:solidFill>
                <a:effectLst/>
                <a:uLnTx/>
                <a:uFillTx/>
                <a:latin typeface="Arial" charset="0"/>
                <a:ea typeface="+mn-ea"/>
                <a:cs typeface="+mn-cs"/>
              </a:rPr>
              <a:t>believe that their productivity would increase if their working environment was more acoustically private.”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“A </a:t>
            </a:r>
            <a:r>
              <a:rPr kumimoji="0" lang="en-US" sz="1200" b="1" i="0" u="none" strike="noStrike" kern="1200" cap="none" spc="0" normalizeH="0" baseline="0" noProof="0" dirty="0">
                <a:ln>
                  <a:noFill/>
                </a:ln>
                <a:solidFill>
                  <a:srgbClr val="0070C0"/>
                </a:solidFill>
                <a:effectLst/>
                <a:uLnTx/>
                <a:uFillTx/>
                <a:latin typeface="Arial" charset="0"/>
                <a:ea typeface="+mn-ea"/>
                <a:cs typeface="+mn-cs"/>
              </a:rPr>
              <a:t>300 percent increase in perceived ‘worker satisfaction’ </a:t>
            </a:r>
            <a:r>
              <a:rPr kumimoji="0" lang="en-US" sz="1200" b="0" i="0" u="none" strike="noStrike" kern="1200" cap="none" spc="0" normalizeH="0" baseline="0" noProof="0" dirty="0">
                <a:ln>
                  <a:noFill/>
                </a:ln>
                <a:solidFill>
                  <a:srgbClr val="000000"/>
                </a:solidFill>
                <a:effectLst/>
                <a:uLnTx/>
                <a:uFillTx/>
                <a:latin typeface="Arial" charset="0"/>
                <a:ea typeface="+mn-ea"/>
                <a:cs typeface="+mn-cs"/>
              </a:rPr>
              <a:t>was reported as a result of the reduction in noise levels from conversational noise. In addition, a measured </a:t>
            </a:r>
            <a:r>
              <a:rPr kumimoji="0" lang="en-US" sz="1200" b="1" i="0" u="none" strike="noStrike" kern="1200" cap="none" spc="0" normalizeH="0" baseline="0" noProof="0" dirty="0">
                <a:ln>
                  <a:noFill/>
                </a:ln>
                <a:solidFill>
                  <a:srgbClr val="0070C0"/>
                </a:solidFill>
                <a:effectLst/>
                <a:uLnTx/>
                <a:uFillTx/>
                <a:latin typeface="Arial" charset="0"/>
                <a:ea typeface="+mn-ea"/>
                <a:cs typeface="+mn-cs"/>
              </a:rPr>
              <a:t>20% increase in sales productivity</a:t>
            </a:r>
            <a:r>
              <a:rPr kumimoji="0" lang="en-US" sz="1200" b="0" i="0" u="none" strike="noStrike" kern="1200" cap="none" spc="0" normalizeH="0" baseline="0" noProof="0" dirty="0">
                <a:ln>
                  <a:noFill/>
                </a:ln>
                <a:solidFill>
                  <a:srgbClr val="000000"/>
                </a:solidFill>
                <a:effectLst/>
                <a:uLnTx/>
                <a:uFillTx/>
                <a:latin typeface="Arial" charset="0"/>
                <a:ea typeface="+mn-ea"/>
                <a:cs typeface="+mn-cs"/>
              </a:rPr>
              <a:t> was recorded at the end of the six months following the refurbishment.”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charset="0"/>
                <a:ea typeface="+mn-ea"/>
                <a:cs typeface="+mn-cs"/>
              </a:rPr>
              <a:t>American Society of Interior Designers; Armstrong World Industries, Inc.; </a:t>
            </a:r>
            <a:r>
              <a:rPr kumimoji="0" lang="en-US" sz="900" b="0" i="0" u="none" strike="noStrike" kern="1200" cap="none" spc="0" normalizeH="0" baseline="0" noProof="0" dirty="0" err="1">
                <a:ln>
                  <a:noFill/>
                </a:ln>
                <a:solidFill>
                  <a:srgbClr val="000000"/>
                </a:solidFill>
                <a:effectLst/>
                <a:uLnTx/>
                <a:uFillTx/>
                <a:latin typeface="Arial" charset="0"/>
                <a:ea typeface="+mn-ea"/>
                <a:cs typeface="+mn-cs"/>
              </a:rPr>
              <a:t>DynaSound</a:t>
            </a:r>
            <a:r>
              <a:rPr kumimoji="0" lang="en-US" sz="900" b="0" i="0" u="none" strike="noStrike" kern="1200" cap="none" spc="0" normalizeH="0" baseline="0" noProof="0" dirty="0">
                <a:ln>
                  <a:noFill/>
                </a:ln>
                <a:solidFill>
                  <a:srgbClr val="000000"/>
                </a:solidFill>
                <a:effectLst/>
                <a:uLnTx/>
                <a:uFillTx/>
                <a:latin typeface="Arial" charset="0"/>
                <a:ea typeface="+mn-ea"/>
                <a:cs typeface="+mn-cs"/>
              </a:rPr>
              <a:t>, Inc.; Milliken and Co.; Steelcase, Inc, 2005.</a:t>
            </a:r>
          </a:p>
        </p:txBody>
      </p:sp>
      <p:pic>
        <p:nvPicPr>
          <p:cNvPr id="15" name="Picture 14">
            <a:extLst>
              <a:ext uri="{FF2B5EF4-FFF2-40B4-BE49-F238E27FC236}">
                <a16:creationId xmlns:a16="http://schemas.microsoft.com/office/drawing/2014/main" id="{5F0BEBFA-1CB0-437D-93EE-08F6800C992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0870" y="871409"/>
            <a:ext cx="3968886" cy="3354654"/>
          </a:xfrm>
          <a:prstGeom prst="rect">
            <a:avLst/>
          </a:prstGeom>
        </p:spPr>
      </p:pic>
      <p:sp>
        <p:nvSpPr>
          <p:cNvPr id="16" name="Rectangle 15">
            <a:extLst>
              <a:ext uri="{FF2B5EF4-FFF2-40B4-BE49-F238E27FC236}">
                <a16:creationId xmlns:a16="http://schemas.microsoft.com/office/drawing/2014/main" id="{6C342602-ACC0-44A2-99D1-D0911EB8AF3B}"/>
              </a:ext>
            </a:extLst>
          </p:cNvPr>
          <p:cNvSpPr/>
          <p:nvPr/>
        </p:nvSpPr>
        <p:spPr>
          <a:xfrm>
            <a:off x="3837734" y="1367016"/>
            <a:ext cx="3846361" cy="1015663"/>
          </a:xfrm>
          <a:prstGeom prst="rect">
            <a:avLst/>
          </a:prstGeom>
          <a:solidFill>
            <a:schemeClr val="bg1"/>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3F3F3F"/>
                </a:solidFill>
                <a:effectLst/>
                <a:uLnTx/>
                <a:uFillTx/>
                <a:latin typeface="Arial" charset="0"/>
                <a:ea typeface="+mn-ea"/>
                <a:cs typeface="+mn-cs"/>
              </a:rPr>
              <a:t>Noise pollution is a big problem in offices, educational, and some healthcare environments</a:t>
            </a:r>
          </a:p>
        </p:txBody>
      </p:sp>
    </p:spTree>
    <p:extLst>
      <p:ext uri="{BB962C8B-B14F-4D97-AF65-F5344CB8AC3E}">
        <p14:creationId xmlns:p14="http://schemas.microsoft.com/office/powerpoint/2010/main" val="273190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What’s the Problem?</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A9251A6E-9E56-ED34-01F8-9C4846CD9F37}"/>
              </a:ext>
            </a:extLst>
          </p:cNvPr>
          <p:cNvSpPr txBox="1"/>
          <p:nvPr/>
        </p:nvSpPr>
        <p:spPr>
          <a:xfrm>
            <a:off x="296284" y="840459"/>
            <a:ext cx="11597843" cy="1015663"/>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1F1F1F"/>
                </a:solidFill>
                <a:effectLst/>
                <a:uLnTx/>
                <a:uFillTx/>
                <a:latin typeface="Arial"/>
                <a:ea typeface="+mn-ea"/>
                <a:cs typeface="+mn-cs"/>
              </a:rPr>
              <a:t>“Evidence has shown that noise, especially sound with information, such as human voices, can </a:t>
            </a:r>
            <a:r>
              <a:rPr kumimoji="0" lang="en-US" sz="2000" b="0" i="0" u="none" strike="noStrike" kern="1200" cap="none" spc="0" normalizeH="0" baseline="0" noProof="0" dirty="0">
                <a:ln>
                  <a:noFill/>
                </a:ln>
                <a:solidFill>
                  <a:srgbClr val="0070C0"/>
                </a:solidFill>
                <a:effectLst/>
                <a:uLnTx/>
                <a:uFillTx/>
                <a:latin typeface="Arial"/>
                <a:ea typeface="+mn-ea"/>
                <a:cs typeface="+mn-cs"/>
              </a:rPr>
              <a:t>significantly affect </a:t>
            </a:r>
            <a:r>
              <a:rPr kumimoji="0" lang="en-US" sz="2000" b="0" i="0" u="none" strike="noStrike" kern="1200" cap="none" spc="0" normalizeH="0" baseline="0" noProof="0" dirty="0">
                <a:ln>
                  <a:noFill/>
                </a:ln>
                <a:solidFill>
                  <a:srgbClr val="1F1F1F"/>
                </a:solidFill>
                <a:effectLst/>
                <a:uLnTx/>
                <a:uFillTx/>
                <a:latin typeface="Arial"/>
                <a:ea typeface="+mn-ea"/>
                <a:cs typeface="+mn-cs"/>
              </a:rPr>
              <a:t>office employees' </a:t>
            </a:r>
            <a:r>
              <a:rPr kumimoji="0" lang="en-US" sz="2000" b="0" i="0" u="none" strike="noStrike" kern="1200" cap="none" spc="0" normalizeH="0" baseline="0" noProof="0" dirty="0">
                <a:ln>
                  <a:noFill/>
                </a:ln>
                <a:solidFill>
                  <a:srgbClr val="0070C0"/>
                </a:solidFill>
                <a:effectLst/>
                <a:uLnTx/>
                <a:uFillTx/>
                <a:latin typeface="Arial"/>
                <a:ea typeface="+mn-ea"/>
                <a:cs typeface="+mn-cs"/>
              </a:rPr>
              <a:t>cognitive performance</a:t>
            </a:r>
            <a:r>
              <a:rPr kumimoji="0" lang="en-US" sz="2000" b="0" i="0" u="none" strike="noStrike" kern="1200" cap="none" spc="0" normalizeH="0" baseline="0" noProof="0" dirty="0">
                <a:ln>
                  <a:noFill/>
                </a:ln>
                <a:solidFill>
                  <a:srgbClr val="1F1F1F"/>
                </a:solidFill>
                <a:effectLst/>
                <a:uLnTx/>
                <a:uFillTx/>
                <a:latin typeface="Arial"/>
                <a:ea typeface="+mn-ea"/>
                <a:cs typeface="+mn-cs"/>
              </a:rPr>
              <a:t> and subjective feelings. Another study found that office </a:t>
            </a:r>
            <a:r>
              <a:rPr kumimoji="0" lang="en-US" sz="2000" b="0" i="0" u="none" strike="noStrike" kern="1200" cap="none" spc="0" normalizeH="0" baseline="0" noProof="0" dirty="0">
                <a:ln>
                  <a:noFill/>
                </a:ln>
                <a:solidFill>
                  <a:srgbClr val="0070C0"/>
                </a:solidFill>
                <a:effectLst/>
                <a:uLnTx/>
                <a:uFillTx/>
                <a:latin typeface="Arial"/>
                <a:ea typeface="+mn-ea"/>
                <a:cs typeface="+mn-cs"/>
              </a:rPr>
              <a:t>noise may cause harm to human health</a:t>
            </a:r>
            <a:r>
              <a:rPr kumimoji="0" lang="en-US" sz="2000" b="0" i="0" u="none" strike="noStrike" kern="1200" cap="none" spc="0" normalizeH="0" baseline="0" noProof="0" dirty="0">
                <a:ln>
                  <a:noFill/>
                </a:ln>
                <a:solidFill>
                  <a:srgbClr val="1F1F1F"/>
                </a:solidFill>
                <a:effectLst/>
                <a:uLnTx/>
                <a:uFillTx/>
                <a:latin typeface="Arial"/>
                <a:ea typeface="+mn-ea"/>
                <a:cs typeface="+mn-cs"/>
              </a:rPr>
              <a:t>.” </a:t>
            </a:r>
            <a:endParaRPr kumimoji="0" lang="en-US" sz="2000" b="0" i="0" u="none" strike="noStrike" kern="1200" cap="none" spc="0" normalizeH="0" baseline="0" noProof="0" dirty="0">
              <a:ln>
                <a:noFill/>
              </a:ln>
              <a:solidFill>
                <a:srgbClr val="000000"/>
              </a:solidFill>
              <a:effectLst/>
              <a:uLnTx/>
              <a:uFillTx/>
              <a:latin typeface="Arial"/>
              <a:ea typeface="+mn-ea"/>
              <a:cs typeface="+mn-cs"/>
            </a:endParaRPr>
          </a:p>
        </p:txBody>
      </p:sp>
      <p:sp>
        <p:nvSpPr>
          <p:cNvPr id="6" name="TextBox 5">
            <a:extLst>
              <a:ext uri="{FF2B5EF4-FFF2-40B4-BE49-F238E27FC236}">
                <a16:creationId xmlns:a16="http://schemas.microsoft.com/office/drawing/2014/main" id="{A76E10BD-8A68-6CEA-609E-19FA5853D3EA}"/>
              </a:ext>
            </a:extLst>
          </p:cNvPr>
          <p:cNvSpPr txBox="1"/>
          <p:nvPr/>
        </p:nvSpPr>
        <p:spPr>
          <a:xfrm>
            <a:off x="340722" y="1855714"/>
            <a:ext cx="9345746" cy="276999"/>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Effects of acoustic environment on design work performance based on multitask visual cognitive performance in office space  (2021)</a:t>
            </a:r>
          </a:p>
        </p:txBody>
      </p:sp>
      <p:pic>
        <p:nvPicPr>
          <p:cNvPr id="5" name="Picture 4">
            <a:extLst>
              <a:ext uri="{FF2B5EF4-FFF2-40B4-BE49-F238E27FC236}">
                <a16:creationId xmlns:a16="http://schemas.microsoft.com/office/drawing/2014/main" id="{CB318065-76E4-960B-673E-AAA4CEF9D137}"/>
              </a:ext>
            </a:extLst>
          </p:cNvPr>
          <p:cNvPicPr>
            <a:picLocks noChangeAspect="1"/>
          </p:cNvPicPr>
          <p:nvPr/>
        </p:nvPicPr>
        <p:blipFill>
          <a:blip r:embed="rId4"/>
          <a:stretch>
            <a:fillRect/>
          </a:stretch>
        </p:blipFill>
        <p:spPr>
          <a:xfrm>
            <a:off x="1294606" y="2282623"/>
            <a:ext cx="8302318" cy="4344880"/>
          </a:xfrm>
          <a:prstGeom prst="rect">
            <a:avLst/>
          </a:prstGeom>
        </p:spPr>
      </p:pic>
    </p:spTree>
    <p:extLst>
      <p:ext uri="{BB962C8B-B14F-4D97-AF65-F5344CB8AC3E}">
        <p14:creationId xmlns:p14="http://schemas.microsoft.com/office/powerpoint/2010/main" val="2884240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571206" y="1906312"/>
            <a:ext cx="6708765" cy="3631739"/>
          </a:xfrm>
          <a:prstGeom prst="rect">
            <a:avLst/>
          </a:prstGeom>
          <a:noFill/>
        </p:spPr>
        <p:txBody>
          <a:bodyPr wrap="square" lIns="121898" tIns="60948" rIns="121898" bIns="60948" anchor="t">
            <a:spAutoFit/>
          </a:bodyPr>
          <a:lstStyle/>
          <a:p>
            <a:pPr>
              <a:defRPr/>
            </a:pPr>
            <a:r>
              <a:rPr kumimoji="0" lang="en-US" sz="1900" b="0" i="0" u="none" strike="noStrike" kern="1200" cap="none" spc="0" normalizeH="0" baseline="0" noProof="0" dirty="0">
                <a:ln>
                  <a:noFill/>
                </a:ln>
                <a:solidFill>
                  <a:srgbClr val="000000"/>
                </a:solidFill>
                <a:effectLst/>
                <a:uLnTx/>
                <a:uFillTx/>
                <a:latin typeface="Arial"/>
                <a:ea typeface="Arial Unicode MS"/>
                <a:cs typeface="65 Helvetica Medium"/>
              </a:rPr>
              <a:t>New standards and increased understanding of the impact of design on human well-being are driving </a:t>
            </a:r>
            <a:r>
              <a:rPr lang="en-US" sz="1900" dirty="0">
                <a:solidFill>
                  <a:srgbClr val="000000"/>
                </a:solidFill>
                <a:latin typeface="Arial"/>
                <a:ea typeface="Arial Unicode MS"/>
                <a:cs typeface="65 Helvetica Medium"/>
              </a:rPr>
              <a:t>changes</a:t>
            </a:r>
            <a:r>
              <a:rPr kumimoji="0" lang="en-US" sz="1900" b="0" i="0" u="none" strike="noStrike" kern="1200" cap="none" spc="0" normalizeH="0" baseline="0" noProof="0" dirty="0">
                <a:ln>
                  <a:noFill/>
                </a:ln>
                <a:solidFill>
                  <a:srgbClr val="000000"/>
                </a:solidFill>
                <a:effectLst/>
                <a:uLnTx/>
                <a:uFillTx/>
                <a:latin typeface="Arial"/>
                <a:ea typeface="Arial Unicode MS"/>
                <a:cs typeface="65 Helvetica Medium"/>
              </a:rPr>
              <a:t> in what factors must be considered when choosing lighting. </a:t>
            </a:r>
            <a:endParaRPr lang="en-US"/>
          </a:p>
          <a:p>
            <a:pPr>
              <a:defRPr/>
            </a:pPr>
            <a:endParaRPr lang="en-US" sz="1900" dirty="0">
              <a:solidFill>
                <a:srgbClr val="000000"/>
              </a:solidFill>
              <a:latin typeface="Arial"/>
              <a:ea typeface="Arial Unicode MS"/>
              <a:cs typeface="65 Helvetica Medium"/>
            </a:endParaRPr>
          </a:p>
          <a:p>
            <a:pPr>
              <a:defRPr/>
            </a:pPr>
            <a:r>
              <a:rPr kumimoji="0" lang="en-US" sz="1900" b="0" i="0" u="none" strike="noStrike" kern="1200" cap="none" spc="0" normalizeH="0" baseline="0" noProof="0" dirty="0">
                <a:ln>
                  <a:noFill/>
                </a:ln>
                <a:solidFill>
                  <a:srgbClr val="000000"/>
                </a:solidFill>
                <a:effectLst/>
                <a:uLnTx/>
                <a:uFillTx/>
                <a:latin typeface="Arial"/>
                <a:ea typeface="Arial Unicode MS"/>
                <a:cs typeface="65 Helvetica Medium"/>
              </a:rPr>
              <a:t>This course explores the concept of holistic </a:t>
            </a:r>
            <a:r>
              <a:rPr lang="en-US" sz="1900" dirty="0">
                <a:solidFill>
                  <a:srgbClr val="000000"/>
                </a:solidFill>
                <a:latin typeface="Arial"/>
                <a:ea typeface="Arial Unicode MS"/>
                <a:cs typeface="65 Helvetica Medium"/>
              </a:rPr>
              <a:t>illumination, focusing on the </a:t>
            </a:r>
            <a:r>
              <a:rPr kumimoji="0" lang="en-US" sz="1900" b="0" i="0" u="none" strike="noStrike" kern="1200" cap="none" spc="0" normalizeH="0" baseline="0" noProof="0" dirty="0">
                <a:ln>
                  <a:noFill/>
                </a:ln>
                <a:solidFill>
                  <a:srgbClr val="000000"/>
                </a:solidFill>
                <a:effectLst/>
                <a:uLnTx/>
                <a:uFillTx/>
                <a:latin typeface="Arial"/>
                <a:ea typeface="Arial Unicode MS"/>
                <a:cs typeface="65 Helvetica Medium"/>
              </a:rPr>
              <a:t>aspects of lighting and sound that are important for ensuring spaces are supportive of wellness and the requirements for addressing them. </a:t>
            </a:r>
            <a:endParaRPr lang="en-US">
              <a:solidFill>
                <a:srgbClr val="000000"/>
              </a:solidFill>
              <a:ea typeface="Arial Unicode MS"/>
              <a:cs typeface="Arial" charset="0"/>
            </a:endParaRPr>
          </a:p>
          <a:p>
            <a:pPr>
              <a:defRPr/>
            </a:pPr>
            <a:endParaRPr lang="en-US" sz="1900" dirty="0">
              <a:solidFill>
                <a:srgbClr val="000000"/>
              </a:solidFill>
              <a:latin typeface="Arial"/>
              <a:ea typeface="Arial Unicode MS"/>
              <a:cs typeface="65 Helvetica Medium"/>
            </a:endParaRPr>
          </a:p>
          <a:p>
            <a:pPr marL="0" marR="0" lvl="0" indent="0" algn="l" defTabSz="914400">
              <a:lnSpc>
                <a:spcPct val="100000"/>
              </a:lnSpc>
              <a:spcBef>
                <a:spcPct val="0"/>
              </a:spcBef>
              <a:spcAft>
                <a:spcPct val="0"/>
              </a:spcAft>
              <a:buClrTx/>
              <a:buSzTx/>
              <a:buFontTx/>
              <a:buNone/>
              <a:tabLst/>
              <a:defRPr/>
            </a:pPr>
            <a:r>
              <a:rPr kumimoji="0" lang="en-US" sz="1900" b="0" i="0" u="none" strike="noStrike" kern="1200" cap="none" spc="0" normalizeH="0" baseline="0" noProof="0" dirty="0">
                <a:ln>
                  <a:noFill/>
                </a:ln>
                <a:solidFill>
                  <a:srgbClr val="000000"/>
                </a:solidFill>
                <a:effectLst/>
                <a:uLnTx/>
                <a:uFillTx/>
                <a:latin typeface="Arial"/>
                <a:ea typeface="Arial Unicode MS"/>
                <a:cs typeface="65 Helvetica Medium"/>
              </a:rPr>
              <a:t>In addition, holistic illumination includes the need for various layers of light to be integrated together and explores the role sustainability plays in making design decisions.</a:t>
            </a:r>
            <a:endParaRPr lang="en-US">
              <a:cs typeface="Arial"/>
            </a:endParaRPr>
          </a:p>
        </p:txBody>
      </p:sp>
      <p:cxnSp>
        <p:nvCxnSpPr>
          <p:cNvPr id="10" name="Straight Connector 9"/>
          <p:cNvCxnSpPr/>
          <p:nvPr/>
        </p:nvCxnSpPr>
        <p:spPr>
          <a:xfrm flipH="1">
            <a:off x="609520" y="1600994"/>
            <a:ext cx="3860297"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1" name="Rectangle 4"/>
          <p:cNvSpPr>
            <a:spLocks noChangeArrowheads="1"/>
          </p:cNvSpPr>
          <p:nvPr/>
        </p:nvSpPr>
        <p:spPr bwMode="auto">
          <a:xfrm>
            <a:off x="609522" y="550099"/>
            <a:ext cx="4063471" cy="984885"/>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rPr>
              <a:t>Course</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rPr>
              <a:t>Description</a:t>
            </a: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Sometimes the Soundscape is About More Than Comfort</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7DD5A41B-80EF-7835-6482-AEF439D65014}"/>
              </a:ext>
            </a:extLst>
          </p:cNvPr>
          <p:cNvSpPr txBox="1"/>
          <p:nvPr/>
        </p:nvSpPr>
        <p:spPr>
          <a:xfrm>
            <a:off x="304761" y="797798"/>
            <a:ext cx="11623943" cy="646331"/>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a:ea typeface="+mn-ea"/>
                <a:cs typeface="+mn-cs"/>
              </a:rPr>
              <a:t>“Most retail sound is inappropriate and accidental, even hostile, and it has a dramatic effect on sales”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a:ea typeface="+mn-ea"/>
                <a:cs typeface="+mn-cs"/>
              </a:rPr>
              <a:t>- Julian Treasure*</a:t>
            </a:r>
          </a:p>
        </p:txBody>
      </p:sp>
      <p:pic>
        <p:nvPicPr>
          <p:cNvPr id="18" name="Picture 17">
            <a:extLst>
              <a:ext uri="{FF2B5EF4-FFF2-40B4-BE49-F238E27FC236}">
                <a16:creationId xmlns:a16="http://schemas.microsoft.com/office/drawing/2014/main" id="{8F97DA18-87DA-576C-A20C-C408D6AD91CB}"/>
              </a:ext>
            </a:extLst>
          </p:cNvPr>
          <p:cNvPicPr>
            <a:picLocks noChangeAspect="1"/>
          </p:cNvPicPr>
          <p:nvPr/>
        </p:nvPicPr>
        <p:blipFill>
          <a:blip r:embed="rId4"/>
          <a:srcRect r="1800" b="5575"/>
          <a:stretch/>
        </p:blipFill>
        <p:spPr>
          <a:xfrm>
            <a:off x="5104606" y="1481341"/>
            <a:ext cx="6198880" cy="3352800"/>
          </a:xfrm>
          <a:prstGeom prst="rect">
            <a:avLst/>
          </a:prstGeom>
        </p:spPr>
      </p:pic>
      <p:pic>
        <p:nvPicPr>
          <p:cNvPr id="21" name="Picture 20">
            <a:extLst>
              <a:ext uri="{FF2B5EF4-FFF2-40B4-BE49-F238E27FC236}">
                <a16:creationId xmlns:a16="http://schemas.microsoft.com/office/drawing/2014/main" id="{DF4590B0-B33C-73A5-8E14-5771EB634BC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80206" y="1541168"/>
            <a:ext cx="4289981" cy="3352800"/>
          </a:xfrm>
          <a:prstGeom prst="rect">
            <a:avLst/>
          </a:prstGeom>
        </p:spPr>
      </p:pic>
      <p:sp>
        <p:nvSpPr>
          <p:cNvPr id="23" name="TextBox 22">
            <a:extLst>
              <a:ext uri="{FF2B5EF4-FFF2-40B4-BE49-F238E27FC236}">
                <a16:creationId xmlns:a16="http://schemas.microsoft.com/office/drawing/2014/main" id="{9259B884-401E-E25E-5FB4-E0A7E526A684}"/>
              </a:ext>
            </a:extLst>
          </p:cNvPr>
          <p:cNvSpPr txBox="1"/>
          <p:nvPr/>
        </p:nvSpPr>
        <p:spPr>
          <a:xfrm>
            <a:off x="475451" y="4953794"/>
            <a:ext cx="4289981" cy="92333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mn-ea"/>
                <a:cs typeface="+mn-cs"/>
              </a:rPr>
              <a:t>He references studies showing that the right “soundscape” in a retail store can increase sales up to 38%. </a:t>
            </a:r>
          </a:p>
        </p:txBody>
      </p:sp>
      <p:sp>
        <p:nvSpPr>
          <p:cNvPr id="25" name="TextBox 24">
            <a:extLst>
              <a:ext uri="{FF2B5EF4-FFF2-40B4-BE49-F238E27FC236}">
                <a16:creationId xmlns:a16="http://schemas.microsoft.com/office/drawing/2014/main" id="{9C06759E-1A66-D10E-F8E0-13C4A6A41E41}"/>
              </a:ext>
            </a:extLst>
          </p:cNvPr>
          <p:cNvSpPr txBox="1"/>
          <p:nvPr/>
        </p:nvSpPr>
        <p:spPr>
          <a:xfrm>
            <a:off x="5104606" y="4953794"/>
            <a:ext cx="6094324" cy="646331"/>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mn-ea"/>
                <a:cs typeface="+mn-cs"/>
              </a:rPr>
              <a:t>Conversely, inappropriate soundscapes filled with unwanted noise can decrease sales by 28%.</a:t>
            </a:r>
          </a:p>
        </p:txBody>
      </p:sp>
      <p:sp>
        <p:nvSpPr>
          <p:cNvPr id="27" name="TextBox 26">
            <a:extLst>
              <a:ext uri="{FF2B5EF4-FFF2-40B4-BE49-F238E27FC236}">
                <a16:creationId xmlns:a16="http://schemas.microsoft.com/office/drawing/2014/main" id="{DC0111C4-F312-1462-F381-887E374F26D9}"/>
              </a:ext>
            </a:extLst>
          </p:cNvPr>
          <p:cNvSpPr txBox="1"/>
          <p:nvPr/>
        </p:nvSpPr>
        <p:spPr>
          <a:xfrm>
            <a:off x="3235135" y="6073342"/>
            <a:ext cx="4663258" cy="523220"/>
          </a:xfrm>
          <a:prstGeom prst="rect">
            <a:avLst/>
          </a:prstGeom>
          <a:noFill/>
          <a:ln>
            <a:solidFill>
              <a:srgbClr val="0070C0"/>
            </a:solid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charset="0"/>
                <a:ea typeface="+mn-ea"/>
                <a:cs typeface="+mn-cs"/>
              </a:rPr>
              <a:t>*Julian Treasure is a sound and communications expert whose TED talks have been viewed over 100M times. </a:t>
            </a:r>
          </a:p>
        </p:txBody>
      </p:sp>
    </p:spTree>
    <p:extLst>
      <p:ext uri="{BB962C8B-B14F-4D97-AF65-F5344CB8AC3E}">
        <p14:creationId xmlns:p14="http://schemas.microsoft.com/office/powerpoint/2010/main" val="214144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3 Types of Noise Problems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1" name="Rectangle 20">
            <a:extLst>
              <a:ext uri="{FF2B5EF4-FFF2-40B4-BE49-F238E27FC236}">
                <a16:creationId xmlns:a16="http://schemas.microsoft.com/office/drawing/2014/main" id="{D29C2C77-338A-487E-8C1E-D717D07F18F8}"/>
              </a:ext>
            </a:extLst>
          </p:cNvPr>
          <p:cNvSpPr/>
          <p:nvPr/>
        </p:nvSpPr>
        <p:spPr>
          <a:xfrm>
            <a:off x="353006" y="897513"/>
            <a:ext cx="8705934" cy="1523494"/>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2400" b="0" i="0" u="none" strike="noStrike" kern="1200" cap="none" spc="0" normalizeH="0" baseline="0" noProof="0" dirty="0">
                <a:ln>
                  <a:noFill/>
                </a:ln>
                <a:solidFill>
                  <a:srgbClr val="3F3F3F"/>
                </a:solidFill>
                <a:effectLst/>
                <a:uLnTx/>
                <a:uFillTx/>
                <a:latin typeface="Arial" charset="0"/>
                <a:ea typeface="+mn-ea"/>
                <a:cs typeface="+mn-cs"/>
              </a:rPr>
              <a:t>There are 3 types of noise problems:</a:t>
            </a:r>
          </a:p>
          <a:p>
            <a:pPr marL="914400" marR="0" lvl="1" indent="-457200" algn="l" defTabSz="914400" rtl="0" eaLnBrk="1" fontAlgn="base" latinLnBrk="0" hangingPunct="1">
              <a:lnSpc>
                <a:spcPct val="100000"/>
              </a:lnSpc>
              <a:spcBef>
                <a:spcPct val="0"/>
              </a:spcBef>
              <a:spcAft>
                <a:spcPts val="600"/>
              </a:spcAft>
              <a:buClrTx/>
              <a:buSzTx/>
              <a:buFont typeface="+mj-lt"/>
              <a:buAutoNum type="arabicPeriod"/>
              <a:tabLst/>
              <a:defRPr/>
            </a:pPr>
            <a:r>
              <a:rPr kumimoji="0" lang="en-US" sz="1800" b="0" i="0" u="none" strike="noStrike" kern="1200" cap="none" spc="0" normalizeH="0" baseline="0" noProof="0" dirty="0">
                <a:ln>
                  <a:noFill/>
                </a:ln>
                <a:solidFill>
                  <a:srgbClr val="3F3F3F"/>
                </a:solidFill>
                <a:effectLst/>
                <a:uLnTx/>
                <a:uFillTx/>
                <a:latin typeface="Arial" charset="0"/>
                <a:ea typeface="+mn-ea"/>
                <a:cs typeface="+mn-cs"/>
              </a:rPr>
              <a:t>Sound that is transferred through walls/barriers</a:t>
            </a:r>
          </a:p>
          <a:p>
            <a:pPr marL="914400" marR="0" lvl="1" indent="-457200" algn="l" defTabSz="914400" rtl="0" eaLnBrk="1" fontAlgn="base" latinLnBrk="0" hangingPunct="1">
              <a:lnSpc>
                <a:spcPct val="100000"/>
              </a:lnSpc>
              <a:spcBef>
                <a:spcPct val="0"/>
              </a:spcBef>
              <a:spcAft>
                <a:spcPts val="600"/>
              </a:spcAft>
              <a:buClrTx/>
              <a:buSzTx/>
              <a:buFont typeface="+mj-lt"/>
              <a:buAutoNum type="arabicPeriod"/>
              <a:tabLst/>
              <a:defRPr/>
            </a:pPr>
            <a:r>
              <a:rPr kumimoji="0" lang="en-US" sz="1800" b="0" i="0" u="none" strike="noStrike" kern="1200" cap="none" spc="0" normalizeH="0" baseline="0" noProof="0" dirty="0">
                <a:ln>
                  <a:noFill/>
                </a:ln>
                <a:solidFill>
                  <a:srgbClr val="3F3F3F"/>
                </a:solidFill>
                <a:effectLst/>
                <a:uLnTx/>
                <a:uFillTx/>
                <a:latin typeface="Arial" charset="0"/>
                <a:ea typeface="+mn-ea"/>
                <a:cs typeface="+mn-cs"/>
              </a:rPr>
              <a:t>Sound that travels from one room to the next through the ceiling plenum</a:t>
            </a:r>
          </a:p>
          <a:p>
            <a:pPr marL="914400" marR="0" lvl="1" indent="-457200" algn="l" defTabSz="914400" rtl="0" eaLnBrk="1" fontAlgn="base" latinLnBrk="0" hangingPunct="1">
              <a:lnSpc>
                <a:spcPct val="100000"/>
              </a:lnSpc>
              <a:spcBef>
                <a:spcPct val="0"/>
              </a:spcBef>
              <a:spcAft>
                <a:spcPts val="600"/>
              </a:spcAft>
              <a:buClrTx/>
              <a:buSzTx/>
              <a:buFont typeface="+mj-lt"/>
              <a:buAutoNum type="arabicPeriod"/>
              <a:tabLst/>
              <a:defRPr/>
            </a:pPr>
            <a:r>
              <a:rPr kumimoji="0" lang="en-US" sz="1800" b="0" i="0" u="none" strike="noStrike" kern="1200" cap="none" spc="0" normalizeH="0" baseline="0" noProof="0" dirty="0">
                <a:ln>
                  <a:noFill/>
                </a:ln>
                <a:solidFill>
                  <a:srgbClr val="3F3F3F"/>
                </a:solidFill>
                <a:effectLst/>
                <a:uLnTx/>
                <a:uFillTx/>
                <a:latin typeface="Arial" charset="0"/>
                <a:ea typeface="+mn-ea"/>
                <a:cs typeface="+mn-cs"/>
              </a:rPr>
              <a:t>Sound that bounces off the ceiling and reflects back into the space</a:t>
            </a:r>
          </a:p>
        </p:txBody>
      </p:sp>
      <p:pic>
        <p:nvPicPr>
          <p:cNvPr id="22" name="Picture 21">
            <a:extLst>
              <a:ext uri="{FF2B5EF4-FFF2-40B4-BE49-F238E27FC236}">
                <a16:creationId xmlns:a16="http://schemas.microsoft.com/office/drawing/2014/main" id="{EE4B4B0B-912C-465C-8EF3-E35F726123EA}"/>
              </a:ext>
            </a:extLst>
          </p:cNvPr>
          <p:cNvPicPr>
            <a:picLocks noChangeAspect="1"/>
          </p:cNvPicPr>
          <p:nvPr/>
        </p:nvPicPr>
        <p:blipFill>
          <a:blip r:embed="rId3"/>
          <a:stretch>
            <a:fillRect/>
          </a:stretch>
        </p:blipFill>
        <p:spPr>
          <a:xfrm>
            <a:off x="277969" y="2515394"/>
            <a:ext cx="11510761" cy="3309473"/>
          </a:xfrm>
          <a:prstGeom prst="rect">
            <a:avLst/>
          </a:prstGeom>
        </p:spPr>
      </p:pic>
      <p:pic>
        <p:nvPicPr>
          <p:cNvPr id="2" name="Picture 1">
            <a:extLst>
              <a:ext uri="{FF2B5EF4-FFF2-40B4-BE49-F238E27FC236}">
                <a16:creationId xmlns:a16="http://schemas.microsoft.com/office/drawing/2014/main" id="{4695F95A-A1C0-5826-8938-06E9B26BBC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633560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Acoustic Lighting: Size Matters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8" name="Rectangle 7">
            <a:extLst>
              <a:ext uri="{FF2B5EF4-FFF2-40B4-BE49-F238E27FC236}">
                <a16:creationId xmlns:a16="http://schemas.microsoft.com/office/drawing/2014/main" id="{F31F70EE-141D-4893-8541-5A941F4A0F82}"/>
              </a:ext>
            </a:extLst>
          </p:cNvPr>
          <p:cNvSpPr/>
          <p:nvPr/>
        </p:nvSpPr>
        <p:spPr>
          <a:xfrm>
            <a:off x="289623" y="772474"/>
            <a:ext cx="4259355" cy="12772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Arial"/>
                <a:ea typeface="+mn-ea"/>
                <a:cs typeface="+mn-cs"/>
              </a:rPr>
              <a:t>Acoustic engineers use a metric called a “</a:t>
            </a:r>
            <a:r>
              <a:rPr kumimoji="0" lang="en-US" sz="1800" b="0" i="0" u="none" strike="noStrike" kern="1200" cap="none" spc="0" normalizeH="0" baseline="0" noProof="0" dirty="0" err="1">
                <a:ln>
                  <a:noFill/>
                </a:ln>
                <a:solidFill>
                  <a:srgbClr val="3F3F3F"/>
                </a:solidFill>
                <a:effectLst/>
                <a:uLnTx/>
                <a:uFillTx/>
                <a:latin typeface="Arial"/>
                <a:ea typeface="+mn-ea"/>
                <a:cs typeface="+mn-cs"/>
              </a:rPr>
              <a:t>sabin</a:t>
            </a:r>
            <a:r>
              <a:rPr kumimoji="0" lang="en-US" sz="1800" b="0" i="0" u="none" strike="noStrike" kern="1200" cap="none" spc="0" normalizeH="0" baseline="0" noProof="0" dirty="0">
                <a:ln>
                  <a:noFill/>
                </a:ln>
                <a:solidFill>
                  <a:srgbClr val="3F3F3F"/>
                </a:solidFill>
                <a:effectLst/>
                <a:uLnTx/>
                <a:uFillTx/>
                <a:latin typeface="Arial"/>
                <a:ea typeface="+mn-ea"/>
                <a:cs typeface="+mn-cs"/>
              </a:rPr>
              <a:t>” to quantify sound absorption.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Arial"/>
                <a:ea typeface="+mn-ea"/>
                <a:cs typeface="+mn-cs"/>
              </a:rPr>
              <a:t>A higher </a:t>
            </a:r>
            <a:r>
              <a:rPr kumimoji="0" lang="en-US" sz="1800" b="0" i="0" u="none" strike="noStrike" kern="1200" cap="none" spc="0" normalizeH="0" baseline="0" noProof="0" dirty="0" err="1">
                <a:ln>
                  <a:noFill/>
                </a:ln>
                <a:solidFill>
                  <a:srgbClr val="3F3F3F"/>
                </a:solidFill>
                <a:effectLst/>
                <a:uLnTx/>
                <a:uFillTx/>
                <a:latin typeface="Arial"/>
                <a:ea typeface="+mn-ea"/>
                <a:cs typeface="+mn-cs"/>
              </a:rPr>
              <a:t>sabin</a:t>
            </a:r>
            <a:r>
              <a:rPr kumimoji="0" lang="en-US" sz="1800" b="0" i="0" u="none" strike="noStrike" kern="1200" cap="none" spc="0" normalizeH="0" baseline="0" noProof="0" dirty="0">
                <a:ln>
                  <a:noFill/>
                </a:ln>
                <a:solidFill>
                  <a:srgbClr val="3F3F3F"/>
                </a:solidFill>
                <a:effectLst/>
                <a:uLnTx/>
                <a:uFillTx/>
                <a:latin typeface="Arial"/>
                <a:ea typeface="+mn-ea"/>
                <a:cs typeface="+mn-cs"/>
              </a:rPr>
              <a:t> value means more sound absorption... equals less noise.</a:t>
            </a:r>
          </a:p>
        </p:txBody>
      </p:sp>
      <p:sp>
        <p:nvSpPr>
          <p:cNvPr id="9" name="Rectangle 8">
            <a:extLst>
              <a:ext uri="{FF2B5EF4-FFF2-40B4-BE49-F238E27FC236}">
                <a16:creationId xmlns:a16="http://schemas.microsoft.com/office/drawing/2014/main" id="{35BB4331-AE65-4D62-96BD-437D20D0FC40}"/>
              </a:ext>
            </a:extLst>
          </p:cNvPr>
          <p:cNvSpPr/>
          <p:nvPr/>
        </p:nvSpPr>
        <p:spPr>
          <a:xfrm>
            <a:off x="4875276" y="807802"/>
            <a:ext cx="6762738" cy="1708160"/>
          </a:xfrm>
          <a:prstGeom prst="rect">
            <a:avLst/>
          </a:prstGeom>
          <a:ln>
            <a:solidFill>
              <a:srgbClr val="0070C0"/>
            </a:solidFill>
          </a:ln>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Arial"/>
                <a:ea typeface="+mn-ea"/>
                <a:cs typeface="+mn-cs"/>
              </a:rPr>
              <a:t>The noise reduction capability of a light fixture is dependent on TWO equally important characteristics:</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Arial"/>
                <a:ea typeface="+mn-ea"/>
                <a:cs typeface="+mn-cs"/>
              </a:rPr>
              <a:t>1. Absorption Characteristics (often approximated by NRC)</a:t>
            </a:r>
          </a:p>
          <a:p>
            <a:pPr marL="914400" marR="0" lvl="2"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Arial"/>
                <a:ea typeface="+mn-ea"/>
                <a:cs typeface="+mn-cs"/>
              </a:rPr>
              <a:t>AND</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Arial"/>
                <a:ea typeface="+mn-ea"/>
                <a:cs typeface="+mn-cs"/>
              </a:rPr>
              <a:t>2. Absorption Area</a:t>
            </a:r>
          </a:p>
        </p:txBody>
      </p:sp>
      <p:sp>
        <p:nvSpPr>
          <p:cNvPr id="13" name="Rectangle 12">
            <a:extLst>
              <a:ext uri="{FF2B5EF4-FFF2-40B4-BE49-F238E27FC236}">
                <a16:creationId xmlns:a16="http://schemas.microsoft.com/office/drawing/2014/main" id="{54021C69-4F6C-4378-8938-82081B273C43}"/>
              </a:ext>
            </a:extLst>
          </p:cNvPr>
          <p:cNvSpPr/>
          <p:nvPr/>
        </p:nvSpPr>
        <p:spPr>
          <a:xfrm>
            <a:off x="479079" y="2115249"/>
            <a:ext cx="3733801"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70C0"/>
                </a:solidFill>
                <a:effectLst/>
                <a:uLnTx/>
                <a:uFillTx/>
                <a:latin typeface="Arial"/>
                <a:ea typeface="+mn-ea"/>
                <a:cs typeface="+mn-cs"/>
              </a:rPr>
              <a:t>Sabin = Absorption x Area</a:t>
            </a:r>
          </a:p>
        </p:txBody>
      </p:sp>
      <p:sp>
        <p:nvSpPr>
          <p:cNvPr id="14" name="Rectangle 13">
            <a:extLst>
              <a:ext uri="{FF2B5EF4-FFF2-40B4-BE49-F238E27FC236}">
                <a16:creationId xmlns:a16="http://schemas.microsoft.com/office/drawing/2014/main" id="{5C25C9A1-A6C3-4A67-80E6-E77FD941E8DE}"/>
              </a:ext>
            </a:extLst>
          </p:cNvPr>
          <p:cNvSpPr/>
          <p:nvPr/>
        </p:nvSpPr>
        <p:spPr>
          <a:xfrm>
            <a:off x="314725" y="6005407"/>
            <a:ext cx="9971481" cy="707886"/>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070C0"/>
                </a:solidFill>
                <a:effectLst/>
                <a:uLnTx/>
                <a:uFillTx/>
                <a:latin typeface="Arial"/>
                <a:ea typeface="+mn-ea"/>
                <a:cs typeface="+mn-cs"/>
              </a:rPr>
              <a:t>Noise reduction requires good sound absorption properties AND a large surface area to deliver useful noise reduction and create a comfortable environment</a:t>
            </a:r>
            <a:endParaRPr kumimoji="0" lang="en-US" sz="2000" b="1" i="0" u="sng" strike="noStrike" kern="1200" cap="none" spc="0" normalizeH="0" baseline="0" noProof="0" dirty="0">
              <a:ln>
                <a:noFill/>
              </a:ln>
              <a:solidFill>
                <a:srgbClr val="0070C0"/>
              </a:solidFill>
              <a:effectLst/>
              <a:uLnTx/>
              <a:uFillTx/>
              <a:latin typeface="Arial"/>
              <a:ea typeface="+mn-ea"/>
              <a:cs typeface="+mn-cs"/>
            </a:endParaRPr>
          </a:p>
        </p:txBody>
      </p:sp>
      <p:pic>
        <p:nvPicPr>
          <p:cNvPr id="2050" name="Picture 2">
            <a:extLst>
              <a:ext uri="{FF2B5EF4-FFF2-40B4-BE49-F238E27FC236}">
                <a16:creationId xmlns:a16="http://schemas.microsoft.com/office/drawing/2014/main" id="{9550FB81-C027-B892-E811-54C650A80A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8283" y="2622946"/>
            <a:ext cx="2915394" cy="291539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91B13B08-D9EB-98CB-572B-1586A29BBC4E}"/>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293325" y="3381159"/>
            <a:ext cx="1532321" cy="1442957"/>
          </a:xfrm>
          <a:prstGeom prst="rect">
            <a:avLst/>
          </a:prstGeom>
        </p:spPr>
      </p:pic>
      <p:pic>
        <p:nvPicPr>
          <p:cNvPr id="2" name="Picture 1">
            <a:extLst>
              <a:ext uri="{FF2B5EF4-FFF2-40B4-BE49-F238E27FC236}">
                <a16:creationId xmlns:a16="http://schemas.microsoft.com/office/drawing/2014/main" id="{61C28427-4614-4FF1-E6EB-EEC690A972F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5" name="TextBox 4">
            <a:extLst>
              <a:ext uri="{FF2B5EF4-FFF2-40B4-BE49-F238E27FC236}">
                <a16:creationId xmlns:a16="http://schemas.microsoft.com/office/drawing/2014/main" id="{4E888DFF-0C2D-5F86-EA2A-3ED1398B4507}"/>
              </a:ext>
            </a:extLst>
          </p:cNvPr>
          <p:cNvSpPr txBox="1"/>
          <p:nvPr/>
        </p:nvSpPr>
        <p:spPr>
          <a:xfrm>
            <a:off x="7479686" y="3783689"/>
            <a:ext cx="3822443" cy="646331"/>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Arial"/>
                <a:ea typeface="+mn-ea"/>
                <a:cs typeface="+mn-cs"/>
              </a:rPr>
              <a:t>The paper tow</a:t>
            </a:r>
            <a:r>
              <a:rPr kumimoji="0" lang="en-US" sz="1800" b="0" i="0" u="none" strike="noStrike" kern="1200" cap="none" spc="0" normalizeH="0" baseline="0" noProof="0" dirty="0" err="1">
                <a:ln>
                  <a:noFill/>
                </a:ln>
                <a:solidFill>
                  <a:srgbClr val="3F3F3F"/>
                </a:solidFill>
                <a:effectLst/>
                <a:uLnTx/>
                <a:uFillTx/>
                <a:latin typeface="Arial"/>
                <a:ea typeface="+mn-ea"/>
                <a:cs typeface="+mn-cs"/>
              </a:rPr>
              <a:t>els</a:t>
            </a:r>
            <a:r>
              <a:rPr kumimoji="0" lang="en-US" sz="1800" b="0" i="0" u="none" strike="noStrike" kern="1200" cap="none" spc="0" normalizeH="0" baseline="0" noProof="0" dirty="0">
                <a:ln>
                  <a:noFill/>
                </a:ln>
                <a:solidFill>
                  <a:srgbClr val="3F3F3F"/>
                </a:solidFill>
                <a:effectLst/>
                <a:uLnTx/>
                <a:uFillTx/>
                <a:latin typeface="Arial"/>
                <a:ea typeface="+mn-ea"/>
                <a:cs typeface="+mn-cs"/>
              </a:rPr>
              <a:t> to the left have the s</a:t>
            </a:r>
            <a:r>
              <a:rPr kumimoji="0" lang="en-US" sz="1800" b="0" i="0" u="none" strike="noStrike" kern="1200" cap="none" spc="0" normalizeH="0" baseline="0" noProof="0" dirty="0" err="1">
                <a:ln>
                  <a:noFill/>
                </a:ln>
                <a:solidFill>
                  <a:srgbClr val="3F3F3F"/>
                </a:solidFill>
                <a:effectLst/>
                <a:uLnTx/>
                <a:uFillTx/>
                <a:latin typeface="Arial"/>
                <a:ea typeface="+mn-ea"/>
                <a:cs typeface="+mn-cs"/>
              </a:rPr>
              <a:t>ame</a:t>
            </a:r>
            <a:r>
              <a:rPr kumimoji="0" lang="en-US" sz="1800" b="0" i="0" u="none" strike="noStrike" kern="1200" cap="none" spc="0" normalizeH="0" baseline="0" noProof="0" dirty="0">
                <a:ln>
                  <a:noFill/>
                </a:ln>
                <a:solidFill>
                  <a:srgbClr val="3F3F3F"/>
                </a:solidFill>
                <a:effectLst/>
                <a:uLnTx/>
                <a:uFillTx/>
                <a:latin typeface="Arial"/>
                <a:ea typeface="+mn-ea"/>
                <a:cs typeface="+mn-cs"/>
              </a:rPr>
              <a:t> absorption characteristics</a:t>
            </a:r>
          </a:p>
        </p:txBody>
      </p:sp>
      <p:sp>
        <p:nvSpPr>
          <p:cNvPr id="6" name="Rectangle 5">
            <a:extLst>
              <a:ext uri="{FF2B5EF4-FFF2-40B4-BE49-F238E27FC236}">
                <a16:creationId xmlns:a16="http://schemas.microsoft.com/office/drawing/2014/main" id="{2676B46D-B516-4BBC-78DA-2A8691D04845}"/>
              </a:ext>
            </a:extLst>
          </p:cNvPr>
          <p:cNvSpPr/>
          <p:nvPr/>
        </p:nvSpPr>
        <p:spPr>
          <a:xfrm>
            <a:off x="3728687" y="3783689"/>
            <a:ext cx="1057269"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70C0"/>
                </a:solidFill>
                <a:effectLst/>
                <a:uLnTx/>
                <a:uFillTx/>
                <a:latin typeface="Arial"/>
                <a:ea typeface="+mn-ea"/>
                <a:cs typeface="+mn-cs"/>
              </a:rPr>
              <a:t>VS</a:t>
            </a:r>
          </a:p>
        </p:txBody>
      </p:sp>
      <p:sp>
        <p:nvSpPr>
          <p:cNvPr id="10" name="TextBox 9">
            <a:extLst>
              <a:ext uri="{FF2B5EF4-FFF2-40B4-BE49-F238E27FC236}">
                <a16:creationId xmlns:a16="http://schemas.microsoft.com/office/drawing/2014/main" id="{1F4D260C-FE6A-CC09-A06E-9A064D887780}"/>
              </a:ext>
            </a:extLst>
          </p:cNvPr>
          <p:cNvSpPr txBox="1"/>
          <p:nvPr/>
        </p:nvSpPr>
        <p:spPr>
          <a:xfrm>
            <a:off x="1356851" y="5486464"/>
            <a:ext cx="2590800" cy="307777"/>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3F3F3F"/>
                </a:solidFill>
                <a:effectLst/>
                <a:uLnTx/>
                <a:uFillTx/>
                <a:latin typeface="Arial"/>
                <a:ea typeface="+mn-ea"/>
                <a:cs typeface="+mn-cs"/>
              </a:rPr>
              <a:t>Whole Roll = More </a:t>
            </a:r>
            <a:r>
              <a:rPr kumimoji="0" lang="en-US" sz="1400" b="0" i="0" u="none" strike="noStrike" kern="1200" cap="none" spc="0" normalizeH="0" baseline="0" noProof="0" dirty="0" err="1">
                <a:ln>
                  <a:noFill/>
                </a:ln>
                <a:solidFill>
                  <a:srgbClr val="3F3F3F"/>
                </a:solidFill>
                <a:effectLst/>
                <a:uLnTx/>
                <a:uFillTx/>
                <a:latin typeface="Arial"/>
                <a:ea typeface="+mn-ea"/>
                <a:cs typeface="+mn-cs"/>
              </a:rPr>
              <a:t>Sabins</a:t>
            </a: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1" name="TextBox 10">
            <a:extLst>
              <a:ext uri="{FF2B5EF4-FFF2-40B4-BE49-F238E27FC236}">
                <a16:creationId xmlns:a16="http://schemas.microsoft.com/office/drawing/2014/main" id="{88E76E4D-956D-552E-DCDF-D8F51DF69B9D}"/>
              </a:ext>
            </a:extLst>
          </p:cNvPr>
          <p:cNvSpPr txBox="1"/>
          <p:nvPr/>
        </p:nvSpPr>
        <p:spPr>
          <a:xfrm>
            <a:off x="4873767" y="5486464"/>
            <a:ext cx="2590800" cy="307777"/>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3F3F3F"/>
                </a:solidFill>
                <a:effectLst/>
                <a:uLnTx/>
                <a:uFillTx/>
                <a:latin typeface="Arial"/>
                <a:ea typeface="+mn-ea"/>
                <a:cs typeface="+mn-cs"/>
              </a:rPr>
              <a:t>Single Sheet = Less </a:t>
            </a:r>
            <a:r>
              <a:rPr kumimoji="0" lang="en-US" sz="1400" b="0" i="0" u="none" strike="noStrike" kern="1200" cap="none" spc="0" normalizeH="0" baseline="0" noProof="0" dirty="0" err="1">
                <a:ln>
                  <a:noFill/>
                </a:ln>
                <a:solidFill>
                  <a:srgbClr val="3F3F3F"/>
                </a:solidFill>
                <a:effectLst/>
                <a:uLnTx/>
                <a:uFillTx/>
                <a:latin typeface="Arial"/>
                <a:ea typeface="+mn-ea"/>
                <a:cs typeface="+mn-cs"/>
              </a:rPr>
              <a:t>Sabins</a:t>
            </a: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61977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Acoustic Lighting: Size Matters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61C28427-4614-4FF1-E6EB-EEC690A972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pic>
        <p:nvPicPr>
          <p:cNvPr id="4" name="Picture 3">
            <a:extLst>
              <a:ext uri="{FF2B5EF4-FFF2-40B4-BE49-F238E27FC236}">
                <a16:creationId xmlns:a16="http://schemas.microsoft.com/office/drawing/2014/main" id="{157980CF-CA68-EBAF-B185-6021E65EAA77}"/>
              </a:ext>
            </a:extLst>
          </p:cNvPr>
          <p:cNvPicPr preferRelativeResize="0">
            <a:picLocks noChangeAspect="1"/>
          </p:cNvPicPr>
          <p:nvPr/>
        </p:nvPicPr>
        <p:blipFill>
          <a:blip r:embed="rId4"/>
          <a:stretch>
            <a:fillRect/>
          </a:stretch>
        </p:blipFill>
        <p:spPr>
          <a:xfrm>
            <a:off x="6933406" y="894010"/>
            <a:ext cx="4676775" cy="4676775"/>
          </a:xfrm>
          <a:prstGeom prst="rect">
            <a:avLst/>
          </a:prstGeom>
        </p:spPr>
      </p:pic>
      <p:pic>
        <p:nvPicPr>
          <p:cNvPr id="12" name="Picture 11">
            <a:extLst>
              <a:ext uri="{FF2B5EF4-FFF2-40B4-BE49-F238E27FC236}">
                <a16:creationId xmlns:a16="http://schemas.microsoft.com/office/drawing/2014/main" id="{E10B2C03-6D04-E975-5243-02E5524D481D}"/>
              </a:ext>
            </a:extLst>
          </p:cNvPr>
          <p:cNvPicPr>
            <a:picLocks noChangeAspect="1"/>
          </p:cNvPicPr>
          <p:nvPr/>
        </p:nvPicPr>
        <p:blipFill>
          <a:blip r:embed="rId5"/>
          <a:stretch>
            <a:fillRect/>
          </a:stretch>
        </p:blipFill>
        <p:spPr>
          <a:xfrm>
            <a:off x="340752" y="894009"/>
            <a:ext cx="6315723" cy="4676775"/>
          </a:xfrm>
          <a:prstGeom prst="rect">
            <a:avLst/>
          </a:prstGeom>
        </p:spPr>
      </p:pic>
      <p:grpSp>
        <p:nvGrpSpPr>
          <p:cNvPr id="20" name="Group 19">
            <a:extLst>
              <a:ext uri="{FF2B5EF4-FFF2-40B4-BE49-F238E27FC236}">
                <a16:creationId xmlns:a16="http://schemas.microsoft.com/office/drawing/2014/main" id="{054C2788-8583-801A-986C-181221F54CC6}"/>
              </a:ext>
            </a:extLst>
          </p:cNvPr>
          <p:cNvGrpSpPr/>
          <p:nvPr/>
        </p:nvGrpSpPr>
        <p:grpSpPr>
          <a:xfrm>
            <a:off x="1912615" y="1758264"/>
            <a:ext cx="2915394" cy="2915394"/>
            <a:chOff x="1912615" y="1758264"/>
            <a:chExt cx="2915394" cy="2915394"/>
          </a:xfrm>
        </p:grpSpPr>
        <p:pic>
          <p:nvPicPr>
            <p:cNvPr id="16" name="Picture 2">
              <a:extLst>
                <a:ext uri="{FF2B5EF4-FFF2-40B4-BE49-F238E27FC236}">
                  <a16:creationId xmlns:a16="http://schemas.microsoft.com/office/drawing/2014/main" id="{322F99EE-040A-0FC3-CB7C-9F439EDFC4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12615" y="1758264"/>
              <a:ext cx="2915394" cy="2915394"/>
            </a:xfrm>
            <a:prstGeom prst="rect">
              <a:avLst/>
            </a:prstGeom>
            <a:solidFill>
              <a:schemeClr val="bg1">
                <a:lumMod val="75000"/>
              </a:schemeClr>
            </a:solidFill>
          </p:spPr>
        </p:pic>
        <p:sp>
          <p:nvSpPr>
            <p:cNvPr id="17" name="TextBox 16">
              <a:extLst>
                <a:ext uri="{FF2B5EF4-FFF2-40B4-BE49-F238E27FC236}">
                  <a16:creationId xmlns:a16="http://schemas.microsoft.com/office/drawing/2014/main" id="{E98FFF7D-600F-2F97-80E0-FBF6B2F50AAD}"/>
                </a:ext>
              </a:extLst>
            </p:cNvPr>
            <p:cNvSpPr txBox="1"/>
            <p:nvPr/>
          </p:nvSpPr>
          <p:spPr>
            <a:xfrm>
              <a:off x="2573759" y="2995021"/>
              <a:ext cx="1959296" cy="461665"/>
            </a:xfrm>
            <a:prstGeom prst="rect">
              <a:avLst/>
            </a:prstGeom>
            <a:noFill/>
          </p:spPr>
          <p:txBody>
            <a:bodyPr wrap="square" rtlCol="0">
              <a:spAutoFit/>
            </a:bodyPr>
            <a:lstStyle/>
            <a:p>
              <a:pPr algn="ctr"/>
              <a:r>
                <a:rPr lang="en-US" sz="2400" dirty="0"/>
                <a:t>More </a:t>
              </a:r>
              <a:r>
                <a:rPr lang="en-US" sz="2400" dirty="0" err="1"/>
                <a:t>Sabins</a:t>
              </a:r>
              <a:endParaRPr lang="en-US" sz="2400" dirty="0"/>
            </a:p>
          </p:txBody>
        </p:sp>
      </p:grpSp>
      <p:grpSp>
        <p:nvGrpSpPr>
          <p:cNvPr id="21" name="Group 20">
            <a:extLst>
              <a:ext uri="{FF2B5EF4-FFF2-40B4-BE49-F238E27FC236}">
                <a16:creationId xmlns:a16="http://schemas.microsoft.com/office/drawing/2014/main" id="{175F1B09-DB13-6CF6-86FC-A01E8299AF41}"/>
              </a:ext>
            </a:extLst>
          </p:cNvPr>
          <p:cNvGrpSpPr/>
          <p:nvPr/>
        </p:nvGrpSpPr>
        <p:grpSpPr>
          <a:xfrm>
            <a:off x="8206799" y="2058194"/>
            <a:ext cx="2650148" cy="2495593"/>
            <a:chOff x="8206799" y="2058194"/>
            <a:chExt cx="2650148" cy="2495593"/>
          </a:xfrm>
        </p:grpSpPr>
        <p:pic>
          <p:nvPicPr>
            <p:cNvPr id="7" name="Picture 6">
              <a:extLst>
                <a:ext uri="{FF2B5EF4-FFF2-40B4-BE49-F238E27FC236}">
                  <a16:creationId xmlns:a16="http://schemas.microsoft.com/office/drawing/2014/main" id="{76099036-A328-DEEC-518A-66CD282DBEEB}"/>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8206799" y="2058194"/>
              <a:ext cx="2650148" cy="2495593"/>
            </a:xfrm>
            <a:prstGeom prst="rect">
              <a:avLst/>
            </a:prstGeom>
            <a:solidFill>
              <a:schemeClr val="bg1"/>
            </a:solidFill>
          </p:spPr>
        </p:pic>
        <p:sp>
          <p:nvSpPr>
            <p:cNvPr id="19" name="TextBox 18">
              <a:extLst>
                <a:ext uri="{FF2B5EF4-FFF2-40B4-BE49-F238E27FC236}">
                  <a16:creationId xmlns:a16="http://schemas.microsoft.com/office/drawing/2014/main" id="{C11F0D4A-9F7E-15F3-EE48-519512B915A9}"/>
                </a:ext>
              </a:extLst>
            </p:cNvPr>
            <p:cNvSpPr txBox="1"/>
            <p:nvPr/>
          </p:nvSpPr>
          <p:spPr>
            <a:xfrm>
              <a:off x="8647855" y="2978586"/>
              <a:ext cx="1959296" cy="461665"/>
            </a:xfrm>
            <a:prstGeom prst="rect">
              <a:avLst/>
            </a:prstGeom>
            <a:noFill/>
          </p:spPr>
          <p:txBody>
            <a:bodyPr wrap="square" rtlCol="0">
              <a:spAutoFit/>
            </a:bodyPr>
            <a:lstStyle/>
            <a:p>
              <a:pPr algn="ctr"/>
              <a:r>
                <a:rPr lang="en-US" sz="2400" dirty="0"/>
                <a:t>Less </a:t>
              </a:r>
              <a:r>
                <a:rPr lang="en-US" sz="2400" dirty="0" err="1"/>
                <a:t>Sabins</a:t>
              </a:r>
              <a:endParaRPr lang="en-US" sz="2400" dirty="0"/>
            </a:p>
          </p:txBody>
        </p:sp>
      </p:grpSp>
    </p:spTree>
    <p:extLst>
      <p:ext uri="{BB962C8B-B14F-4D97-AF65-F5344CB8AC3E}">
        <p14:creationId xmlns:p14="http://schemas.microsoft.com/office/powerpoint/2010/main" val="926970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id="{4A395B67-B65C-447D-B737-B8CAFDC953CC}"/>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Why the Frequency of Absorption is Important</a:t>
            </a:r>
          </a:p>
        </p:txBody>
      </p:sp>
      <p:cxnSp>
        <p:nvCxnSpPr>
          <p:cNvPr id="4" name="Straight Connector 3">
            <a:extLst>
              <a:ext uri="{FF2B5EF4-FFF2-40B4-BE49-F238E27FC236}">
                <a16:creationId xmlns:a16="http://schemas.microsoft.com/office/drawing/2014/main" id="{B162B72C-527A-4272-B9AA-CC159C998E6E}"/>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 name="Rectangle 5">
            <a:extLst>
              <a:ext uri="{FF2B5EF4-FFF2-40B4-BE49-F238E27FC236}">
                <a16:creationId xmlns:a16="http://schemas.microsoft.com/office/drawing/2014/main" id="{B2D5DAEB-11BC-4591-AE45-671ECF1655EB}"/>
              </a:ext>
            </a:extLst>
          </p:cNvPr>
          <p:cNvSpPr/>
          <p:nvPr/>
        </p:nvSpPr>
        <p:spPr>
          <a:xfrm>
            <a:off x="7466805" y="915194"/>
            <a:ext cx="4343402" cy="4093428"/>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2000" b="0" i="0" u="none" strike="noStrike" kern="1200" cap="none" spc="0" normalizeH="0" baseline="0" noProof="0" dirty="0">
                <a:ln>
                  <a:noFill/>
                </a:ln>
                <a:solidFill>
                  <a:srgbClr val="3F3F3F"/>
                </a:solidFill>
                <a:effectLst/>
                <a:uLnTx/>
                <a:uFillTx/>
                <a:latin typeface="Arial" charset="0"/>
                <a:ea typeface="+mn-ea"/>
                <a:cs typeface="+mn-cs"/>
              </a:rPr>
              <a:t>Acoustic Design Requires a Detailed Understanding of Absorption at Different Sound Frequencies</a:t>
            </a:r>
          </a:p>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3F3F3F"/>
                </a:solidFill>
                <a:effectLst/>
                <a:uLnTx/>
                <a:uFillTx/>
                <a:latin typeface="Arial" charset="0"/>
                <a:ea typeface="+mn-ea"/>
                <a:cs typeface="+mn-cs"/>
              </a:rPr>
              <a:t>Different materials absorb sound at different frequencies</a:t>
            </a:r>
          </a:p>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3F3F3F"/>
                </a:solidFill>
                <a:effectLst/>
                <a:uLnTx/>
                <a:uFillTx/>
                <a:latin typeface="Arial" charset="0"/>
                <a:ea typeface="+mn-ea"/>
                <a:cs typeface="+mn-cs"/>
              </a:rPr>
              <a:t>Two materials could have the same NRC value but absorb sound very differently</a:t>
            </a:r>
          </a:p>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3F3F3F"/>
                </a:solidFill>
                <a:effectLst/>
                <a:uLnTx/>
                <a:uFillTx/>
                <a:latin typeface="Arial" charset="0"/>
                <a:ea typeface="+mn-ea"/>
                <a:cs typeface="+mn-cs"/>
              </a:rPr>
              <a:t>Most architectural spaces are concerned with the ability to hear speech – e.g</a:t>
            </a:r>
            <a:r>
              <a:rPr kumimoji="0" lang="en-US" sz="1800" b="0" i="0" u="none" strike="noStrike" kern="1200" cap="none" spc="0" normalizeH="0" baseline="0" noProof="0" dirty="0">
                <a:ln>
                  <a:noFill/>
                </a:ln>
                <a:solidFill>
                  <a:srgbClr val="0070C0"/>
                </a:solidFill>
                <a:effectLst/>
                <a:uLnTx/>
                <a:uFillTx/>
                <a:latin typeface="Arial" charset="0"/>
                <a:ea typeface="+mn-ea"/>
                <a:cs typeface="+mn-cs"/>
              </a:rPr>
              <a:t>. “speech intelligibility”</a:t>
            </a:r>
          </a:p>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3F3F3F"/>
                </a:solidFill>
                <a:effectLst/>
                <a:uLnTx/>
                <a:uFillTx/>
                <a:latin typeface="Arial" charset="0"/>
                <a:ea typeface="+mn-ea"/>
                <a:cs typeface="+mn-cs"/>
              </a:rPr>
              <a:t>As shown, the frequencies of interest are those between ~100Hz – 4000Hz</a:t>
            </a:r>
          </a:p>
        </p:txBody>
      </p:sp>
      <p:pic>
        <p:nvPicPr>
          <p:cNvPr id="15" name="Picture 2">
            <a:extLst>
              <a:ext uri="{FF2B5EF4-FFF2-40B4-BE49-F238E27FC236}">
                <a16:creationId xmlns:a16="http://schemas.microsoft.com/office/drawing/2014/main" id="{85A61D99-E2B0-49C7-8BA6-E563C427AD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206" y="915194"/>
            <a:ext cx="6683316" cy="431920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8FEE680C-84F4-5558-5A90-984E0B26F3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3811616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Whole Room Acoustic Demo">
            <a:hlinkClick r:id="" action="ppaction://media"/>
            <a:extLst>
              <a:ext uri="{FF2B5EF4-FFF2-40B4-BE49-F238E27FC236}">
                <a16:creationId xmlns:a16="http://schemas.microsoft.com/office/drawing/2014/main" id="{39E13B1F-C321-533A-2159-EF7DD8C6516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588"/>
            <a:ext cx="12190413" cy="6856412"/>
          </a:xfrm>
          <a:prstGeom prst="rect">
            <a:avLst/>
          </a:prstGeom>
        </p:spPr>
      </p:pic>
    </p:spTree>
    <p:extLst>
      <p:ext uri="{BB962C8B-B14F-4D97-AF65-F5344CB8AC3E}">
        <p14:creationId xmlns:p14="http://schemas.microsoft.com/office/powerpoint/2010/main" val="181630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51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2400" dirty="0">
                <a:solidFill>
                  <a:srgbClr val="000000">
                    <a:lumMod val="65000"/>
                    <a:lumOff val="35000"/>
                  </a:srgbClr>
                </a:solidFill>
                <a:latin typeface="Arial"/>
                <a:cs typeface="65 Helvetica Medium"/>
              </a:rPr>
              <a:t>Large Area Acoustic Lighting Enables More Interesting Designs</a:t>
            </a:r>
            <a:endPar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endParaRP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2D396FE7-BF3F-DA57-820F-4F47C80437BA}"/>
              </a:ext>
            </a:extLst>
          </p:cNvPr>
          <p:cNvPicPr>
            <a:picLocks noChangeAspect="1"/>
          </p:cNvPicPr>
          <p:nvPr/>
        </p:nvPicPr>
        <p:blipFill>
          <a:blip r:embed="rId4" cstate="email">
            <a:extLst>
              <a:ext uri="{28A0092B-C50C-407E-A947-70E740481C1C}">
                <a14:useLocalDpi xmlns:a14="http://schemas.microsoft.com/office/drawing/2010/main"/>
              </a:ext>
            </a:extLst>
          </a:blip>
          <a:srcRect l="3069" r="3325"/>
          <a:stretch/>
        </p:blipFill>
        <p:spPr>
          <a:xfrm>
            <a:off x="309346" y="718129"/>
            <a:ext cx="10577850" cy="6141459"/>
          </a:xfrm>
          <a:prstGeom prst="rect">
            <a:avLst/>
          </a:prstGeom>
        </p:spPr>
      </p:pic>
      <p:sp>
        <p:nvSpPr>
          <p:cNvPr id="8" name="Rectangle 7">
            <a:extLst>
              <a:ext uri="{FF2B5EF4-FFF2-40B4-BE49-F238E27FC236}">
                <a16:creationId xmlns:a16="http://schemas.microsoft.com/office/drawing/2014/main" id="{6E49D02C-3B3A-BD5F-CE36-FA575C0C03D3}"/>
              </a:ext>
            </a:extLst>
          </p:cNvPr>
          <p:cNvSpPr/>
          <p:nvPr/>
        </p:nvSpPr>
        <p:spPr>
          <a:xfrm>
            <a:off x="2626471" y="2874458"/>
            <a:ext cx="5943600" cy="914400"/>
          </a:xfrm>
          <a:prstGeom prst="rect">
            <a:avLst/>
          </a:prstGeom>
          <a:solidFill>
            <a:srgbClr val="0070C0">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a:ea typeface="+mn-ea"/>
                <a:cs typeface="+mn-cs"/>
              </a:rPr>
              <a:t>Stone/Tile Floors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a:ea typeface="+mn-ea"/>
                <a:cs typeface="+mn-cs"/>
              </a:rPr>
              <a:t>Great for durability, aesthetics, and low maintenance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a:ea typeface="+mn-ea"/>
                <a:cs typeface="+mn-cs"/>
              </a:rPr>
              <a:t>But…sound is almost completely reflected back into the space</a:t>
            </a:r>
          </a:p>
        </p:txBody>
      </p:sp>
    </p:spTree>
    <p:extLst>
      <p:ext uri="{BB962C8B-B14F-4D97-AF65-F5344CB8AC3E}">
        <p14:creationId xmlns:p14="http://schemas.microsoft.com/office/powerpoint/2010/main" val="749293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Large Area Acoustic Lighting Enables More Interesting Designs</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2">
            <a:extLst>
              <a:ext uri="{FF2B5EF4-FFF2-40B4-BE49-F238E27FC236}">
                <a16:creationId xmlns:a16="http://schemas.microsoft.com/office/drawing/2014/main" id="{A9753C64-46A9-4044-E2C2-66E1038D1C1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4216"/>
          <a:stretch/>
        </p:blipFill>
        <p:spPr bwMode="auto">
          <a:xfrm>
            <a:off x="304761" y="742608"/>
            <a:ext cx="10416113" cy="611697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F467A1E2-64E1-3ED1-00E9-3F7B13786601}"/>
              </a:ext>
            </a:extLst>
          </p:cNvPr>
          <p:cNvSpPr/>
          <p:nvPr/>
        </p:nvSpPr>
        <p:spPr>
          <a:xfrm>
            <a:off x="7314406" y="5334794"/>
            <a:ext cx="2895601" cy="1012536"/>
          </a:xfrm>
          <a:prstGeom prst="rect">
            <a:avLst/>
          </a:prstGeom>
          <a:solidFill>
            <a:srgbClr val="0070C0">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Let’s Not Do This Anymore!</a:t>
            </a:r>
          </a:p>
        </p:txBody>
      </p:sp>
    </p:spTree>
    <p:extLst>
      <p:ext uri="{BB962C8B-B14F-4D97-AF65-F5344CB8AC3E}">
        <p14:creationId xmlns:p14="http://schemas.microsoft.com/office/powerpoint/2010/main" val="401166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In Summary…</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B2E3303C-984C-426A-E48D-949A90CEB3D6}"/>
              </a:ext>
            </a:extLst>
          </p:cNvPr>
          <p:cNvSpPr txBox="1"/>
          <p:nvPr/>
        </p:nvSpPr>
        <p:spPr>
          <a:xfrm>
            <a:off x="304760" y="3347541"/>
            <a:ext cx="11006905" cy="830997"/>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595959"/>
                </a:solidFill>
                <a:effectLst/>
                <a:uLnTx/>
                <a:uFillTx/>
                <a:latin typeface="Arial" charset="0"/>
                <a:ea typeface="+mn-ea"/>
                <a:cs typeface="+mn-cs"/>
              </a:rPr>
              <a:t>Using the ceiling</a:t>
            </a:r>
            <a:r>
              <a:rPr kumimoji="0" lang="en-US" sz="2400" b="0" i="0" u="none" strike="noStrike" kern="1200" cap="none" spc="0" normalizeH="0" noProof="0" dirty="0">
                <a:ln>
                  <a:noFill/>
                </a:ln>
                <a:solidFill>
                  <a:srgbClr val="595959"/>
                </a:solidFill>
                <a:effectLst/>
                <a:uLnTx/>
                <a:uFillTx/>
                <a:latin typeface="Arial" charset="0"/>
                <a:ea typeface="+mn-ea"/>
                <a:cs typeface="+mn-cs"/>
              </a:rPr>
              <a:t> as the primary sound absorbing surface enables better alternatives for the floors and walls</a:t>
            </a:r>
            <a:endParaRPr kumimoji="0" lang="en-US" sz="2400" b="0" i="0" u="none" strike="noStrike" kern="1200" cap="none" spc="0" normalizeH="0" baseline="0" noProof="0" dirty="0">
              <a:ln>
                <a:noFill/>
              </a:ln>
              <a:solidFill>
                <a:srgbClr val="595959"/>
              </a:solidFill>
              <a:effectLst/>
              <a:uLnTx/>
              <a:uFillTx/>
              <a:latin typeface="Arial" charset="0"/>
              <a:ea typeface="+mn-ea"/>
              <a:cs typeface="+mn-cs"/>
            </a:endParaRPr>
          </a:p>
        </p:txBody>
      </p:sp>
      <p:sp>
        <p:nvSpPr>
          <p:cNvPr id="5" name="TextBox 4">
            <a:extLst>
              <a:ext uri="{FF2B5EF4-FFF2-40B4-BE49-F238E27FC236}">
                <a16:creationId xmlns:a16="http://schemas.microsoft.com/office/drawing/2014/main" id="{079BDBCB-8EF0-6531-F3BD-E7819EB6FA6C}"/>
              </a:ext>
            </a:extLst>
          </p:cNvPr>
          <p:cNvSpPr txBox="1"/>
          <p:nvPr/>
        </p:nvSpPr>
        <p:spPr>
          <a:xfrm>
            <a:off x="304761" y="1029132"/>
            <a:ext cx="11042866"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595959"/>
                </a:solidFill>
                <a:effectLst/>
                <a:uLnTx/>
                <a:uFillTx/>
                <a:latin typeface="Arial" charset="0"/>
                <a:ea typeface="+mn-ea"/>
                <a:cs typeface="+mn-cs"/>
              </a:rPr>
              <a:t>Noise reduces productivity and satisfaction and may negatively impact health</a:t>
            </a:r>
          </a:p>
        </p:txBody>
      </p:sp>
      <p:sp>
        <p:nvSpPr>
          <p:cNvPr id="8" name="TextBox 7">
            <a:extLst>
              <a:ext uri="{FF2B5EF4-FFF2-40B4-BE49-F238E27FC236}">
                <a16:creationId xmlns:a16="http://schemas.microsoft.com/office/drawing/2014/main" id="{38AC2D4D-ED10-96EF-050B-A41DE564471E}"/>
              </a:ext>
            </a:extLst>
          </p:cNvPr>
          <p:cNvSpPr txBox="1"/>
          <p:nvPr/>
        </p:nvSpPr>
        <p:spPr>
          <a:xfrm>
            <a:off x="304761" y="1733653"/>
            <a:ext cx="6094206"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595959"/>
                </a:solidFill>
                <a:effectLst/>
                <a:uLnTx/>
                <a:uFillTx/>
                <a:latin typeface="Arial" charset="0"/>
                <a:ea typeface="+mn-ea"/>
                <a:cs typeface="+mn-cs"/>
              </a:rPr>
              <a:t>Noise can reduce sales</a:t>
            </a:r>
          </a:p>
        </p:txBody>
      </p:sp>
      <p:sp>
        <p:nvSpPr>
          <p:cNvPr id="10" name="TextBox 9">
            <a:extLst>
              <a:ext uri="{FF2B5EF4-FFF2-40B4-BE49-F238E27FC236}">
                <a16:creationId xmlns:a16="http://schemas.microsoft.com/office/drawing/2014/main" id="{ACAB2EDB-450C-859C-355C-0B82C7AB9168}"/>
              </a:ext>
            </a:extLst>
          </p:cNvPr>
          <p:cNvSpPr txBox="1"/>
          <p:nvPr/>
        </p:nvSpPr>
        <p:spPr>
          <a:xfrm>
            <a:off x="304760" y="2438174"/>
            <a:ext cx="10895845" cy="830997"/>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595959"/>
                </a:solidFill>
                <a:effectLst/>
                <a:uLnTx/>
                <a:uFillTx/>
                <a:latin typeface="Arial" charset="0"/>
                <a:ea typeface="+mn-ea"/>
                <a:cs typeface="+mn-cs"/>
              </a:rPr>
              <a:t>Sound absorption relies on area and so acoustic lighting should be applied to</a:t>
            </a:r>
            <a:r>
              <a:rPr kumimoji="0" lang="en-US" sz="2400" b="0" i="0" u="none" strike="noStrike" kern="1200" cap="none" spc="0" normalizeH="0" noProof="0" dirty="0">
                <a:ln>
                  <a:noFill/>
                </a:ln>
                <a:solidFill>
                  <a:srgbClr val="595959"/>
                </a:solidFill>
                <a:effectLst/>
                <a:uLnTx/>
                <a:uFillTx/>
                <a:latin typeface="Arial" charset="0"/>
                <a:ea typeface="+mn-ea"/>
                <a:cs typeface="+mn-cs"/>
              </a:rPr>
              <a:t> large areas of the ceiling</a:t>
            </a:r>
            <a:endParaRPr kumimoji="0" lang="en-US" sz="2400" b="0" i="0" u="none" strike="noStrike" kern="1200" cap="none" spc="0" normalizeH="0" baseline="0" noProof="0" dirty="0">
              <a:ln>
                <a:noFill/>
              </a:ln>
              <a:solidFill>
                <a:srgbClr val="595959"/>
              </a:solidFill>
              <a:effectLst/>
              <a:uLnTx/>
              <a:uFillTx/>
              <a:latin typeface="Arial" charset="0"/>
              <a:ea typeface="+mn-ea"/>
              <a:cs typeface="+mn-cs"/>
            </a:endParaRPr>
          </a:p>
        </p:txBody>
      </p:sp>
      <p:sp>
        <p:nvSpPr>
          <p:cNvPr id="11" name="TextBox 10">
            <a:extLst>
              <a:ext uri="{FF2B5EF4-FFF2-40B4-BE49-F238E27FC236}">
                <a16:creationId xmlns:a16="http://schemas.microsoft.com/office/drawing/2014/main" id="{63599D3D-BF1B-016C-2359-351A8D91DC0B}"/>
              </a:ext>
            </a:extLst>
          </p:cNvPr>
          <p:cNvSpPr txBox="1"/>
          <p:nvPr/>
        </p:nvSpPr>
        <p:spPr>
          <a:xfrm>
            <a:off x="340722" y="4429317"/>
            <a:ext cx="11006905" cy="1923604"/>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dirty="0">
                <a:ln>
                  <a:noFill/>
                </a:ln>
                <a:solidFill>
                  <a:srgbClr val="595959"/>
                </a:solidFill>
                <a:effectLst/>
                <a:uLnTx/>
                <a:uFillTx/>
                <a:latin typeface="Arial" charset="0"/>
                <a:ea typeface="+mn-ea"/>
                <a:cs typeface="+mn-cs"/>
              </a:rPr>
              <a:t>In other words:</a:t>
            </a: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3200" b="0" i="0" u="none" strike="noStrike" kern="1200" cap="none" spc="0" normalizeH="0" baseline="0" noProof="0" dirty="0">
                <a:ln>
                  <a:noFill/>
                </a:ln>
                <a:solidFill>
                  <a:srgbClr val="0070C0"/>
                </a:solidFill>
                <a:effectLst/>
                <a:uLnTx/>
                <a:uFillTx/>
                <a:latin typeface="Arial" charset="0"/>
                <a:ea typeface="+mn-ea"/>
                <a:cs typeface="+mn-cs"/>
              </a:rPr>
              <a:t>Reducing noise is important for well-being and to maximize the effectiveness of acoustic lighting,</a:t>
            </a:r>
            <a:r>
              <a:rPr kumimoji="0" lang="en-US" sz="3200" b="0" i="0" u="none" strike="noStrike" kern="1200" cap="none" spc="0" normalizeH="0" noProof="0" dirty="0">
                <a:ln>
                  <a:noFill/>
                </a:ln>
                <a:solidFill>
                  <a:srgbClr val="0070C0"/>
                </a:solidFill>
                <a:effectLst/>
                <a:uLnTx/>
                <a:uFillTx/>
                <a:latin typeface="Arial" charset="0"/>
                <a:ea typeface="+mn-ea"/>
                <a:cs typeface="+mn-cs"/>
              </a:rPr>
              <a:t> large area sources should be used</a:t>
            </a:r>
            <a:endParaRPr kumimoji="0" lang="en-US" sz="3200" b="0" i="0" u="none" strike="noStrike" kern="1200" cap="none" spc="0" normalizeH="0" baseline="0" noProof="0" dirty="0">
              <a:ln>
                <a:noFill/>
              </a:ln>
              <a:solidFill>
                <a:srgbClr val="0070C0"/>
              </a:solidFill>
              <a:effectLst/>
              <a:uLnTx/>
              <a:uFillTx/>
              <a:latin typeface="Arial" charset="0"/>
              <a:ea typeface="+mn-ea"/>
              <a:cs typeface="+mn-cs"/>
            </a:endParaRPr>
          </a:p>
        </p:txBody>
      </p:sp>
    </p:spTree>
    <p:extLst>
      <p:ext uri="{BB962C8B-B14F-4D97-AF65-F5344CB8AC3E}">
        <p14:creationId xmlns:p14="http://schemas.microsoft.com/office/powerpoint/2010/main" val="1622384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8" grpId="0"/>
      <p:bldP spid="10"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862329"/>
            <a:ext cx="10022590" cy="492443"/>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Applications Where Lighting for Well-being is Important</a:t>
            </a:r>
          </a:p>
        </p:txBody>
      </p:sp>
      <p:sp>
        <p:nvSpPr>
          <p:cNvPr id="16" name="TextBox 15"/>
          <p:cNvSpPr txBox="1"/>
          <p:nvPr/>
        </p:nvSpPr>
        <p:spPr>
          <a:xfrm>
            <a:off x="542433" y="2335104"/>
            <a:ext cx="10022591" cy="2313890"/>
          </a:xfrm>
          <a:prstGeom prst="rect">
            <a:avLst/>
          </a:prstGeom>
          <a:noFill/>
        </p:spPr>
        <p:txBody>
          <a:bodyPr wrap="square" lIns="121898" tIns="60948" rIns="121898" bIns="60948">
            <a:noAutofit/>
          </a:bodyPr>
          <a:lstStyle/>
          <a:p>
            <a:pPr marL="457178" marR="0" lvl="0" indent="-457178" algn="l" defTabSz="914400" rtl="0" eaLnBrk="1" fontAlgn="base" latinLnBrk="0" hangingPunct="1">
              <a:spcBef>
                <a:spcPct val="0"/>
              </a:spcBef>
              <a:spcAft>
                <a:spcPct val="0"/>
              </a:spcAft>
              <a:buClrTx/>
              <a:buSzTx/>
              <a:buFont typeface="+mj-lt"/>
              <a:buAutoNum type="arabicPeriod"/>
              <a:tabLst/>
              <a:defRPr/>
            </a:pPr>
            <a:r>
              <a:rPr kumimoji="0" lang="en-CA" sz="2000" b="0" i="0" u="none" strike="noStrike" kern="1200" cap="none" spc="0" normalizeH="0" baseline="0" noProof="0" dirty="0">
                <a:ln>
                  <a:noFill/>
                </a:ln>
                <a:solidFill>
                  <a:srgbClr val="000000">
                    <a:lumMod val="75000"/>
                    <a:lumOff val="25000"/>
                  </a:srgbClr>
                </a:solidFill>
                <a:effectLst/>
                <a:uLnTx/>
                <a:uFillTx/>
                <a:latin typeface="Arial" charset="0"/>
                <a:ea typeface="+mn-ea"/>
                <a:cs typeface="+mn-cs"/>
              </a:rPr>
              <a:t>A Few Examples of Applications Where</a:t>
            </a:r>
            <a:r>
              <a:rPr lang="en-CA" sz="2000" dirty="0">
                <a:solidFill>
                  <a:srgbClr val="000000">
                    <a:lumMod val="75000"/>
                    <a:lumOff val="25000"/>
                  </a:srgbClr>
                </a:solidFill>
              </a:rPr>
              <a:t> Lighting for Well-being is an Important Consideration</a:t>
            </a:r>
            <a:endParaRPr kumimoji="0" lang="en-CA" sz="2000" b="0" i="0" u="none" strike="noStrike" kern="1200" cap="none" spc="0" normalizeH="0" baseline="0" noProof="0" dirty="0">
              <a:ln>
                <a:noFill/>
              </a:ln>
              <a:solidFill>
                <a:srgbClr val="000000">
                  <a:lumMod val="75000"/>
                  <a:lumOff val="25000"/>
                </a:srgbClr>
              </a:solidFill>
              <a:effectLst/>
              <a:uLnTx/>
              <a:uFillTx/>
              <a:latin typeface="Arial" charset="0"/>
              <a:ea typeface="+mn-ea"/>
              <a:cs typeface="+mn-cs"/>
            </a:endParaRP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595959"/>
                </a:solidFill>
                <a:effectLst/>
                <a:uLnTx/>
                <a:uFillTx/>
                <a:latin typeface="Arial"/>
                <a:ea typeface="Arial Unicode MS" pitchFamily="34" charset="-128"/>
                <a:cs typeface="65 Helvetica Medium"/>
              </a:rPr>
              <a:t>This section will cover:</a:t>
            </a:r>
            <a:endParaRPr kumimoji="0" lang="en-US" sz="1800" b="0" i="0" u="none" strike="noStrike" kern="1200" cap="none" spc="0" normalizeH="0" baseline="0" noProof="0" dirty="0">
              <a:ln>
                <a:noFill/>
              </a:ln>
              <a:solidFill>
                <a:srgbClr val="595959"/>
              </a:solidFill>
              <a:effectLst/>
              <a:uLnTx/>
              <a:uFillTx/>
              <a:latin typeface="Arial"/>
              <a:ea typeface="+mn-ea"/>
              <a:cs typeface="65 Helvetica Medium"/>
            </a:endParaRPr>
          </a:p>
        </p:txBody>
      </p:sp>
      <p:cxnSp>
        <p:nvCxnSpPr>
          <p:cNvPr id="18" name="Straight Connector 17"/>
          <p:cNvCxnSpPr>
            <a:cxnSpLocks/>
          </p:cNvCxnSpPr>
          <p:nvPr/>
        </p:nvCxnSpPr>
        <p:spPr>
          <a:xfrm flipH="1">
            <a:off x="542433" y="1600994"/>
            <a:ext cx="10022591"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968890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463294"/>
            <a:ext cx="4063471" cy="984885"/>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rPr>
              <a:t>Learning</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rPr>
              <a:t>Objectives</a:t>
            </a:r>
          </a:p>
        </p:txBody>
      </p:sp>
      <p:sp>
        <p:nvSpPr>
          <p:cNvPr id="16" name="TextBox 15"/>
          <p:cNvSpPr txBox="1"/>
          <p:nvPr/>
        </p:nvSpPr>
        <p:spPr>
          <a:xfrm>
            <a:off x="542433" y="2530679"/>
            <a:ext cx="10022591" cy="3656462"/>
          </a:xfrm>
          <a:prstGeom prst="rect">
            <a:avLst/>
          </a:prstGeom>
          <a:noFill/>
        </p:spPr>
        <p:txBody>
          <a:bodyPr wrap="square" lIns="121898" tIns="60948" rIns="121898" bIns="60948">
            <a:noAutofit/>
          </a:bodyPr>
          <a:lstStyle/>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CA" sz="2000" b="0" i="0" u="none" strike="noStrike" kern="1200" cap="none" spc="0" normalizeH="0" baseline="0" noProof="0" dirty="0">
                <a:ln>
                  <a:noFill/>
                </a:ln>
                <a:solidFill>
                  <a:srgbClr val="595959"/>
                </a:solidFill>
                <a:effectLst/>
                <a:uLnTx/>
                <a:uFillTx/>
                <a:latin typeface="Arial" charset="0"/>
                <a:ea typeface="+mn-ea"/>
                <a:cs typeface="+mn-cs"/>
              </a:rPr>
              <a:t>Understand the emerging factors of lighting that require a more holistic view of illumination which includes human well-being, sustainability, and integration</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endParaRPr kumimoji="0" lang="en-CA" sz="2000" b="0" i="0" u="none" strike="noStrike" kern="1200" cap="none" spc="0" normalizeH="0" baseline="0" noProof="0" dirty="0">
              <a:ln>
                <a:noFill/>
              </a:ln>
              <a:solidFill>
                <a:srgbClr val="595959"/>
              </a:solidFill>
              <a:effectLst/>
              <a:uLnTx/>
              <a:uFillTx/>
              <a:latin typeface="Arial" charset="0"/>
              <a:ea typeface="+mn-ea"/>
              <a:cs typeface="+mn-cs"/>
            </a:endParaRP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CA" sz="2000" b="0" i="0" u="none" strike="noStrike" kern="1200" cap="none" spc="0" normalizeH="0" baseline="0" noProof="0" dirty="0">
                <a:ln>
                  <a:noFill/>
                </a:ln>
                <a:solidFill>
                  <a:srgbClr val="595959"/>
                </a:solidFill>
                <a:effectLst/>
                <a:uLnTx/>
                <a:uFillTx/>
                <a:latin typeface="Arial" charset="0"/>
                <a:ea typeface="+mn-ea"/>
                <a:cs typeface="+mn-cs"/>
              </a:rPr>
              <a:t>Understand the problems associated with human well-being that need to be addressed during design and how luminous ceilings can provide solutions</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endParaRPr kumimoji="0" lang="en-CA" sz="2000" b="0" i="0" u="none" strike="noStrike" kern="1200" cap="none" spc="0" normalizeH="0" baseline="0" noProof="0" dirty="0">
              <a:ln>
                <a:noFill/>
              </a:ln>
              <a:solidFill>
                <a:srgbClr val="595959"/>
              </a:solidFill>
              <a:effectLst/>
              <a:uLnTx/>
              <a:uFillTx/>
              <a:latin typeface="Arial" charset="0"/>
              <a:ea typeface="+mn-ea"/>
              <a:cs typeface="+mn-cs"/>
            </a:endParaRP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595959"/>
                </a:solidFill>
                <a:effectLst/>
                <a:uLnTx/>
                <a:uFillTx/>
                <a:latin typeface="Arial" charset="0"/>
                <a:ea typeface="+mn-ea"/>
                <a:cs typeface="+mn-cs"/>
              </a:rPr>
              <a:t>Understand the key metrics used to determine the impact of lighting and acoustics on people and their interaction with each other</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endParaRPr kumimoji="0" lang="en-CA" sz="2000" b="0" i="0" u="none" strike="noStrike" kern="1200" cap="none" spc="0" normalizeH="0" baseline="0" noProof="0" dirty="0">
              <a:ln>
                <a:noFill/>
              </a:ln>
              <a:solidFill>
                <a:srgbClr val="595959"/>
              </a:solidFill>
              <a:effectLst/>
              <a:uLnTx/>
              <a:uFillTx/>
              <a:latin typeface="Arial" charset="0"/>
              <a:ea typeface="+mn-ea"/>
              <a:cs typeface="+mn-cs"/>
            </a:endParaRP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595959"/>
                </a:solidFill>
                <a:effectLst/>
                <a:uLnTx/>
                <a:uFillTx/>
                <a:latin typeface="Arial" charset="0"/>
                <a:ea typeface="+mn-ea"/>
                <a:cs typeface="+mn-cs"/>
              </a:rPr>
              <a:t>Understand the current and future state of sustainability in general and specifically as it relates to lighting</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lumMod val="75000"/>
                    <a:lumOff val="25000"/>
                  </a:srgbClr>
                </a:solidFill>
                <a:effectLst/>
                <a:uLnTx/>
                <a:uFillTx/>
                <a:latin typeface="Arial"/>
                <a:ea typeface="Arial Unicode MS" pitchFamily="34" charset="-128"/>
                <a:cs typeface="65 Helvetica Medium"/>
              </a:rPr>
              <a:t>At the end of this course, participants will be able to:</a:t>
            </a:r>
            <a:endParaRPr kumimoji="0" lang="en-US" sz="1800" b="0" i="0" u="none" strike="noStrike" kern="1200" cap="none" spc="0" normalizeH="0" baseline="0" noProof="0" dirty="0">
              <a:ln>
                <a:noFill/>
              </a:ln>
              <a:solidFill>
                <a:srgbClr val="000000">
                  <a:lumMod val="75000"/>
                  <a:lumOff val="25000"/>
                </a:srgbClr>
              </a:solidFill>
              <a:effectLst/>
              <a:uLnTx/>
              <a:uFillTx/>
              <a:latin typeface="Arial"/>
              <a:ea typeface="+mn-ea"/>
              <a:cs typeface="65 Helvetica Medium"/>
            </a:endParaRPr>
          </a:p>
        </p:txBody>
      </p:sp>
      <p:cxnSp>
        <p:nvCxnSpPr>
          <p:cNvPr id="18" name="Straight Connector 17"/>
          <p:cNvCxnSpPr/>
          <p:nvPr/>
        </p:nvCxnSpPr>
        <p:spPr>
          <a:xfrm flipH="1">
            <a:off x="542433" y="1600994"/>
            <a:ext cx="616229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122E8F-B8B9-0DC6-5C10-1BD396276746}"/>
              </a:ext>
            </a:extLst>
          </p:cNvPr>
          <p:cNvPicPr>
            <a:picLocks noChangeAspect="1"/>
          </p:cNvPicPr>
          <p:nvPr/>
        </p:nvPicPr>
        <p:blipFill>
          <a:blip r:embed="rId3"/>
          <a:stretch>
            <a:fillRect/>
          </a:stretch>
        </p:blipFill>
        <p:spPr>
          <a:xfrm>
            <a:off x="11059485" y="5790438"/>
            <a:ext cx="676627" cy="688818"/>
          </a:xfrm>
          <a:prstGeom prst="rect">
            <a:avLst/>
          </a:prstGeom>
        </p:spPr>
      </p:pic>
      <p:sp>
        <p:nvSpPr>
          <p:cNvPr id="9" name="Rectangle 4">
            <a:extLst>
              <a:ext uri="{FF2B5EF4-FFF2-40B4-BE49-F238E27FC236}">
                <a16:creationId xmlns:a16="http://schemas.microsoft.com/office/drawing/2014/main" id="{143049E5-B191-A279-A543-FFC648FFBA97}"/>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Applications Where </a:t>
            </a:r>
            <a:r>
              <a:rPr lang="en-US" sz="2400" dirty="0">
                <a:solidFill>
                  <a:srgbClr val="000000">
                    <a:lumMod val="65000"/>
                    <a:lumOff val="35000"/>
                  </a:srgbClr>
                </a:solidFill>
                <a:latin typeface="Arial"/>
                <a:cs typeface="65 Helvetica Medium"/>
              </a:rPr>
              <a:t>Lighting for Well-Being Matters: Workplaces</a:t>
            </a:r>
            <a:endPar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endParaRPr>
          </a:p>
        </p:txBody>
      </p:sp>
      <p:cxnSp>
        <p:nvCxnSpPr>
          <p:cNvPr id="10" name="Straight Connector 9">
            <a:extLst>
              <a:ext uri="{FF2B5EF4-FFF2-40B4-BE49-F238E27FC236}">
                <a16:creationId xmlns:a16="http://schemas.microsoft.com/office/drawing/2014/main" id="{98AF59E8-C494-F997-E277-AB8BB211D1C8}"/>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0C9E5EA0-237A-4DF3-FBBE-ABEDF61F11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8806" y="751780"/>
            <a:ext cx="4952999" cy="6122458"/>
          </a:xfrm>
          <a:prstGeom prst="rect">
            <a:avLst/>
          </a:prstGeom>
        </p:spPr>
      </p:pic>
      <p:pic>
        <p:nvPicPr>
          <p:cNvPr id="3" name="Picture 2">
            <a:extLst>
              <a:ext uri="{FF2B5EF4-FFF2-40B4-BE49-F238E27FC236}">
                <a16:creationId xmlns:a16="http://schemas.microsoft.com/office/drawing/2014/main" id="{2573582A-8E0E-EDA8-28F9-699462FAE500}"/>
              </a:ext>
            </a:extLst>
          </p:cNvPr>
          <p:cNvPicPr>
            <a:picLocks noChangeAspect="1"/>
          </p:cNvPicPr>
          <p:nvPr/>
        </p:nvPicPr>
        <p:blipFill>
          <a:blip r:embed="rId5"/>
          <a:stretch>
            <a:fillRect/>
          </a:stretch>
        </p:blipFill>
        <p:spPr>
          <a:xfrm>
            <a:off x="5942806" y="751780"/>
            <a:ext cx="5845459" cy="4948384"/>
          </a:xfrm>
          <a:prstGeom prst="rect">
            <a:avLst/>
          </a:prstGeom>
        </p:spPr>
      </p:pic>
      <p:sp>
        <p:nvSpPr>
          <p:cNvPr id="7" name="TextBox 6">
            <a:extLst>
              <a:ext uri="{FF2B5EF4-FFF2-40B4-BE49-F238E27FC236}">
                <a16:creationId xmlns:a16="http://schemas.microsoft.com/office/drawing/2014/main" id="{D9C19221-DE0C-2F0B-3643-42549C6CAAC8}"/>
              </a:ext>
            </a:extLst>
          </p:cNvPr>
          <p:cNvSpPr txBox="1"/>
          <p:nvPr/>
        </p:nvSpPr>
        <p:spPr>
          <a:xfrm>
            <a:off x="5950118" y="5868194"/>
            <a:ext cx="4251007" cy="830997"/>
          </a:xfrm>
          <a:prstGeom prst="rect">
            <a:avLst/>
          </a:prstGeom>
          <a:noFill/>
        </p:spPr>
        <p:txBody>
          <a:bodyPr wrap="square">
            <a:spAutoFit/>
          </a:bodyPr>
          <a:lstStyle/>
          <a:p>
            <a:r>
              <a:rPr lang="en-US" sz="1600" dirty="0">
                <a:solidFill>
                  <a:srgbClr val="3F3F3F"/>
                </a:solidFill>
              </a:rPr>
              <a:t>Luminous surfaces deliver comfort with high levels of low glare illumination…</a:t>
            </a:r>
            <a:r>
              <a:rPr lang="en-US" sz="1600" i="1" dirty="0">
                <a:solidFill>
                  <a:srgbClr val="3F3F3F"/>
                </a:solidFill>
              </a:rPr>
              <a:t>sometimes mimicking nature itself</a:t>
            </a:r>
            <a:endParaRPr lang="en-US" sz="1600" i="1" dirty="0"/>
          </a:p>
        </p:txBody>
      </p:sp>
    </p:spTree>
    <p:extLst>
      <p:ext uri="{BB962C8B-B14F-4D97-AF65-F5344CB8AC3E}">
        <p14:creationId xmlns:p14="http://schemas.microsoft.com/office/powerpoint/2010/main" val="593544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A9B6B-5683-9971-DB59-F5CAD1444013}"/>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DA490694-5892-C6D3-E238-4305CBE5A258}"/>
              </a:ext>
            </a:extLst>
          </p:cNvPr>
          <p:cNvPicPr>
            <a:picLocks noChangeAspect="1"/>
          </p:cNvPicPr>
          <p:nvPr/>
        </p:nvPicPr>
        <p:blipFill>
          <a:blip r:embed="rId3"/>
          <a:stretch>
            <a:fillRect/>
          </a:stretch>
        </p:blipFill>
        <p:spPr>
          <a:xfrm>
            <a:off x="11059485" y="5790438"/>
            <a:ext cx="676627" cy="688818"/>
          </a:xfrm>
          <a:prstGeom prst="rect">
            <a:avLst/>
          </a:prstGeom>
        </p:spPr>
      </p:pic>
      <p:sp>
        <p:nvSpPr>
          <p:cNvPr id="9" name="Rectangle 4">
            <a:extLst>
              <a:ext uri="{FF2B5EF4-FFF2-40B4-BE49-F238E27FC236}">
                <a16:creationId xmlns:a16="http://schemas.microsoft.com/office/drawing/2014/main" id="{0477542F-3606-8927-A241-893AE639AC49}"/>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Applications Where Lighting for Well-Being Matters: Workplaces</a:t>
            </a:r>
          </a:p>
        </p:txBody>
      </p:sp>
      <p:cxnSp>
        <p:nvCxnSpPr>
          <p:cNvPr id="10" name="Straight Connector 9">
            <a:extLst>
              <a:ext uri="{FF2B5EF4-FFF2-40B4-BE49-F238E27FC236}">
                <a16:creationId xmlns:a16="http://schemas.microsoft.com/office/drawing/2014/main" id="{299E0188-73F9-8CE3-E724-229A4804A848}"/>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2" name="Picture 1" descr="A picture containing indoor, building, wood&#10;&#10;Description automatically generated">
            <a:extLst>
              <a:ext uri="{FF2B5EF4-FFF2-40B4-BE49-F238E27FC236}">
                <a16:creationId xmlns:a16="http://schemas.microsoft.com/office/drawing/2014/main" id="{B589B2CA-D9C6-66B1-B477-010E5D47DE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0997" y="770502"/>
            <a:ext cx="5774773" cy="3849849"/>
          </a:xfrm>
          <a:prstGeom prst="rect">
            <a:avLst/>
          </a:prstGeom>
        </p:spPr>
      </p:pic>
      <p:pic>
        <p:nvPicPr>
          <p:cNvPr id="6" name="Picture 5" descr="A picture containing building&#10;&#10;Description automatically generated">
            <a:extLst>
              <a:ext uri="{FF2B5EF4-FFF2-40B4-BE49-F238E27FC236}">
                <a16:creationId xmlns:a16="http://schemas.microsoft.com/office/drawing/2014/main" id="{D09BE641-0404-0BBE-14E8-82112F1A399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17077" y="770501"/>
            <a:ext cx="5774774" cy="3849849"/>
          </a:xfrm>
          <a:prstGeom prst="rect">
            <a:avLst/>
          </a:prstGeom>
        </p:spPr>
      </p:pic>
      <p:sp>
        <p:nvSpPr>
          <p:cNvPr id="7" name="TextBox 6">
            <a:extLst>
              <a:ext uri="{FF2B5EF4-FFF2-40B4-BE49-F238E27FC236}">
                <a16:creationId xmlns:a16="http://schemas.microsoft.com/office/drawing/2014/main" id="{063D05E0-E635-5E5D-D3B6-CA0A4A8FFEB5}"/>
              </a:ext>
            </a:extLst>
          </p:cNvPr>
          <p:cNvSpPr txBox="1"/>
          <p:nvPr/>
        </p:nvSpPr>
        <p:spPr>
          <a:xfrm>
            <a:off x="2026763" y="4866840"/>
            <a:ext cx="8078014" cy="338554"/>
          </a:xfrm>
          <a:prstGeom prst="rect">
            <a:avLst/>
          </a:prstGeom>
          <a:noFill/>
        </p:spPr>
        <p:txBody>
          <a:bodyPr wrap="square">
            <a:spAutoFit/>
          </a:bodyPr>
          <a:lstStyle/>
          <a:p>
            <a:r>
              <a:rPr lang="en-US" sz="1600" dirty="0">
                <a:solidFill>
                  <a:srgbClr val="3F3F3F"/>
                </a:solidFill>
              </a:rPr>
              <a:t>Taking advantage of tunable white lighting enables workplaces to match daily rhythms  </a:t>
            </a:r>
            <a:endParaRPr lang="en-US" sz="1600" dirty="0"/>
          </a:p>
        </p:txBody>
      </p:sp>
    </p:spTree>
    <p:extLst>
      <p:ext uri="{BB962C8B-B14F-4D97-AF65-F5344CB8AC3E}">
        <p14:creationId xmlns:p14="http://schemas.microsoft.com/office/powerpoint/2010/main" val="4199390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122E8F-B8B9-0DC6-5C10-1BD396276746}"/>
              </a:ext>
            </a:extLst>
          </p:cNvPr>
          <p:cNvPicPr>
            <a:picLocks noChangeAspect="1"/>
          </p:cNvPicPr>
          <p:nvPr/>
        </p:nvPicPr>
        <p:blipFill>
          <a:blip r:embed="rId3"/>
          <a:stretch>
            <a:fillRect/>
          </a:stretch>
        </p:blipFill>
        <p:spPr>
          <a:xfrm>
            <a:off x="11059485" y="5790438"/>
            <a:ext cx="676627" cy="688818"/>
          </a:xfrm>
          <a:prstGeom prst="rect">
            <a:avLst/>
          </a:prstGeom>
        </p:spPr>
      </p:pic>
      <p:sp>
        <p:nvSpPr>
          <p:cNvPr id="9" name="Rectangle 4">
            <a:extLst>
              <a:ext uri="{FF2B5EF4-FFF2-40B4-BE49-F238E27FC236}">
                <a16:creationId xmlns:a16="http://schemas.microsoft.com/office/drawing/2014/main" id="{143049E5-B191-A279-A543-FFC648FFBA97}"/>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Applications Where </a:t>
            </a:r>
            <a:r>
              <a:rPr lang="en-US" sz="2400" dirty="0">
                <a:solidFill>
                  <a:srgbClr val="000000">
                    <a:lumMod val="65000"/>
                    <a:lumOff val="35000"/>
                  </a:srgbClr>
                </a:solidFill>
                <a:latin typeface="Arial"/>
                <a:cs typeface="65 Helvetica Medium"/>
              </a:rPr>
              <a:t>Lighting for Well-Being Matters: Libraries</a:t>
            </a:r>
            <a:endPar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endParaRPr>
          </a:p>
        </p:txBody>
      </p:sp>
      <p:cxnSp>
        <p:nvCxnSpPr>
          <p:cNvPr id="10" name="Straight Connector 9">
            <a:extLst>
              <a:ext uri="{FF2B5EF4-FFF2-40B4-BE49-F238E27FC236}">
                <a16:creationId xmlns:a16="http://schemas.microsoft.com/office/drawing/2014/main" id="{98AF59E8-C494-F997-E277-AB8BB211D1C8}"/>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6" name="Picture 5" descr="A display case in a room&#10;&#10;Description automatically generated">
            <a:extLst>
              <a:ext uri="{FF2B5EF4-FFF2-40B4-BE49-F238E27FC236}">
                <a16:creationId xmlns:a16="http://schemas.microsoft.com/office/drawing/2014/main" id="{51BB80E5-E9DF-0C36-99CE-3B8081D1A3F2}"/>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l="12727" r="9755"/>
          <a:stretch/>
        </p:blipFill>
        <p:spPr>
          <a:xfrm>
            <a:off x="304760" y="770502"/>
            <a:ext cx="5292321" cy="4659578"/>
          </a:xfrm>
          <a:prstGeom prst="rect">
            <a:avLst/>
          </a:prstGeom>
        </p:spPr>
      </p:pic>
      <p:pic>
        <p:nvPicPr>
          <p:cNvPr id="3" name="Picture 2">
            <a:extLst>
              <a:ext uri="{FF2B5EF4-FFF2-40B4-BE49-F238E27FC236}">
                <a16:creationId xmlns:a16="http://schemas.microsoft.com/office/drawing/2014/main" id="{0532AB66-5981-1400-A1E8-54644388E2A6}"/>
              </a:ext>
            </a:extLst>
          </p:cNvPr>
          <p:cNvPicPr>
            <a:picLocks noChangeAspect="1"/>
          </p:cNvPicPr>
          <p:nvPr/>
        </p:nvPicPr>
        <p:blipFill>
          <a:blip r:embed="rId6"/>
          <a:stretch>
            <a:fillRect/>
          </a:stretch>
        </p:blipFill>
        <p:spPr>
          <a:xfrm>
            <a:off x="5742967" y="746977"/>
            <a:ext cx="6181701" cy="4683107"/>
          </a:xfrm>
          <a:prstGeom prst="rect">
            <a:avLst/>
          </a:prstGeom>
        </p:spPr>
      </p:pic>
      <p:sp>
        <p:nvSpPr>
          <p:cNvPr id="2" name="TextBox 1">
            <a:extLst>
              <a:ext uri="{FF2B5EF4-FFF2-40B4-BE49-F238E27FC236}">
                <a16:creationId xmlns:a16="http://schemas.microsoft.com/office/drawing/2014/main" id="{6F1A6B41-3E66-3FD4-8701-D7F0118B2AA7}"/>
              </a:ext>
            </a:extLst>
          </p:cNvPr>
          <p:cNvSpPr txBox="1"/>
          <p:nvPr/>
        </p:nvSpPr>
        <p:spPr>
          <a:xfrm>
            <a:off x="304760" y="5621161"/>
            <a:ext cx="10591046" cy="661720"/>
          </a:xfrm>
          <a:prstGeom prst="rect">
            <a:avLst/>
          </a:prstGeom>
          <a:noFill/>
        </p:spPr>
        <p:txBody>
          <a:bodyPr wrap="square">
            <a:spAutoFit/>
          </a:bodyPr>
          <a:lstStyle/>
          <a:p>
            <a:pPr>
              <a:spcAft>
                <a:spcPts val="600"/>
              </a:spcAft>
            </a:pPr>
            <a:r>
              <a:rPr lang="en-US" sz="1600" dirty="0">
                <a:solidFill>
                  <a:srgbClr val="3F3F3F"/>
                </a:solidFill>
              </a:rPr>
              <a:t>Meeting the visual needs of people in libraries is a no-brainer but bookworms need healthy daily light exposure too.</a:t>
            </a:r>
          </a:p>
          <a:p>
            <a:pPr>
              <a:spcAft>
                <a:spcPts val="600"/>
              </a:spcAft>
            </a:pPr>
            <a:r>
              <a:rPr lang="en-US" sz="1600" dirty="0">
                <a:solidFill>
                  <a:srgbClr val="3F3F3F"/>
                </a:solidFill>
              </a:rPr>
              <a:t>And aren’t libraries supposed to be quiet? Lighting that absorbs a lot of </a:t>
            </a:r>
            <a:r>
              <a:rPr lang="en-US" sz="1600" dirty="0" err="1">
                <a:solidFill>
                  <a:srgbClr val="3F3F3F"/>
                </a:solidFill>
              </a:rPr>
              <a:t>sabins</a:t>
            </a:r>
            <a:r>
              <a:rPr lang="en-US" sz="1600" dirty="0">
                <a:solidFill>
                  <a:srgbClr val="3F3F3F"/>
                </a:solidFill>
              </a:rPr>
              <a:t> will help.</a:t>
            </a:r>
            <a:endParaRPr lang="en-US" sz="1600" dirty="0"/>
          </a:p>
        </p:txBody>
      </p:sp>
    </p:spTree>
    <p:extLst>
      <p:ext uri="{BB962C8B-B14F-4D97-AF65-F5344CB8AC3E}">
        <p14:creationId xmlns:p14="http://schemas.microsoft.com/office/powerpoint/2010/main" val="3278933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122E8F-B8B9-0DC6-5C10-1BD396276746}"/>
              </a:ext>
            </a:extLst>
          </p:cNvPr>
          <p:cNvPicPr>
            <a:picLocks noChangeAspect="1"/>
          </p:cNvPicPr>
          <p:nvPr/>
        </p:nvPicPr>
        <p:blipFill>
          <a:blip r:embed="rId3"/>
          <a:stretch>
            <a:fillRect/>
          </a:stretch>
        </p:blipFill>
        <p:spPr>
          <a:xfrm>
            <a:off x="11059485" y="5790438"/>
            <a:ext cx="676627" cy="688818"/>
          </a:xfrm>
          <a:prstGeom prst="rect">
            <a:avLst/>
          </a:prstGeom>
        </p:spPr>
      </p:pic>
      <p:sp>
        <p:nvSpPr>
          <p:cNvPr id="9" name="Rectangle 4">
            <a:extLst>
              <a:ext uri="{FF2B5EF4-FFF2-40B4-BE49-F238E27FC236}">
                <a16:creationId xmlns:a16="http://schemas.microsoft.com/office/drawing/2014/main" id="{143049E5-B191-A279-A543-FFC648FFBA97}"/>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Applications Where </a:t>
            </a:r>
            <a:r>
              <a:rPr lang="en-US" sz="2400" dirty="0">
                <a:solidFill>
                  <a:srgbClr val="000000">
                    <a:lumMod val="65000"/>
                    <a:lumOff val="35000"/>
                  </a:srgbClr>
                </a:solidFill>
                <a:latin typeface="Arial"/>
                <a:cs typeface="65 Helvetica Medium"/>
              </a:rPr>
              <a:t>Lighting for Well-Being Matters: Fitness Facilities</a:t>
            </a:r>
            <a:endPar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endParaRPr>
          </a:p>
        </p:txBody>
      </p:sp>
      <p:cxnSp>
        <p:nvCxnSpPr>
          <p:cNvPr id="10" name="Straight Connector 9">
            <a:extLst>
              <a:ext uri="{FF2B5EF4-FFF2-40B4-BE49-F238E27FC236}">
                <a16:creationId xmlns:a16="http://schemas.microsoft.com/office/drawing/2014/main" id="{98AF59E8-C494-F997-E277-AB8BB211D1C8}"/>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F881BBE3-AA01-0101-F962-99A7193DDD03}"/>
              </a:ext>
            </a:extLst>
          </p:cNvPr>
          <p:cNvPicPr>
            <a:picLocks noChangeAspect="1"/>
          </p:cNvPicPr>
          <p:nvPr/>
        </p:nvPicPr>
        <p:blipFill>
          <a:blip r:embed="rId4"/>
          <a:stretch>
            <a:fillRect/>
          </a:stretch>
        </p:blipFill>
        <p:spPr>
          <a:xfrm>
            <a:off x="608806" y="789130"/>
            <a:ext cx="4635989" cy="5461577"/>
          </a:xfrm>
          <a:prstGeom prst="rect">
            <a:avLst/>
          </a:prstGeom>
        </p:spPr>
      </p:pic>
      <p:pic>
        <p:nvPicPr>
          <p:cNvPr id="7" name="Picture 6">
            <a:extLst>
              <a:ext uri="{FF2B5EF4-FFF2-40B4-BE49-F238E27FC236}">
                <a16:creationId xmlns:a16="http://schemas.microsoft.com/office/drawing/2014/main" id="{84048D01-5DAD-EC5E-2DFD-C751755E159F}"/>
              </a:ext>
            </a:extLst>
          </p:cNvPr>
          <p:cNvPicPr>
            <a:picLocks noChangeAspect="1"/>
          </p:cNvPicPr>
          <p:nvPr/>
        </p:nvPicPr>
        <p:blipFill>
          <a:blip r:embed="rId5"/>
          <a:stretch>
            <a:fillRect/>
          </a:stretch>
        </p:blipFill>
        <p:spPr>
          <a:xfrm>
            <a:off x="5942806" y="784263"/>
            <a:ext cx="4645795" cy="5461574"/>
          </a:xfrm>
          <a:prstGeom prst="rect">
            <a:avLst/>
          </a:prstGeom>
        </p:spPr>
      </p:pic>
      <p:sp>
        <p:nvSpPr>
          <p:cNvPr id="2" name="Rectangle 1">
            <a:extLst>
              <a:ext uri="{FF2B5EF4-FFF2-40B4-BE49-F238E27FC236}">
                <a16:creationId xmlns:a16="http://schemas.microsoft.com/office/drawing/2014/main" id="{C29831F5-7053-812E-98C5-70B4BC17114D}"/>
              </a:ext>
            </a:extLst>
          </p:cNvPr>
          <p:cNvSpPr/>
          <p:nvPr/>
        </p:nvSpPr>
        <p:spPr>
          <a:xfrm>
            <a:off x="761206" y="3658394"/>
            <a:ext cx="2362200" cy="631536"/>
          </a:xfrm>
          <a:prstGeom prst="rect">
            <a:avLst/>
          </a:prstGeom>
          <a:solidFill>
            <a:srgbClr val="0070C0">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b="0" i="0" u="none" strike="noStrike" kern="1200" cap="none" spc="0" normalizeH="0" baseline="0" noProof="0" dirty="0">
                <a:ln>
                  <a:noFill/>
                </a:ln>
                <a:solidFill>
                  <a:srgbClr val="FFFFFF"/>
                </a:solidFill>
                <a:effectLst/>
                <a:uLnTx/>
                <a:uFillTx/>
                <a:latin typeface="Arial"/>
                <a:ea typeface="+mn-ea"/>
                <a:cs typeface="+mn-cs"/>
              </a:rPr>
              <a:t>Luminous Ceiling made by Humans</a:t>
            </a:r>
          </a:p>
        </p:txBody>
      </p:sp>
      <p:sp>
        <p:nvSpPr>
          <p:cNvPr id="3" name="Rectangle 2">
            <a:extLst>
              <a:ext uri="{FF2B5EF4-FFF2-40B4-BE49-F238E27FC236}">
                <a16:creationId xmlns:a16="http://schemas.microsoft.com/office/drawing/2014/main" id="{C002B249-1F54-EE72-2602-CAE00F55E772}"/>
              </a:ext>
            </a:extLst>
          </p:cNvPr>
          <p:cNvSpPr/>
          <p:nvPr/>
        </p:nvSpPr>
        <p:spPr>
          <a:xfrm>
            <a:off x="8076406" y="4648994"/>
            <a:ext cx="2362200" cy="631536"/>
          </a:xfrm>
          <a:prstGeom prst="rect">
            <a:avLst/>
          </a:prstGeom>
          <a:solidFill>
            <a:srgbClr val="0070C0">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b="0" i="0" u="none" strike="noStrike" kern="1200" cap="none" spc="0" normalizeH="0" baseline="0" noProof="0" dirty="0">
                <a:ln>
                  <a:noFill/>
                </a:ln>
                <a:solidFill>
                  <a:srgbClr val="FFFFFF"/>
                </a:solidFill>
                <a:effectLst/>
                <a:uLnTx/>
                <a:uFillTx/>
                <a:latin typeface="Arial"/>
                <a:ea typeface="+mn-ea"/>
                <a:cs typeface="+mn-cs"/>
              </a:rPr>
              <a:t>Luminous Ceiling made by Nature</a:t>
            </a:r>
          </a:p>
        </p:txBody>
      </p:sp>
      <p:sp>
        <p:nvSpPr>
          <p:cNvPr id="6" name="TextBox 5">
            <a:extLst>
              <a:ext uri="{FF2B5EF4-FFF2-40B4-BE49-F238E27FC236}">
                <a16:creationId xmlns:a16="http://schemas.microsoft.com/office/drawing/2014/main" id="{0D3CA0B9-067B-D822-704F-B246302CD874}"/>
              </a:ext>
            </a:extLst>
          </p:cNvPr>
          <p:cNvSpPr txBox="1"/>
          <p:nvPr/>
        </p:nvSpPr>
        <p:spPr>
          <a:xfrm>
            <a:off x="481917" y="6369293"/>
            <a:ext cx="10591046" cy="338554"/>
          </a:xfrm>
          <a:prstGeom prst="rect">
            <a:avLst/>
          </a:prstGeom>
          <a:noFill/>
        </p:spPr>
        <p:txBody>
          <a:bodyPr wrap="square">
            <a:spAutoFit/>
          </a:bodyPr>
          <a:lstStyle/>
          <a:p>
            <a:pPr>
              <a:spcAft>
                <a:spcPts val="600"/>
              </a:spcAft>
            </a:pPr>
            <a:r>
              <a:rPr lang="en-US" sz="1600" dirty="0">
                <a:solidFill>
                  <a:srgbClr val="3F3F3F"/>
                </a:solidFill>
              </a:rPr>
              <a:t>Wellness is a huge part of the fitness experience – the right kind of illumination makes a significant contribution</a:t>
            </a:r>
          </a:p>
        </p:txBody>
      </p:sp>
    </p:spTree>
    <p:extLst>
      <p:ext uri="{BB962C8B-B14F-4D97-AF65-F5344CB8AC3E}">
        <p14:creationId xmlns:p14="http://schemas.microsoft.com/office/powerpoint/2010/main" val="781707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122E8F-B8B9-0DC6-5C10-1BD396276746}"/>
              </a:ext>
            </a:extLst>
          </p:cNvPr>
          <p:cNvPicPr>
            <a:picLocks noChangeAspect="1"/>
          </p:cNvPicPr>
          <p:nvPr/>
        </p:nvPicPr>
        <p:blipFill>
          <a:blip r:embed="rId3"/>
          <a:stretch>
            <a:fillRect/>
          </a:stretch>
        </p:blipFill>
        <p:spPr>
          <a:xfrm>
            <a:off x="11059485" y="5790438"/>
            <a:ext cx="676627" cy="688818"/>
          </a:xfrm>
          <a:prstGeom prst="rect">
            <a:avLst/>
          </a:prstGeom>
        </p:spPr>
      </p:pic>
      <p:sp>
        <p:nvSpPr>
          <p:cNvPr id="9" name="Rectangle 4">
            <a:extLst>
              <a:ext uri="{FF2B5EF4-FFF2-40B4-BE49-F238E27FC236}">
                <a16:creationId xmlns:a16="http://schemas.microsoft.com/office/drawing/2014/main" id="{143049E5-B191-A279-A543-FFC648FFBA97}"/>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Applications Where </a:t>
            </a:r>
            <a:r>
              <a:rPr lang="en-US" sz="2400" dirty="0">
                <a:solidFill>
                  <a:srgbClr val="000000">
                    <a:lumMod val="65000"/>
                    <a:lumOff val="35000"/>
                  </a:srgbClr>
                </a:solidFill>
                <a:latin typeface="Arial"/>
                <a:cs typeface="65 Helvetica Medium"/>
              </a:rPr>
              <a:t>Lighting for Well-Being Matters: Education</a:t>
            </a:r>
            <a:endPar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endParaRPr>
          </a:p>
        </p:txBody>
      </p:sp>
      <p:cxnSp>
        <p:nvCxnSpPr>
          <p:cNvPr id="10" name="Straight Connector 9">
            <a:extLst>
              <a:ext uri="{FF2B5EF4-FFF2-40B4-BE49-F238E27FC236}">
                <a16:creationId xmlns:a16="http://schemas.microsoft.com/office/drawing/2014/main" id="{98AF59E8-C494-F997-E277-AB8BB211D1C8}"/>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2A945227-FEE8-2CA9-21ED-6E209B2000E3}"/>
              </a:ext>
            </a:extLst>
          </p:cNvPr>
          <p:cNvPicPr>
            <a:picLocks noChangeAspect="1"/>
          </p:cNvPicPr>
          <p:nvPr/>
        </p:nvPicPr>
        <p:blipFill>
          <a:blip r:embed="rId4"/>
          <a:stretch>
            <a:fillRect/>
          </a:stretch>
        </p:blipFill>
        <p:spPr>
          <a:xfrm>
            <a:off x="986528" y="716525"/>
            <a:ext cx="3604561" cy="2753259"/>
          </a:xfrm>
          <a:prstGeom prst="rect">
            <a:avLst/>
          </a:prstGeom>
        </p:spPr>
      </p:pic>
      <p:pic>
        <p:nvPicPr>
          <p:cNvPr id="3" name="Picture 2">
            <a:extLst>
              <a:ext uri="{FF2B5EF4-FFF2-40B4-BE49-F238E27FC236}">
                <a16:creationId xmlns:a16="http://schemas.microsoft.com/office/drawing/2014/main" id="{C90B105A-DBF4-CA4B-2118-72DF22A82CE9}"/>
              </a:ext>
            </a:extLst>
          </p:cNvPr>
          <p:cNvPicPr>
            <a:picLocks noChangeAspect="1"/>
          </p:cNvPicPr>
          <p:nvPr/>
        </p:nvPicPr>
        <p:blipFill>
          <a:blip r:embed="rId5"/>
          <a:stretch>
            <a:fillRect/>
          </a:stretch>
        </p:blipFill>
        <p:spPr>
          <a:xfrm>
            <a:off x="4799806" y="716525"/>
            <a:ext cx="6747899" cy="4866873"/>
          </a:xfrm>
          <a:prstGeom prst="rect">
            <a:avLst/>
          </a:prstGeom>
        </p:spPr>
      </p:pic>
      <p:pic>
        <p:nvPicPr>
          <p:cNvPr id="4" name="Picture 3">
            <a:extLst>
              <a:ext uri="{FF2B5EF4-FFF2-40B4-BE49-F238E27FC236}">
                <a16:creationId xmlns:a16="http://schemas.microsoft.com/office/drawing/2014/main" id="{1ADB88D6-0A44-3F08-2CAF-7E68872DFDA3}"/>
              </a:ext>
            </a:extLst>
          </p:cNvPr>
          <p:cNvPicPr>
            <a:picLocks noChangeAspect="1"/>
          </p:cNvPicPr>
          <p:nvPr/>
        </p:nvPicPr>
        <p:blipFill>
          <a:blip r:embed="rId6"/>
          <a:srcRect b="8819"/>
          <a:stretch/>
        </p:blipFill>
        <p:spPr>
          <a:xfrm>
            <a:off x="986528" y="3518218"/>
            <a:ext cx="3604562" cy="3341370"/>
          </a:xfrm>
          <a:prstGeom prst="rect">
            <a:avLst/>
          </a:prstGeom>
        </p:spPr>
      </p:pic>
      <p:sp>
        <p:nvSpPr>
          <p:cNvPr id="6" name="TextBox 5">
            <a:extLst>
              <a:ext uri="{FF2B5EF4-FFF2-40B4-BE49-F238E27FC236}">
                <a16:creationId xmlns:a16="http://schemas.microsoft.com/office/drawing/2014/main" id="{7582F7FA-2EA7-1217-0287-A103730EDA33}"/>
              </a:ext>
            </a:extLst>
          </p:cNvPr>
          <p:cNvSpPr txBox="1"/>
          <p:nvPr/>
        </p:nvSpPr>
        <p:spPr>
          <a:xfrm>
            <a:off x="4773648" y="5758130"/>
            <a:ext cx="6103279" cy="830997"/>
          </a:xfrm>
          <a:prstGeom prst="rect">
            <a:avLst/>
          </a:prstGeom>
          <a:noFill/>
        </p:spPr>
        <p:txBody>
          <a:bodyPr wrap="square">
            <a:spAutoFit/>
          </a:bodyPr>
          <a:lstStyle/>
          <a:p>
            <a:r>
              <a:rPr lang="en-US" sz="1600" dirty="0">
                <a:solidFill>
                  <a:srgbClr val="595959"/>
                </a:solidFill>
              </a:rPr>
              <a:t>Providing the right kind of illumination has been linked to increases in alertness and productivity. Acoustic luminous ceilings can provide this and help keep the noise down at the same time.</a:t>
            </a:r>
          </a:p>
        </p:txBody>
      </p:sp>
    </p:spTree>
    <p:extLst>
      <p:ext uri="{BB962C8B-B14F-4D97-AF65-F5344CB8AC3E}">
        <p14:creationId xmlns:p14="http://schemas.microsoft.com/office/powerpoint/2010/main" val="3020252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C43EA-B593-A772-70EA-78A8039A920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CE447E1F-CC23-DBD0-3503-D8BA82B009C7}"/>
              </a:ext>
            </a:extLst>
          </p:cNvPr>
          <p:cNvPicPr>
            <a:picLocks noChangeAspect="1"/>
          </p:cNvPicPr>
          <p:nvPr/>
        </p:nvPicPr>
        <p:blipFill>
          <a:blip r:embed="rId3"/>
          <a:stretch>
            <a:fillRect/>
          </a:stretch>
        </p:blipFill>
        <p:spPr>
          <a:xfrm>
            <a:off x="10986115" y="5790438"/>
            <a:ext cx="749997" cy="763510"/>
          </a:xfrm>
          <a:prstGeom prst="rect">
            <a:avLst/>
          </a:prstGeom>
        </p:spPr>
      </p:pic>
      <p:sp>
        <p:nvSpPr>
          <p:cNvPr id="9" name="Rectangle 4">
            <a:extLst>
              <a:ext uri="{FF2B5EF4-FFF2-40B4-BE49-F238E27FC236}">
                <a16:creationId xmlns:a16="http://schemas.microsoft.com/office/drawing/2014/main" id="{C50172D0-F1C3-2C1C-9FDF-E0F76945C969}"/>
              </a:ext>
            </a:extLst>
          </p:cNvPr>
          <p:cNvSpPr>
            <a:spLocks noChangeArrowheads="1"/>
          </p:cNvSpPr>
          <p:nvPr/>
        </p:nvSpPr>
        <p:spPr bwMode="auto">
          <a:xfrm>
            <a:off x="380206" y="195666"/>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Designing for Well-being in Education: Another Certification</a:t>
            </a:r>
          </a:p>
        </p:txBody>
      </p:sp>
      <p:cxnSp>
        <p:nvCxnSpPr>
          <p:cNvPr id="10" name="Straight Connector 9">
            <a:extLst>
              <a:ext uri="{FF2B5EF4-FFF2-40B4-BE49-F238E27FC236}">
                <a16:creationId xmlns:a16="http://schemas.microsoft.com/office/drawing/2014/main" id="{97CB1D03-4633-0096-0B17-33E3DFF67FE3}"/>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980E7DC1-6938-FF67-440D-AD0141E29214}"/>
              </a:ext>
            </a:extLst>
          </p:cNvPr>
          <p:cNvSpPr txBox="1"/>
          <p:nvPr/>
        </p:nvSpPr>
        <p:spPr>
          <a:xfrm>
            <a:off x="304761" y="2156564"/>
            <a:ext cx="4038600" cy="1600438"/>
          </a:xfrm>
          <a:prstGeom prst="rect">
            <a:avLst/>
          </a:prstGeom>
          <a:noFill/>
        </p:spPr>
        <p:txBody>
          <a:bodyPr wrap="square">
            <a:spAutoFit/>
          </a:bodyPr>
          <a:lstStyle/>
          <a:p>
            <a:r>
              <a:rPr lang="en-US" sz="1400" dirty="0">
                <a:solidFill>
                  <a:srgbClr val="595959"/>
                </a:solidFill>
              </a:rPr>
              <a:t>“Thanks to CHPS hundreds of schools in our district serving thousands of students deliver healthier indoor environments, better daylighting and acoustics, and are more comfortable. These factors make a big difference in how students perform in the classroom and boosts their overall wellbeing when they are at school.” </a:t>
            </a:r>
          </a:p>
        </p:txBody>
      </p:sp>
      <p:sp>
        <p:nvSpPr>
          <p:cNvPr id="7" name="TextBox 6">
            <a:extLst>
              <a:ext uri="{FF2B5EF4-FFF2-40B4-BE49-F238E27FC236}">
                <a16:creationId xmlns:a16="http://schemas.microsoft.com/office/drawing/2014/main" id="{46042011-24EE-42BA-3DF5-8EE95B16EB2B}"/>
              </a:ext>
            </a:extLst>
          </p:cNvPr>
          <p:cNvSpPr txBox="1"/>
          <p:nvPr/>
        </p:nvSpPr>
        <p:spPr>
          <a:xfrm>
            <a:off x="380206" y="3750705"/>
            <a:ext cx="4218070" cy="646331"/>
          </a:xfrm>
          <a:prstGeom prst="rect">
            <a:avLst/>
          </a:prstGeom>
          <a:noFill/>
        </p:spPr>
        <p:txBody>
          <a:bodyPr wrap="square">
            <a:spAutoFit/>
          </a:bodyPr>
          <a:lstStyle/>
          <a:p>
            <a:r>
              <a:rPr lang="en-US" sz="1200" dirty="0">
                <a:solidFill>
                  <a:srgbClr val="595959"/>
                </a:solidFill>
              </a:rPr>
              <a:t>— Christos </a:t>
            </a:r>
            <a:r>
              <a:rPr lang="en-US" sz="1200" dirty="0" err="1">
                <a:solidFill>
                  <a:srgbClr val="595959"/>
                </a:solidFill>
              </a:rPr>
              <a:t>Chrysiliou</a:t>
            </a:r>
            <a:r>
              <a:rPr lang="en-US" sz="1200" dirty="0">
                <a:solidFill>
                  <a:srgbClr val="595959"/>
                </a:solidFill>
              </a:rPr>
              <a:t>, Director of Architectural and Engineering Services for the Facilities Services Division of the LA Unified School District and CHPS Board Member</a:t>
            </a:r>
          </a:p>
        </p:txBody>
      </p:sp>
      <p:pic>
        <p:nvPicPr>
          <p:cNvPr id="12" name="Picture 11">
            <a:extLst>
              <a:ext uri="{FF2B5EF4-FFF2-40B4-BE49-F238E27FC236}">
                <a16:creationId xmlns:a16="http://schemas.microsoft.com/office/drawing/2014/main" id="{B0898840-B26B-2381-9179-0FD5FC24DFD6}"/>
              </a:ext>
            </a:extLst>
          </p:cNvPr>
          <p:cNvPicPr>
            <a:picLocks noChangeAspect="1"/>
          </p:cNvPicPr>
          <p:nvPr/>
        </p:nvPicPr>
        <p:blipFill>
          <a:blip r:embed="rId4"/>
          <a:stretch>
            <a:fillRect/>
          </a:stretch>
        </p:blipFill>
        <p:spPr>
          <a:xfrm>
            <a:off x="443072" y="802137"/>
            <a:ext cx="2095500" cy="1238250"/>
          </a:xfrm>
          <a:prstGeom prst="rect">
            <a:avLst/>
          </a:prstGeom>
        </p:spPr>
      </p:pic>
      <p:sp>
        <p:nvSpPr>
          <p:cNvPr id="13" name="Rectangle: Rounded Corners 12">
            <a:extLst>
              <a:ext uri="{FF2B5EF4-FFF2-40B4-BE49-F238E27FC236}">
                <a16:creationId xmlns:a16="http://schemas.microsoft.com/office/drawing/2014/main" id="{2BEE3795-B500-87B3-63A8-77507CF0DDF0}"/>
              </a:ext>
            </a:extLst>
          </p:cNvPr>
          <p:cNvSpPr/>
          <p:nvPr/>
        </p:nvSpPr>
        <p:spPr>
          <a:xfrm>
            <a:off x="304761" y="4572794"/>
            <a:ext cx="4293515" cy="1945187"/>
          </a:xfrm>
          <a:prstGeom prst="round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914309" fontAlgn="auto">
              <a:spcBef>
                <a:spcPts val="0"/>
              </a:spcBef>
              <a:spcAft>
                <a:spcPts val="600"/>
              </a:spcAft>
              <a:defRPr/>
            </a:pPr>
            <a:r>
              <a:rPr lang="en-US" sz="1600" dirty="0">
                <a:solidFill>
                  <a:srgbClr val="FFFFFF"/>
                </a:solidFill>
                <a:latin typeface="Proxima Nova Light"/>
              </a:rPr>
              <a:t>School facilities received a D+ on the Report Card for America’s Infrastructure, and it’s estimated that 53% of public schools need to invest in repairs, renovations, and modernizations now to put buildings in good overall condition</a:t>
            </a:r>
          </a:p>
          <a:p>
            <a:pPr defTabSz="914309" fontAlgn="auto">
              <a:spcBef>
                <a:spcPts val="0"/>
              </a:spcBef>
              <a:spcAft>
                <a:spcPts val="600"/>
              </a:spcAft>
              <a:defRPr/>
            </a:pPr>
            <a:r>
              <a:rPr lang="en-US" sz="1200" i="1" dirty="0">
                <a:solidFill>
                  <a:srgbClr val="FFFFFF"/>
                </a:solidFill>
                <a:latin typeface="Proxima Nova Light"/>
              </a:rPr>
              <a:t>- Collaborative for High Performance Schools</a:t>
            </a:r>
          </a:p>
        </p:txBody>
      </p:sp>
      <p:pic>
        <p:nvPicPr>
          <p:cNvPr id="17" name="Picture 16">
            <a:extLst>
              <a:ext uri="{FF2B5EF4-FFF2-40B4-BE49-F238E27FC236}">
                <a16:creationId xmlns:a16="http://schemas.microsoft.com/office/drawing/2014/main" id="{686454D5-6D87-E6BD-085E-C523F078A674}"/>
              </a:ext>
            </a:extLst>
          </p:cNvPr>
          <p:cNvPicPr>
            <a:picLocks noChangeAspect="1"/>
          </p:cNvPicPr>
          <p:nvPr/>
        </p:nvPicPr>
        <p:blipFill>
          <a:blip r:embed="rId5"/>
          <a:stretch>
            <a:fillRect/>
          </a:stretch>
        </p:blipFill>
        <p:spPr>
          <a:xfrm>
            <a:off x="5104683" y="907957"/>
            <a:ext cx="5483954" cy="1444799"/>
          </a:xfrm>
          <a:prstGeom prst="rect">
            <a:avLst/>
          </a:prstGeom>
        </p:spPr>
      </p:pic>
      <p:pic>
        <p:nvPicPr>
          <p:cNvPr id="19" name="Picture 18">
            <a:extLst>
              <a:ext uri="{FF2B5EF4-FFF2-40B4-BE49-F238E27FC236}">
                <a16:creationId xmlns:a16="http://schemas.microsoft.com/office/drawing/2014/main" id="{8E79B115-8DA1-35E2-FE7E-25D2AA1310C6}"/>
              </a:ext>
            </a:extLst>
          </p:cNvPr>
          <p:cNvPicPr>
            <a:picLocks noChangeAspect="1"/>
          </p:cNvPicPr>
          <p:nvPr/>
        </p:nvPicPr>
        <p:blipFill>
          <a:blip r:embed="rId6"/>
          <a:stretch>
            <a:fillRect/>
          </a:stretch>
        </p:blipFill>
        <p:spPr>
          <a:xfrm>
            <a:off x="5136139" y="2632409"/>
            <a:ext cx="5452497" cy="1788419"/>
          </a:xfrm>
          <a:prstGeom prst="rect">
            <a:avLst/>
          </a:prstGeom>
        </p:spPr>
      </p:pic>
      <p:pic>
        <p:nvPicPr>
          <p:cNvPr id="21" name="Picture 20">
            <a:extLst>
              <a:ext uri="{FF2B5EF4-FFF2-40B4-BE49-F238E27FC236}">
                <a16:creationId xmlns:a16="http://schemas.microsoft.com/office/drawing/2014/main" id="{F9822EAD-E366-D723-542A-3B73D875B67E}"/>
              </a:ext>
            </a:extLst>
          </p:cNvPr>
          <p:cNvPicPr>
            <a:picLocks noChangeAspect="1"/>
          </p:cNvPicPr>
          <p:nvPr/>
        </p:nvPicPr>
        <p:blipFill>
          <a:blip r:embed="rId7"/>
          <a:stretch>
            <a:fillRect/>
          </a:stretch>
        </p:blipFill>
        <p:spPr>
          <a:xfrm>
            <a:off x="5136139" y="4700482"/>
            <a:ext cx="5452498" cy="1817499"/>
          </a:xfrm>
          <a:prstGeom prst="rect">
            <a:avLst/>
          </a:prstGeom>
        </p:spPr>
      </p:pic>
    </p:spTree>
    <p:extLst>
      <p:ext uri="{BB962C8B-B14F-4D97-AF65-F5344CB8AC3E}">
        <p14:creationId xmlns:p14="http://schemas.microsoft.com/office/powerpoint/2010/main" val="2041967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862329"/>
            <a:ext cx="9634988" cy="492443"/>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65000"/>
                    <a:lumOff val="35000"/>
                  </a:schemeClr>
                </a:solidFill>
                <a:latin typeface="+mn-lt"/>
                <a:cs typeface="65 Helvetica Medium"/>
              </a:rPr>
              <a:t>Sustainability: A Growing Part of Holistic Illumination</a:t>
            </a:r>
          </a:p>
        </p:txBody>
      </p:sp>
      <p:sp>
        <p:nvSpPr>
          <p:cNvPr id="16" name="TextBox 15"/>
          <p:cNvSpPr txBox="1"/>
          <p:nvPr/>
        </p:nvSpPr>
        <p:spPr>
          <a:xfrm>
            <a:off x="542433" y="2335104"/>
            <a:ext cx="10022591" cy="713690"/>
          </a:xfrm>
          <a:prstGeom prst="rect">
            <a:avLst/>
          </a:prstGeom>
          <a:noFill/>
        </p:spPr>
        <p:txBody>
          <a:bodyPr wrap="square" lIns="121898" tIns="60948" rIns="121898" bIns="60948">
            <a:noAutofit/>
          </a:bodyPr>
          <a:lstStyle/>
          <a:p>
            <a:pPr marL="457178" indent="-457178">
              <a:lnSpc>
                <a:spcPct val="200000"/>
              </a:lnSpc>
              <a:buFont typeface="+mj-lt"/>
              <a:buAutoNum type="arabicPeriod"/>
            </a:pPr>
            <a:r>
              <a:rPr lang="en-CA" sz="2000" dirty="0">
                <a:solidFill>
                  <a:srgbClr val="595959"/>
                </a:solidFill>
              </a:rPr>
              <a:t>What does sustainability mean in practice?</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rgbClr val="595959"/>
                </a:solidFill>
                <a:latin typeface="+mn-lt"/>
                <a:ea typeface="Arial Unicode MS" pitchFamily="34" charset="-128"/>
                <a:cs typeface="65 Helvetica Medium"/>
              </a:rPr>
              <a:t>This section will cover:</a:t>
            </a:r>
            <a:endParaRPr lang="en-US" dirty="0">
              <a:solidFill>
                <a:srgbClr val="595959"/>
              </a:solidFill>
              <a:latin typeface="+mn-lt"/>
              <a:cs typeface="65 Helvetica Medium"/>
            </a:endParaRPr>
          </a:p>
        </p:txBody>
      </p:sp>
      <p:cxnSp>
        <p:nvCxnSpPr>
          <p:cNvPr id="18" name="Straight Connector 17"/>
          <p:cNvCxnSpPr>
            <a:cxnSpLocks/>
          </p:cNvCxnSpPr>
          <p:nvPr/>
        </p:nvCxnSpPr>
        <p:spPr>
          <a:xfrm flipH="1">
            <a:off x="542433" y="1600994"/>
            <a:ext cx="94389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3" name="TextBox 2">
            <a:extLst>
              <a:ext uri="{FF2B5EF4-FFF2-40B4-BE49-F238E27FC236}">
                <a16:creationId xmlns:a16="http://schemas.microsoft.com/office/drawing/2014/main" id="{E62C3BCC-A237-1A96-77C4-C89D0C9D8F77}"/>
              </a:ext>
            </a:extLst>
          </p:cNvPr>
          <p:cNvSpPr txBox="1"/>
          <p:nvPr/>
        </p:nvSpPr>
        <p:spPr>
          <a:xfrm>
            <a:off x="575018" y="3009229"/>
            <a:ext cx="6096000" cy="612412"/>
          </a:xfrm>
          <a:prstGeom prst="rect">
            <a:avLst/>
          </a:prstGeom>
          <a:noFill/>
        </p:spPr>
        <p:txBody>
          <a:bodyPr wrap="square">
            <a:spAutoFit/>
          </a:bodyPr>
          <a:lstStyle/>
          <a:p>
            <a:pPr marL="457200" marR="0" lvl="0" indent="-457200" algn="l" defTabSz="914400" rtl="0" eaLnBrk="1" fontAlgn="base" latinLnBrk="0" hangingPunct="1">
              <a:lnSpc>
                <a:spcPct val="200000"/>
              </a:lnSpc>
              <a:spcBef>
                <a:spcPct val="0"/>
              </a:spcBef>
              <a:spcAft>
                <a:spcPct val="0"/>
              </a:spcAft>
              <a:buClrTx/>
              <a:buSzTx/>
              <a:buFont typeface="+mj-lt"/>
              <a:buAutoNum type="arabicPeriod" startAt="2"/>
              <a:tabLst/>
              <a:defRPr/>
            </a:pPr>
            <a:r>
              <a:rPr kumimoji="0" lang="en-CA" sz="2000" b="0" i="0" u="none" strike="noStrike" kern="1200" cap="none" spc="0" normalizeH="0" baseline="0" noProof="0" dirty="0">
                <a:ln>
                  <a:noFill/>
                </a:ln>
                <a:solidFill>
                  <a:srgbClr val="595959"/>
                </a:solidFill>
                <a:effectLst/>
                <a:uLnTx/>
                <a:uFillTx/>
                <a:latin typeface="Arial" charset="0"/>
                <a:ea typeface="+mn-ea"/>
                <a:cs typeface="+mn-cs"/>
              </a:rPr>
              <a:t>Considerations for the future</a:t>
            </a:r>
          </a:p>
        </p:txBody>
      </p:sp>
    </p:spTree>
    <p:extLst>
      <p:ext uri="{BB962C8B-B14F-4D97-AF65-F5344CB8AC3E}">
        <p14:creationId xmlns:p14="http://schemas.microsoft.com/office/powerpoint/2010/main" val="2691986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Sustainability: What Does It Mean?</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4" name="Rectangle: Rounded Corners 3">
            <a:extLst>
              <a:ext uri="{FF2B5EF4-FFF2-40B4-BE49-F238E27FC236}">
                <a16:creationId xmlns:a16="http://schemas.microsoft.com/office/drawing/2014/main" id="{86707335-0EA2-9885-CA7A-7046507E1A1F}"/>
              </a:ext>
            </a:extLst>
          </p:cNvPr>
          <p:cNvSpPr/>
          <p:nvPr/>
        </p:nvSpPr>
        <p:spPr>
          <a:xfrm>
            <a:off x="873300" y="939616"/>
            <a:ext cx="3567489" cy="2490406"/>
          </a:xfrm>
          <a:prstGeom prst="round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09" fontAlgn="auto">
              <a:spcBef>
                <a:spcPts val="0"/>
              </a:spcBef>
              <a:spcAft>
                <a:spcPts val="600"/>
              </a:spcAft>
              <a:defRPr/>
            </a:pPr>
            <a:r>
              <a:rPr lang="en-US" sz="2400" dirty="0">
                <a:solidFill>
                  <a:srgbClr val="FFFFFF"/>
                </a:solidFill>
                <a:latin typeface="+mj-lt"/>
              </a:rPr>
              <a:t>Corporate Level</a:t>
            </a:r>
          </a:p>
          <a:p>
            <a:pPr marL="285721" indent="-285721" defTabSz="914309" fontAlgn="auto">
              <a:spcBef>
                <a:spcPts val="0"/>
              </a:spcBef>
              <a:spcAft>
                <a:spcPts val="600"/>
              </a:spcAft>
              <a:buFont typeface="Arial" panose="020B0604020202020204" pitchFamily="34" charset="0"/>
              <a:buChar char="•"/>
              <a:defRPr/>
            </a:pPr>
            <a:r>
              <a:rPr lang="en-US" dirty="0">
                <a:solidFill>
                  <a:srgbClr val="FFFFFF"/>
                </a:solidFill>
                <a:latin typeface="+mj-lt"/>
              </a:rPr>
              <a:t>Focused on Sustainable Business Practices</a:t>
            </a:r>
          </a:p>
          <a:p>
            <a:pPr marL="285721" indent="-285721" defTabSz="914309" fontAlgn="auto">
              <a:spcBef>
                <a:spcPts val="0"/>
              </a:spcBef>
              <a:spcAft>
                <a:spcPts val="600"/>
              </a:spcAft>
              <a:buFont typeface="Arial" panose="020B0604020202020204" pitchFamily="34" charset="0"/>
              <a:buChar char="•"/>
              <a:defRPr/>
            </a:pPr>
            <a:r>
              <a:rPr lang="en-US" dirty="0">
                <a:solidFill>
                  <a:srgbClr val="FFFFFF"/>
                </a:solidFill>
                <a:latin typeface="+mj-lt"/>
              </a:rPr>
              <a:t>Limited Demand for Certification</a:t>
            </a:r>
          </a:p>
        </p:txBody>
      </p:sp>
      <p:sp>
        <p:nvSpPr>
          <p:cNvPr id="6" name="Rectangle: Rounded Corners 5">
            <a:extLst>
              <a:ext uri="{FF2B5EF4-FFF2-40B4-BE49-F238E27FC236}">
                <a16:creationId xmlns:a16="http://schemas.microsoft.com/office/drawing/2014/main" id="{8B70FBD2-D00A-027D-93D1-F514E6AF2768}"/>
              </a:ext>
            </a:extLst>
          </p:cNvPr>
          <p:cNvSpPr/>
          <p:nvPr/>
        </p:nvSpPr>
        <p:spPr>
          <a:xfrm>
            <a:off x="5697102" y="939616"/>
            <a:ext cx="3567489" cy="2490406"/>
          </a:xfrm>
          <a:prstGeom prst="round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09" fontAlgn="auto">
              <a:spcBef>
                <a:spcPts val="0"/>
              </a:spcBef>
              <a:spcAft>
                <a:spcPts val="600"/>
              </a:spcAft>
              <a:defRPr/>
            </a:pPr>
            <a:r>
              <a:rPr lang="en-US" sz="2400" dirty="0">
                <a:solidFill>
                  <a:srgbClr val="FFFFFF"/>
                </a:solidFill>
                <a:latin typeface="+mj-lt"/>
              </a:rPr>
              <a:t>Product Level</a:t>
            </a:r>
          </a:p>
          <a:p>
            <a:pPr marL="285721" indent="-285721" defTabSz="914309" fontAlgn="auto">
              <a:spcBef>
                <a:spcPts val="0"/>
              </a:spcBef>
              <a:spcAft>
                <a:spcPts val="600"/>
              </a:spcAft>
              <a:buFont typeface="Arial" panose="020B0604020202020204" pitchFamily="34" charset="0"/>
              <a:buChar char="•"/>
              <a:defRPr/>
            </a:pPr>
            <a:r>
              <a:rPr lang="en-US" dirty="0">
                <a:solidFill>
                  <a:srgbClr val="FFFFFF"/>
                </a:solidFill>
                <a:latin typeface="+mj-lt"/>
              </a:rPr>
              <a:t>Focused on Specific Properties of Products</a:t>
            </a:r>
          </a:p>
          <a:p>
            <a:pPr marL="285721" indent="-285721" defTabSz="914309" fontAlgn="auto">
              <a:spcBef>
                <a:spcPts val="0"/>
              </a:spcBef>
              <a:spcAft>
                <a:spcPts val="600"/>
              </a:spcAft>
              <a:buFont typeface="Arial" panose="020B0604020202020204" pitchFamily="34" charset="0"/>
              <a:buChar char="•"/>
              <a:defRPr/>
            </a:pPr>
            <a:r>
              <a:rPr lang="en-US" dirty="0">
                <a:solidFill>
                  <a:srgbClr val="FFFFFF"/>
                </a:solidFill>
                <a:latin typeface="+mj-lt"/>
              </a:rPr>
              <a:t>Vast Variety of Demand for Certification</a:t>
            </a:r>
          </a:p>
        </p:txBody>
      </p:sp>
      <p:pic>
        <p:nvPicPr>
          <p:cNvPr id="9" name="Picture 8">
            <a:extLst>
              <a:ext uri="{FF2B5EF4-FFF2-40B4-BE49-F238E27FC236}">
                <a16:creationId xmlns:a16="http://schemas.microsoft.com/office/drawing/2014/main" id="{D085AF32-A062-682D-32AE-F23ABDF0363A}"/>
              </a:ext>
            </a:extLst>
          </p:cNvPr>
          <p:cNvPicPr>
            <a:picLocks noChangeAspect="1"/>
          </p:cNvPicPr>
          <p:nvPr/>
        </p:nvPicPr>
        <p:blipFill>
          <a:blip r:embed="rId4"/>
          <a:stretch>
            <a:fillRect/>
          </a:stretch>
        </p:blipFill>
        <p:spPr>
          <a:xfrm>
            <a:off x="8285804" y="4791780"/>
            <a:ext cx="2182541" cy="913855"/>
          </a:xfrm>
          <a:prstGeom prst="rect">
            <a:avLst/>
          </a:prstGeom>
        </p:spPr>
      </p:pic>
      <p:pic>
        <p:nvPicPr>
          <p:cNvPr id="12" name="Picture 11">
            <a:extLst>
              <a:ext uri="{FF2B5EF4-FFF2-40B4-BE49-F238E27FC236}">
                <a16:creationId xmlns:a16="http://schemas.microsoft.com/office/drawing/2014/main" id="{62F3A49D-1DE1-109C-744A-F0C4E427A71A}"/>
              </a:ext>
            </a:extLst>
          </p:cNvPr>
          <p:cNvPicPr>
            <a:picLocks noChangeAspect="1"/>
          </p:cNvPicPr>
          <p:nvPr/>
        </p:nvPicPr>
        <p:blipFill>
          <a:blip r:embed="rId5"/>
          <a:stretch>
            <a:fillRect/>
          </a:stretch>
        </p:blipFill>
        <p:spPr>
          <a:xfrm>
            <a:off x="8006644" y="5942379"/>
            <a:ext cx="2053087" cy="774114"/>
          </a:xfrm>
          <a:prstGeom prst="rect">
            <a:avLst/>
          </a:prstGeom>
        </p:spPr>
      </p:pic>
      <p:pic>
        <p:nvPicPr>
          <p:cNvPr id="13" name="Picture 12">
            <a:extLst>
              <a:ext uri="{FF2B5EF4-FFF2-40B4-BE49-F238E27FC236}">
                <a16:creationId xmlns:a16="http://schemas.microsoft.com/office/drawing/2014/main" id="{17C24089-8A55-9D43-5D2A-39BBF195198D}"/>
              </a:ext>
            </a:extLst>
          </p:cNvPr>
          <p:cNvPicPr>
            <a:picLocks noChangeAspect="1"/>
          </p:cNvPicPr>
          <p:nvPr/>
        </p:nvPicPr>
        <p:blipFill>
          <a:blip r:embed="rId6"/>
          <a:stretch>
            <a:fillRect/>
          </a:stretch>
        </p:blipFill>
        <p:spPr>
          <a:xfrm>
            <a:off x="5228351" y="5942378"/>
            <a:ext cx="2407677" cy="774114"/>
          </a:xfrm>
          <a:prstGeom prst="rect">
            <a:avLst/>
          </a:prstGeom>
        </p:spPr>
      </p:pic>
      <p:pic>
        <p:nvPicPr>
          <p:cNvPr id="14" name="Picture 13">
            <a:extLst>
              <a:ext uri="{FF2B5EF4-FFF2-40B4-BE49-F238E27FC236}">
                <a16:creationId xmlns:a16="http://schemas.microsoft.com/office/drawing/2014/main" id="{22D517BC-7ADB-2556-CDA2-476EB9E8591E}"/>
              </a:ext>
            </a:extLst>
          </p:cNvPr>
          <p:cNvPicPr>
            <a:picLocks noChangeAspect="1"/>
          </p:cNvPicPr>
          <p:nvPr/>
        </p:nvPicPr>
        <p:blipFill>
          <a:blip r:embed="rId7"/>
          <a:stretch>
            <a:fillRect/>
          </a:stretch>
        </p:blipFill>
        <p:spPr>
          <a:xfrm>
            <a:off x="5211359" y="5038972"/>
            <a:ext cx="2666653" cy="666663"/>
          </a:xfrm>
          <a:prstGeom prst="rect">
            <a:avLst/>
          </a:prstGeom>
        </p:spPr>
      </p:pic>
      <p:pic>
        <p:nvPicPr>
          <p:cNvPr id="15" name="Picture 14">
            <a:extLst>
              <a:ext uri="{FF2B5EF4-FFF2-40B4-BE49-F238E27FC236}">
                <a16:creationId xmlns:a16="http://schemas.microsoft.com/office/drawing/2014/main" id="{28C4325D-29C1-E58B-75E5-02DEDA5AD6E6}"/>
              </a:ext>
            </a:extLst>
          </p:cNvPr>
          <p:cNvPicPr>
            <a:picLocks noChangeAspect="1"/>
          </p:cNvPicPr>
          <p:nvPr/>
        </p:nvPicPr>
        <p:blipFill>
          <a:blip r:embed="rId8"/>
          <a:stretch>
            <a:fillRect/>
          </a:stretch>
        </p:blipFill>
        <p:spPr>
          <a:xfrm>
            <a:off x="5639613" y="3649602"/>
            <a:ext cx="1199736" cy="1128500"/>
          </a:xfrm>
          <a:prstGeom prst="rect">
            <a:avLst/>
          </a:prstGeom>
        </p:spPr>
      </p:pic>
      <p:pic>
        <p:nvPicPr>
          <p:cNvPr id="16" name="Picture 15">
            <a:extLst>
              <a:ext uri="{FF2B5EF4-FFF2-40B4-BE49-F238E27FC236}">
                <a16:creationId xmlns:a16="http://schemas.microsoft.com/office/drawing/2014/main" id="{137AEAA0-2963-06EA-B03D-1B9AC82FDDDD}"/>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960657" y="3759755"/>
            <a:ext cx="3392773" cy="1043508"/>
          </a:xfrm>
          <a:prstGeom prst="rect">
            <a:avLst/>
          </a:prstGeom>
        </p:spPr>
      </p:pic>
      <p:pic>
        <p:nvPicPr>
          <p:cNvPr id="17" name="Picture 16">
            <a:extLst>
              <a:ext uri="{FF2B5EF4-FFF2-40B4-BE49-F238E27FC236}">
                <a16:creationId xmlns:a16="http://schemas.microsoft.com/office/drawing/2014/main" id="{8CB0DDAB-0EF5-6E2E-D45F-707DBC2FC0CA}"/>
              </a:ext>
            </a:extLst>
          </p:cNvPr>
          <p:cNvPicPr>
            <a:picLocks noChangeAspect="1"/>
          </p:cNvPicPr>
          <p:nvPr/>
        </p:nvPicPr>
        <p:blipFill>
          <a:blip r:embed="rId10"/>
          <a:stretch>
            <a:fillRect/>
          </a:stretch>
        </p:blipFill>
        <p:spPr>
          <a:xfrm>
            <a:off x="7306365" y="3784178"/>
            <a:ext cx="2070708" cy="497331"/>
          </a:xfrm>
          <a:prstGeom prst="rect">
            <a:avLst/>
          </a:prstGeom>
        </p:spPr>
      </p:pic>
    </p:spTree>
    <p:extLst>
      <p:ext uri="{BB962C8B-B14F-4D97-AF65-F5344CB8AC3E}">
        <p14:creationId xmlns:p14="http://schemas.microsoft.com/office/powerpoint/2010/main" val="1236950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B0676-906F-62B0-DD38-5374331BD868}"/>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347C1BC9-17BF-946D-2A9A-CE0EE26E4C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24696C23-74DB-267E-A5F3-FE324189DCF2}"/>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Sustainability: What Does It Mean?</a:t>
            </a:r>
          </a:p>
        </p:txBody>
      </p:sp>
      <p:cxnSp>
        <p:nvCxnSpPr>
          <p:cNvPr id="3" name="Straight Connector 2">
            <a:extLst>
              <a:ext uri="{FF2B5EF4-FFF2-40B4-BE49-F238E27FC236}">
                <a16:creationId xmlns:a16="http://schemas.microsoft.com/office/drawing/2014/main" id="{72DAF52F-CE44-7FFF-18E8-E75CBEBAEB63}"/>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549EEAFA-1A9D-1BFB-7A0F-79D71296C7A7}"/>
              </a:ext>
            </a:extLst>
          </p:cNvPr>
          <p:cNvSpPr txBox="1"/>
          <p:nvPr/>
        </p:nvSpPr>
        <p:spPr>
          <a:xfrm>
            <a:off x="312901" y="811343"/>
            <a:ext cx="9496574" cy="3000821"/>
          </a:xfrm>
          <a:prstGeom prst="rect">
            <a:avLst/>
          </a:prstGeom>
          <a:noFill/>
        </p:spPr>
        <p:txBody>
          <a:bodyPr wrap="square" rtlCol="0">
            <a:spAutoFit/>
          </a:bodyPr>
          <a:lstStyle/>
          <a:p>
            <a:pPr marL="285721" indent="-285721" defTabSz="914309" fontAlgn="auto">
              <a:spcBef>
                <a:spcPts val="0"/>
              </a:spcBef>
              <a:spcAft>
                <a:spcPts val="600"/>
              </a:spcAft>
              <a:buFont typeface="Arial" panose="020B0604020202020204" pitchFamily="34" charset="0"/>
              <a:buChar char="•"/>
              <a:defRPr/>
            </a:pPr>
            <a:r>
              <a:rPr lang="en-US" sz="1600" dirty="0">
                <a:solidFill>
                  <a:srgbClr val="595959"/>
                </a:solidFill>
                <a:latin typeface="+mj-lt"/>
              </a:rPr>
              <a:t>LEED and others offer points for submitting a minimum number of EPDs for products that are specified</a:t>
            </a:r>
          </a:p>
          <a:p>
            <a:pPr marL="285721" indent="-285721" defTabSz="914309" fontAlgn="auto">
              <a:spcBef>
                <a:spcPts val="0"/>
              </a:spcBef>
              <a:spcAft>
                <a:spcPts val="600"/>
              </a:spcAft>
              <a:buFont typeface="Arial" panose="020B0604020202020204" pitchFamily="34" charset="0"/>
              <a:buChar char="•"/>
              <a:defRPr/>
            </a:pPr>
            <a:r>
              <a:rPr lang="en-US" sz="1600" dirty="0">
                <a:solidFill>
                  <a:srgbClr val="595959"/>
                </a:solidFill>
                <a:latin typeface="+mj-lt"/>
              </a:rPr>
              <a:t>Specifiers ask for EPDs from manufacturers as a way to score points for their clients’ projects where building certification is a requirement</a:t>
            </a:r>
          </a:p>
          <a:p>
            <a:pPr marL="285721" indent="-285721" defTabSz="914309" fontAlgn="auto">
              <a:spcBef>
                <a:spcPts val="0"/>
              </a:spcBef>
              <a:spcAft>
                <a:spcPts val="600"/>
              </a:spcAft>
              <a:buFont typeface="Arial" panose="020B0604020202020204" pitchFamily="34" charset="0"/>
              <a:buChar char="•"/>
              <a:defRPr/>
            </a:pPr>
            <a:r>
              <a:rPr lang="en-US" sz="1600" dirty="0">
                <a:solidFill>
                  <a:srgbClr val="595959"/>
                </a:solidFill>
                <a:latin typeface="+mj-lt"/>
              </a:rPr>
              <a:t>EPDs offer the </a:t>
            </a:r>
            <a:r>
              <a:rPr lang="en-US" sz="1600" dirty="0" err="1">
                <a:solidFill>
                  <a:srgbClr val="595959"/>
                </a:solidFill>
                <a:latin typeface="+mj-lt"/>
              </a:rPr>
              <a:t>opportunity</a:t>
            </a:r>
            <a:r>
              <a:rPr lang="en-US" sz="1600" dirty="0">
                <a:solidFill>
                  <a:srgbClr val="595959"/>
                </a:solidFill>
                <a:latin typeface="+mj-lt"/>
              </a:rPr>
              <a:t> to standardize documentation requests</a:t>
            </a:r>
          </a:p>
          <a:p>
            <a:pPr marL="285721" indent="-285721" defTabSz="914309" fontAlgn="auto">
              <a:spcBef>
                <a:spcPts val="0"/>
              </a:spcBef>
              <a:spcAft>
                <a:spcPts val="600"/>
              </a:spcAft>
              <a:buFont typeface="Arial" panose="020B0604020202020204" pitchFamily="34" charset="0"/>
              <a:buChar char="•"/>
              <a:defRPr/>
            </a:pPr>
            <a:r>
              <a:rPr lang="en-US" sz="1600" dirty="0">
                <a:solidFill>
                  <a:srgbClr val="595959"/>
                </a:solidFill>
                <a:latin typeface="+mj-lt"/>
              </a:rPr>
              <a:t>Follows a standard format (ISO 14025) for creating an EPD based on product information.</a:t>
            </a:r>
          </a:p>
          <a:p>
            <a:pPr marL="285721" indent="-285721" defTabSz="914309" fontAlgn="auto">
              <a:spcBef>
                <a:spcPts val="0"/>
              </a:spcBef>
              <a:spcAft>
                <a:spcPts val="600"/>
              </a:spcAft>
              <a:buFont typeface="Arial" panose="020B0604020202020204" pitchFamily="34" charset="0"/>
              <a:buChar char="•"/>
              <a:defRPr/>
            </a:pPr>
            <a:r>
              <a:rPr lang="en-US" sz="1600" dirty="0">
                <a:solidFill>
                  <a:srgbClr val="595959"/>
                </a:solidFill>
                <a:latin typeface="+mj-lt"/>
              </a:rPr>
              <a:t>3 elements required to create an EPD</a:t>
            </a:r>
          </a:p>
          <a:p>
            <a:pPr marL="800020" lvl="1" indent="-342866" defTabSz="914309" fontAlgn="auto">
              <a:spcBef>
                <a:spcPts val="0"/>
              </a:spcBef>
              <a:spcAft>
                <a:spcPts val="600"/>
              </a:spcAft>
              <a:buFont typeface="+mj-lt"/>
              <a:buAutoNum type="arabicPeriod"/>
              <a:defRPr/>
            </a:pPr>
            <a:r>
              <a:rPr lang="en-US" sz="1400" dirty="0">
                <a:solidFill>
                  <a:srgbClr val="595959"/>
                </a:solidFill>
                <a:latin typeface="+mj-lt"/>
              </a:rPr>
              <a:t>Product Category Rule (PCR)</a:t>
            </a:r>
          </a:p>
          <a:p>
            <a:pPr marL="800020" lvl="1" indent="-342866" defTabSz="914309" fontAlgn="auto">
              <a:spcBef>
                <a:spcPts val="0"/>
              </a:spcBef>
              <a:spcAft>
                <a:spcPts val="600"/>
              </a:spcAft>
              <a:buFont typeface="+mj-lt"/>
              <a:buAutoNum type="arabicPeriod"/>
              <a:defRPr/>
            </a:pPr>
            <a:r>
              <a:rPr lang="en-US" sz="1400" dirty="0">
                <a:solidFill>
                  <a:srgbClr val="595959"/>
                </a:solidFill>
                <a:latin typeface="+mj-lt"/>
              </a:rPr>
              <a:t>Life Cycle Assessment (LCA)</a:t>
            </a:r>
          </a:p>
          <a:p>
            <a:pPr marL="800020" lvl="1" indent="-342866" defTabSz="914309" fontAlgn="auto">
              <a:spcBef>
                <a:spcPts val="0"/>
              </a:spcBef>
              <a:spcAft>
                <a:spcPts val="600"/>
              </a:spcAft>
              <a:buFont typeface="+mj-lt"/>
              <a:buAutoNum type="arabicPeriod"/>
              <a:defRPr/>
            </a:pPr>
            <a:r>
              <a:rPr lang="en-US" sz="1400" dirty="0">
                <a:solidFill>
                  <a:srgbClr val="595959"/>
                </a:solidFill>
                <a:latin typeface="+mj-lt"/>
              </a:rPr>
              <a:t>Environmental Product Declaration (EPD)</a:t>
            </a:r>
          </a:p>
        </p:txBody>
      </p:sp>
      <p:pic>
        <p:nvPicPr>
          <p:cNvPr id="7" name="Picture 6">
            <a:extLst>
              <a:ext uri="{FF2B5EF4-FFF2-40B4-BE49-F238E27FC236}">
                <a16:creationId xmlns:a16="http://schemas.microsoft.com/office/drawing/2014/main" id="{FFC50C91-A115-B411-C7AB-1E5F837BD08F}"/>
              </a:ext>
            </a:extLst>
          </p:cNvPr>
          <p:cNvPicPr>
            <a:picLocks noChangeAspect="1"/>
          </p:cNvPicPr>
          <p:nvPr/>
        </p:nvPicPr>
        <p:blipFill rotWithShape="1">
          <a:blip r:embed="rId4"/>
          <a:srcRect l="15956" r="10993"/>
          <a:stretch/>
        </p:blipFill>
        <p:spPr>
          <a:xfrm>
            <a:off x="9782707" y="811343"/>
            <a:ext cx="2134670" cy="1461092"/>
          </a:xfrm>
          <a:prstGeom prst="rect">
            <a:avLst/>
          </a:prstGeom>
        </p:spPr>
      </p:pic>
      <p:pic>
        <p:nvPicPr>
          <p:cNvPr id="8" name="Picture 7">
            <a:extLst>
              <a:ext uri="{FF2B5EF4-FFF2-40B4-BE49-F238E27FC236}">
                <a16:creationId xmlns:a16="http://schemas.microsoft.com/office/drawing/2014/main" id="{E93196DF-8DBF-1F01-8508-307779DE8E09}"/>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532606" y="3937547"/>
            <a:ext cx="9898408" cy="2502371"/>
          </a:xfrm>
          <a:prstGeom prst="rect">
            <a:avLst/>
          </a:prstGeom>
        </p:spPr>
      </p:pic>
    </p:spTree>
    <p:extLst>
      <p:ext uri="{BB962C8B-B14F-4D97-AF65-F5344CB8AC3E}">
        <p14:creationId xmlns:p14="http://schemas.microsoft.com/office/powerpoint/2010/main" val="375039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3C7BEE-1093-A888-735E-0B598F49603D}"/>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529992D9-6544-2BE0-EE29-E328E7D61D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11ED72A6-F480-BAD4-2EAD-5B7B09FC0326}"/>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Sustainability: What Does It Mean for Lighting Today?</a:t>
            </a:r>
          </a:p>
        </p:txBody>
      </p:sp>
      <p:cxnSp>
        <p:nvCxnSpPr>
          <p:cNvPr id="3" name="Straight Connector 2">
            <a:extLst>
              <a:ext uri="{FF2B5EF4-FFF2-40B4-BE49-F238E27FC236}">
                <a16:creationId xmlns:a16="http://schemas.microsoft.com/office/drawing/2014/main" id="{4EAAA04A-FD07-4C25-985B-C0251A2BE0B6}"/>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F6250302-77FC-012E-9DB6-8F623B17043C}"/>
              </a:ext>
            </a:extLst>
          </p:cNvPr>
          <p:cNvPicPr>
            <a:picLocks noChangeAspect="1"/>
          </p:cNvPicPr>
          <p:nvPr/>
        </p:nvPicPr>
        <p:blipFill rotWithShape="1">
          <a:blip r:embed="rId4"/>
          <a:srcRect l="15956" r="10993"/>
          <a:stretch/>
        </p:blipFill>
        <p:spPr>
          <a:xfrm>
            <a:off x="9723381" y="984051"/>
            <a:ext cx="1401025" cy="958943"/>
          </a:xfrm>
          <a:prstGeom prst="rect">
            <a:avLst/>
          </a:prstGeom>
        </p:spPr>
      </p:pic>
      <p:sp>
        <p:nvSpPr>
          <p:cNvPr id="4" name="TextBox 3">
            <a:extLst>
              <a:ext uri="{FF2B5EF4-FFF2-40B4-BE49-F238E27FC236}">
                <a16:creationId xmlns:a16="http://schemas.microsoft.com/office/drawing/2014/main" id="{9038ED34-BB13-9538-8EC5-A0714D79AC3F}"/>
              </a:ext>
            </a:extLst>
          </p:cNvPr>
          <p:cNvSpPr txBox="1"/>
          <p:nvPr/>
        </p:nvSpPr>
        <p:spPr>
          <a:xfrm>
            <a:off x="190789" y="3091694"/>
            <a:ext cx="11029092" cy="584699"/>
          </a:xfrm>
          <a:prstGeom prst="rect">
            <a:avLst/>
          </a:prstGeom>
          <a:noFill/>
        </p:spPr>
        <p:txBody>
          <a:bodyPr wrap="square">
            <a:spAutoFit/>
          </a:bodyPr>
          <a:lstStyle/>
          <a:p>
            <a:pPr marL="285721" indent="-285721" defTabSz="914309" fontAlgn="auto">
              <a:spcBef>
                <a:spcPts val="0"/>
              </a:spcBef>
              <a:spcAft>
                <a:spcPts val="0"/>
              </a:spcAft>
              <a:buFont typeface="Arial" panose="020B0604020202020204" pitchFamily="34" charset="0"/>
              <a:buChar char="•"/>
              <a:defRPr/>
            </a:pPr>
            <a:r>
              <a:rPr lang="en-US" sz="1600" dirty="0">
                <a:solidFill>
                  <a:srgbClr val="3F3F3F"/>
                </a:solidFill>
                <a:latin typeface="+mj-lt"/>
              </a:rPr>
              <a:t>“Environmental Product Declarations (EPDs) are a way for manufacturers to take comprehensive, third-party-verified LCAs, which are quite complex, and turn them into standardized declaration labels for their products.”</a:t>
            </a:r>
          </a:p>
        </p:txBody>
      </p:sp>
      <p:sp>
        <p:nvSpPr>
          <p:cNvPr id="6" name="TextBox 5">
            <a:extLst>
              <a:ext uri="{FF2B5EF4-FFF2-40B4-BE49-F238E27FC236}">
                <a16:creationId xmlns:a16="http://schemas.microsoft.com/office/drawing/2014/main" id="{9EC4C068-5FF6-D412-98B5-2BF67DA108DD}"/>
              </a:ext>
            </a:extLst>
          </p:cNvPr>
          <p:cNvSpPr txBox="1"/>
          <p:nvPr/>
        </p:nvSpPr>
        <p:spPr>
          <a:xfrm>
            <a:off x="190790" y="2034185"/>
            <a:ext cx="11139914" cy="830889"/>
          </a:xfrm>
          <a:prstGeom prst="rect">
            <a:avLst/>
          </a:prstGeom>
          <a:noFill/>
        </p:spPr>
        <p:txBody>
          <a:bodyPr wrap="square">
            <a:spAutoFit/>
          </a:bodyPr>
          <a:lstStyle/>
          <a:p>
            <a:pPr marL="285721" indent="-285721" defTabSz="914309" fontAlgn="auto">
              <a:spcBef>
                <a:spcPts val="0"/>
              </a:spcBef>
              <a:spcAft>
                <a:spcPts val="0"/>
              </a:spcAft>
              <a:buFont typeface="Arial" panose="020B0604020202020204" pitchFamily="34" charset="0"/>
              <a:buChar char="•"/>
              <a:defRPr/>
            </a:pPr>
            <a:r>
              <a:rPr lang="en-US" sz="1600" dirty="0">
                <a:solidFill>
                  <a:srgbClr val="3F3F3F"/>
                </a:solidFill>
                <a:latin typeface="+mj-lt"/>
              </a:rPr>
              <a:t>“An EPD reports a specific set of environmental results, which can only be created after a full LCA is conducted. Common impact categories include:  global warming potential (GWP), ozone depletion potential, acidification potential, eutrophication </a:t>
            </a:r>
            <a:r>
              <a:rPr lang="en-US" sz="1600" dirty="0">
                <a:solidFill>
                  <a:srgbClr val="595959"/>
                </a:solidFill>
                <a:latin typeface="+mj-lt"/>
              </a:rPr>
              <a:t>potential</a:t>
            </a:r>
            <a:r>
              <a:rPr lang="en-US" sz="1600" dirty="0">
                <a:solidFill>
                  <a:srgbClr val="3F3F3F"/>
                </a:solidFill>
                <a:latin typeface="+mj-lt"/>
              </a:rPr>
              <a:t>, smog formation potential, and primary energy use.”</a:t>
            </a:r>
          </a:p>
        </p:txBody>
      </p:sp>
      <p:pic>
        <p:nvPicPr>
          <p:cNvPr id="9" name="Picture 8">
            <a:extLst>
              <a:ext uri="{FF2B5EF4-FFF2-40B4-BE49-F238E27FC236}">
                <a16:creationId xmlns:a16="http://schemas.microsoft.com/office/drawing/2014/main" id="{4EBD75CF-400C-FCF7-49DD-7280D2BF080F}"/>
              </a:ext>
            </a:extLst>
          </p:cNvPr>
          <p:cNvPicPr>
            <a:picLocks noChangeAspect="1"/>
          </p:cNvPicPr>
          <p:nvPr/>
        </p:nvPicPr>
        <p:blipFill>
          <a:blip r:embed="rId5"/>
          <a:stretch>
            <a:fillRect/>
          </a:stretch>
        </p:blipFill>
        <p:spPr>
          <a:xfrm>
            <a:off x="268601" y="927389"/>
            <a:ext cx="4481814" cy="880175"/>
          </a:xfrm>
          <a:prstGeom prst="rect">
            <a:avLst/>
          </a:prstGeom>
        </p:spPr>
      </p:pic>
      <p:sp>
        <p:nvSpPr>
          <p:cNvPr id="10" name="TextBox 9">
            <a:extLst>
              <a:ext uri="{FF2B5EF4-FFF2-40B4-BE49-F238E27FC236}">
                <a16:creationId xmlns:a16="http://schemas.microsoft.com/office/drawing/2014/main" id="{120FF429-AFB6-0E34-DEDF-8771B2E19985}"/>
              </a:ext>
            </a:extLst>
          </p:cNvPr>
          <p:cNvSpPr txBox="1"/>
          <p:nvPr/>
        </p:nvSpPr>
        <p:spPr>
          <a:xfrm>
            <a:off x="219216" y="3903807"/>
            <a:ext cx="4961590" cy="1646605"/>
          </a:xfrm>
          <a:prstGeom prst="rect">
            <a:avLst/>
          </a:prstGeom>
          <a:noFill/>
        </p:spPr>
        <p:txBody>
          <a:bodyPr wrap="square">
            <a:spAutoFit/>
          </a:bodyPr>
          <a:lstStyle/>
          <a:p>
            <a:pPr marL="285721" indent="-285721" defTabSz="914309" fontAlgn="auto">
              <a:spcBef>
                <a:spcPts val="0"/>
              </a:spcBef>
              <a:spcAft>
                <a:spcPts val="600"/>
              </a:spcAft>
              <a:buFont typeface="Arial" panose="020B0604020202020204" pitchFamily="34" charset="0"/>
              <a:buChar char="•"/>
              <a:defRPr/>
            </a:pPr>
            <a:r>
              <a:rPr lang="en-US" sz="1400" dirty="0">
                <a:solidFill>
                  <a:srgbClr val="3F3F3F"/>
                </a:solidFill>
                <a:latin typeface="+mj-lt"/>
              </a:rPr>
              <a:t>“</a:t>
            </a:r>
            <a:r>
              <a:rPr lang="en-US" sz="1600" dirty="0">
                <a:solidFill>
                  <a:srgbClr val="3F3F3F"/>
                </a:solidFill>
                <a:latin typeface="+mj-lt"/>
              </a:rPr>
              <a:t>An EPD will have certain characteristics:</a:t>
            </a:r>
          </a:p>
          <a:p>
            <a:pPr marL="742876" lvl="1" indent="-285721" defTabSz="914309" fontAlgn="auto">
              <a:spcBef>
                <a:spcPts val="0"/>
              </a:spcBef>
              <a:spcAft>
                <a:spcPts val="600"/>
              </a:spcAft>
              <a:buFont typeface="Arial" panose="020B0604020202020204" pitchFamily="34" charset="0"/>
              <a:buChar char="•"/>
              <a:defRPr/>
            </a:pPr>
            <a:r>
              <a:rPr lang="en-US" sz="1200" dirty="0">
                <a:solidFill>
                  <a:srgbClr val="3F3F3F"/>
                </a:solidFill>
                <a:latin typeface="+mj-lt"/>
              </a:rPr>
              <a:t>Compliance with ISO standards</a:t>
            </a:r>
          </a:p>
          <a:p>
            <a:pPr marL="742876" lvl="1" indent="-285721" defTabSz="914309" fontAlgn="auto">
              <a:spcBef>
                <a:spcPts val="0"/>
              </a:spcBef>
              <a:spcAft>
                <a:spcPts val="600"/>
              </a:spcAft>
              <a:buFont typeface="Arial" panose="020B0604020202020204" pitchFamily="34" charset="0"/>
              <a:buChar char="•"/>
              <a:defRPr/>
            </a:pPr>
            <a:r>
              <a:rPr lang="en-US" sz="1200" dirty="0">
                <a:solidFill>
                  <a:srgbClr val="3F3F3F"/>
                </a:solidFill>
                <a:latin typeface="+mj-lt"/>
              </a:rPr>
              <a:t>Adherence to the appropriate industry-standard </a:t>
            </a:r>
            <a:r>
              <a:rPr lang="en-US" sz="1200" b="1" dirty="0">
                <a:solidFill>
                  <a:srgbClr val="0070C0"/>
                </a:solidFill>
                <a:latin typeface="+mj-lt"/>
              </a:rPr>
              <a:t>PCR</a:t>
            </a:r>
          </a:p>
          <a:p>
            <a:pPr marL="742876" lvl="1" indent="-285721" defTabSz="914309" fontAlgn="auto">
              <a:spcBef>
                <a:spcPts val="0"/>
              </a:spcBef>
              <a:spcAft>
                <a:spcPts val="600"/>
              </a:spcAft>
              <a:buFont typeface="Arial" panose="020B0604020202020204" pitchFamily="34" charset="0"/>
              <a:buChar char="•"/>
              <a:defRPr/>
            </a:pPr>
            <a:r>
              <a:rPr lang="en-US" sz="1200" dirty="0">
                <a:latin typeface="+mj-lt"/>
              </a:rPr>
              <a:t>Third party certification of the LCA process</a:t>
            </a:r>
          </a:p>
          <a:p>
            <a:pPr marL="742876" lvl="1" indent="-285721" defTabSz="914309" fontAlgn="auto">
              <a:spcBef>
                <a:spcPts val="0"/>
              </a:spcBef>
              <a:spcAft>
                <a:spcPts val="600"/>
              </a:spcAft>
              <a:buFont typeface="Arial" panose="020B0604020202020204" pitchFamily="34" charset="0"/>
              <a:buChar char="•"/>
              <a:defRPr/>
            </a:pPr>
            <a:r>
              <a:rPr lang="en-US" sz="1200" dirty="0">
                <a:latin typeface="+mj-lt"/>
              </a:rPr>
              <a:t>A clear description of the functional unit</a:t>
            </a:r>
          </a:p>
          <a:p>
            <a:pPr marL="742876" lvl="1" indent="-285721" defTabSz="914309" fontAlgn="auto">
              <a:spcBef>
                <a:spcPts val="0"/>
              </a:spcBef>
              <a:spcAft>
                <a:spcPts val="600"/>
              </a:spcAft>
              <a:buFont typeface="Arial" panose="020B0604020202020204" pitchFamily="34" charset="0"/>
              <a:buChar char="•"/>
              <a:defRPr/>
            </a:pPr>
            <a:r>
              <a:rPr lang="en-US" sz="1200" dirty="0">
                <a:latin typeface="+mj-lt"/>
              </a:rPr>
              <a:t>A list of the life cycle stages considered in the analysis”</a:t>
            </a:r>
          </a:p>
        </p:txBody>
      </p:sp>
      <p:pic>
        <p:nvPicPr>
          <p:cNvPr id="11" name="Picture 10">
            <a:extLst>
              <a:ext uri="{FF2B5EF4-FFF2-40B4-BE49-F238E27FC236}">
                <a16:creationId xmlns:a16="http://schemas.microsoft.com/office/drawing/2014/main" id="{B36C7768-30DB-57F3-570F-238837EB2360}"/>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805" t="21760" b="22995"/>
          <a:stretch/>
        </p:blipFill>
        <p:spPr>
          <a:xfrm>
            <a:off x="5313159" y="4593102"/>
            <a:ext cx="6209121" cy="410367"/>
          </a:xfrm>
          <a:prstGeom prst="rect">
            <a:avLst/>
          </a:prstGeom>
        </p:spPr>
      </p:pic>
      <p:sp>
        <p:nvSpPr>
          <p:cNvPr id="12" name="TextBox 11">
            <a:extLst>
              <a:ext uri="{FF2B5EF4-FFF2-40B4-BE49-F238E27FC236}">
                <a16:creationId xmlns:a16="http://schemas.microsoft.com/office/drawing/2014/main" id="{80387565-CE66-46F8-A2AC-8EFEDD4F54F8}"/>
              </a:ext>
            </a:extLst>
          </p:cNvPr>
          <p:cNvSpPr txBox="1"/>
          <p:nvPr/>
        </p:nvSpPr>
        <p:spPr>
          <a:xfrm>
            <a:off x="5290734" y="4170654"/>
            <a:ext cx="6039969" cy="338554"/>
          </a:xfrm>
          <a:prstGeom prst="rect">
            <a:avLst/>
          </a:prstGeom>
          <a:noFill/>
        </p:spPr>
        <p:txBody>
          <a:bodyPr wrap="square">
            <a:spAutoFit/>
          </a:bodyPr>
          <a:lstStyle/>
          <a:p>
            <a:r>
              <a:rPr lang="en-US" sz="1600" dirty="0">
                <a:solidFill>
                  <a:srgbClr val="3F3F3F"/>
                </a:solidFill>
                <a:latin typeface="+mj-lt"/>
              </a:rPr>
              <a:t>Status Product Category Rule for Luminaires as of October 2024</a:t>
            </a:r>
            <a:endParaRPr lang="en-US" sz="1600" dirty="0">
              <a:latin typeface="+mj-lt"/>
            </a:endParaRPr>
          </a:p>
        </p:txBody>
      </p:sp>
      <p:sp>
        <p:nvSpPr>
          <p:cNvPr id="13" name="Rectangle: Rounded Corners 12">
            <a:extLst>
              <a:ext uri="{FF2B5EF4-FFF2-40B4-BE49-F238E27FC236}">
                <a16:creationId xmlns:a16="http://schemas.microsoft.com/office/drawing/2014/main" id="{C2EF5B4D-E5EF-46F4-B273-32469392F6FF}"/>
              </a:ext>
            </a:extLst>
          </p:cNvPr>
          <p:cNvSpPr/>
          <p:nvPr/>
        </p:nvSpPr>
        <p:spPr>
          <a:xfrm>
            <a:off x="5180806" y="3983502"/>
            <a:ext cx="6493874" cy="1219200"/>
          </a:xfrm>
          <a:prstGeom prst="roundRect">
            <a:avLst/>
          </a:prstGeom>
          <a:noFill/>
          <a:ln w="190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4" name="Arrow: Bent 13">
            <a:extLst>
              <a:ext uri="{FF2B5EF4-FFF2-40B4-BE49-F238E27FC236}">
                <a16:creationId xmlns:a16="http://schemas.microsoft.com/office/drawing/2014/main" id="{9C000501-2AD4-6289-8685-7AE6CDD8F869}"/>
              </a:ext>
            </a:extLst>
          </p:cNvPr>
          <p:cNvSpPr/>
          <p:nvPr/>
        </p:nvSpPr>
        <p:spPr>
          <a:xfrm rot="5400000">
            <a:off x="4834528" y="1156642"/>
            <a:ext cx="692556" cy="578628"/>
          </a:xfrm>
          <a:prstGeom prst="bent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15" name="Oval 14">
            <a:extLst>
              <a:ext uri="{FF2B5EF4-FFF2-40B4-BE49-F238E27FC236}">
                <a16:creationId xmlns:a16="http://schemas.microsoft.com/office/drawing/2014/main" id="{677F4E82-E65A-FDD8-A9F8-9E566BB80894}"/>
              </a:ext>
            </a:extLst>
          </p:cNvPr>
          <p:cNvSpPr/>
          <p:nvPr/>
        </p:nvSpPr>
        <p:spPr>
          <a:xfrm>
            <a:off x="10210006" y="4593102"/>
            <a:ext cx="1444627" cy="410367"/>
          </a:xfrm>
          <a:prstGeom prst="ellipse">
            <a:avLst/>
          </a:prstGeom>
          <a:noFill/>
          <a:ln w="190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9365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6" name="TextBox 5">
            <a:extLst>
              <a:ext uri="{FF2B5EF4-FFF2-40B4-BE49-F238E27FC236}">
                <a16:creationId xmlns:a16="http://schemas.microsoft.com/office/drawing/2014/main" id="{6BE39580-272C-7979-9EEF-58DAF57DF48C}"/>
              </a:ext>
            </a:extLst>
          </p:cNvPr>
          <p:cNvSpPr txBox="1"/>
          <p:nvPr/>
        </p:nvSpPr>
        <p:spPr>
          <a:xfrm>
            <a:off x="1142206" y="1143794"/>
            <a:ext cx="9601200" cy="3908762"/>
          </a:xfrm>
          <a:prstGeom prst="rect">
            <a:avLst/>
          </a:prstGeom>
          <a:noFill/>
        </p:spPr>
        <p:txBody>
          <a:bodyPr wrap="square" lIns="91440" tIns="45720" rIns="91440" bIns="45720" ancho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Arial"/>
                <a:cs typeface="Arial"/>
              </a:rPr>
              <a:t>“</a:t>
            </a:r>
            <a:r>
              <a:rPr kumimoji="0" lang="en-US" sz="2400" b="0" i="0" u="none" strike="noStrike" kern="1200" cap="none" spc="0" normalizeH="0" baseline="0" noProof="0" dirty="0">
                <a:ln>
                  <a:noFill/>
                </a:ln>
                <a:solidFill>
                  <a:srgbClr val="000000"/>
                </a:solidFill>
                <a:effectLst/>
                <a:uLnTx/>
                <a:uFillTx/>
                <a:latin typeface="Arial"/>
                <a:cs typeface="Arial"/>
              </a:rPr>
              <a:t>The quality of a visual environment considers a wide range of variables including…</a:t>
            </a:r>
            <a:endParaRPr lang="en-US" sz="2400" dirty="0">
              <a:solidFill>
                <a:srgbClr val="000000"/>
              </a:solidFill>
              <a:latin typeface="Arial"/>
              <a:cs typeface="Arial"/>
            </a:endParaRPr>
          </a:p>
          <a:p>
            <a:pPr marL="457200" indent="-457200">
              <a:buAutoNum type="arabicPeriod"/>
              <a:defRPr/>
            </a:pPr>
            <a:r>
              <a:rPr kumimoji="0" lang="en-US" sz="2400" b="0" i="0" u="none" strike="noStrike" kern="1200" cap="none" spc="0" normalizeH="0" baseline="0" noProof="0" dirty="0">
                <a:ln>
                  <a:noFill/>
                </a:ln>
                <a:solidFill>
                  <a:srgbClr val="000000"/>
                </a:solidFill>
                <a:effectLst/>
                <a:uLnTx/>
                <a:uFillTx/>
                <a:latin typeface="Arial"/>
                <a:cs typeface="Arial"/>
              </a:rPr>
              <a:t>luminance balance</a:t>
            </a:r>
            <a:endParaRPr lang="en-US" sz="2400" dirty="0">
              <a:solidFill>
                <a:srgbClr val="000000"/>
              </a:solidFill>
              <a:latin typeface="Arial"/>
              <a:cs typeface="Arial"/>
            </a:endParaRPr>
          </a:p>
          <a:p>
            <a:pPr marL="457200" indent="-457200">
              <a:buAutoNum type="arabicPeriod"/>
              <a:defRPr/>
            </a:pPr>
            <a:r>
              <a:rPr kumimoji="0" lang="en-US" sz="2400" b="0" i="0" u="none" strike="noStrike" kern="1200" cap="none" spc="0" normalizeH="0" baseline="0" noProof="0" dirty="0">
                <a:ln>
                  <a:noFill/>
                </a:ln>
                <a:solidFill>
                  <a:srgbClr val="000000"/>
                </a:solidFill>
                <a:effectLst/>
                <a:uLnTx/>
                <a:uFillTx/>
                <a:latin typeface="Arial"/>
                <a:cs typeface="Arial"/>
              </a:rPr>
              <a:t>color appearance </a:t>
            </a:r>
            <a:endParaRPr lang="en-US" dirty="0">
              <a:cs typeface="Arial" charset="0"/>
            </a:endParaRPr>
          </a:p>
          <a:p>
            <a:pPr marL="457200" indent="-457200">
              <a:buAutoNum type="arabicPeriod"/>
              <a:defRPr/>
            </a:pPr>
            <a:r>
              <a:rPr kumimoji="0" lang="en-US" sz="2400" b="0" i="0" u="none" strike="noStrike" kern="1200" cap="none" spc="0" normalizeH="0" baseline="0" noProof="0" dirty="0">
                <a:ln>
                  <a:noFill/>
                </a:ln>
                <a:solidFill>
                  <a:srgbClr val="000000"/>
                </a:solidFill>
                <a:effectLst/>
                <a:uLnTx/>
                <a:uFillTx/>
                <a:latin typeface="Arial"/>
                <a:cs typeface="Arial"/>
              </a:rPr>
              <a:t>visibility of multiple visual tasks (often accomplished by a layered lighting system</a:t>
            </a:r>
            <a:r>
              <a:rPr lang="en-US" sz="2400" dirty="0">
                <a:solidFill>
                  <a:srgbClr val="000000"/>
                </a:solidFill>
                <a:latin typeface="Arial"/>
                <a:cs typeface="Arial"/>
              </a:rPr>
              <a:t> made up of ambient/task/accent)</a:t>
            </a:r>
          </a:p>
          <a:p>
            <a:pPr marL="457200" indent="-457200">
              <a:buAutoNum type="arabicPeriod"/>
              <a:defRPr/>
            </a:pPr>
            <a:r>
              <a:rPr kumimoji="0" lang="en-US" sz="2400" b="0" i="0" u="none" strike="noStrike" kern="1200" cap="none" spc="0" normalizeH="0" baseline="0" noProof="0" dirty="0">
                <a:ln>
                  <a:noFill/>
                </a:ln>
                <a:solidFill>
                  <a:srgbClr val="000000"/>
                </a:solidFill>
                <a:effectLst/>
                <a:uLnTx/>
                <a:uFillTx/>
                <a:latin typeface="Arial"/>
                <a:cs typeface="Arial"/>
              </a:rPr>
              <a:t>visual comfort </a:t>
            </a:r>
            <a:endParaRPr lang="en-US" sz="2400" dirty="0">
              <a:solidFill>
                <a:srgbClr val="000000"/>
              </a:solidFill>
              <a:latin typeface="Arial"/>
              <a:cs typeface="Arial"/>
            </a:endParaRPr>
          </a:p>
          <a:p>
            <a:pPr marL="457200" indent="-457200">
              <a:buAutoNum type="arabicPeriod"/>
              <a:defRPr/>
            </a:pPr>
            <a:r>
              <a:rPr kumimoji="0" lang="en-US" sz="2400" b="0" i="0" u="none" strike="noStrike" kern="1200" cap="none" spc="0" normalizeH="0" baseline="0" noProof="0" dirty="0">
                <a:ln>
                  <a:noFill/>
                </a:ln>
                <a:solidFill>
                  <a:srgbClr val="000000"/>
                </a:solidFill>
                <a:effectLst/>
                <a:uLnTx/>
                <a:uFillTx/>
                <a:latin typeface="Arial"/>
                <a:cs typeface="Arial"/>
              </a:rPr>
              <a:t>daylight and views </a:t>
            </a:r>
            <a:endParaRPr lang="en-US" sz="2400" dirty="0">
              <a:solidFill>
                <a:srgbClr val="000000"/>
              </a:solidFill>
              <a:latin typeface="Arial"/>
              <a:cs typeface="Arial"/>
            </a:endParaRPr>
          </a:p>
          <a:p>
            <a:pPr marL="457200" indent="-457200">
              <a:buAutoNum type="arabicPeriod"/>
              <a:defRPr/>
            </a:pPr>
            <a:r>
              <a:rPr kumimoji="0" lang="en-US" sz="2400" b="0" i="0" u="none" strike="noStrike" kern="1200" cap="none" spc="0" normalizeH="0" baseline="0" noProof="0" dirty="0">
                <a:ln>
                  <a:noFill/>
                </a:ln>
                <a:solidFill>
                  <a:srgbClr val="000000"/>
                </a:solidFill>
                <a:effectLst/>
                <a:uLnTx/>
                <a:uFillTx/>
                <a:latin typeface="Arial"/>
                <a:cs typeface="Arial"/>
              </a:rPr>
              <a:t>control </a:t>
            </a:r>
            <a:endParaRPr lang="en-US" sz="2400" dirty="0">
              <a:solidFill>
                <a:srgbClr val="000000"/>
              </a:solidFill>
              <a:latin typeface="Arial"/>
              <a:cs typeface="Arial"/>
            </a:endParaRPr>
          </a:p>
          <a:p>
            <a:pPr marL="457200" indent="-457200">
              <a:buAutoNum type="arabicPeriod"/>
              <a:defRPr/>
            </a:pPr>
            <a:r>
              <a:rPr lang="en-US" sz="2400" dirty="0">
                <a:solidFill>
                  <a:srgbClr val="000000"/>
                </a:solidFill>
                <a:latin typeface="Arial"/>
                <a:cs typeface="Arial"/>
              </a:rPr>
              <a:t>user</a:t>
            </a:r>
            <a:r>
              <a:rPr kumimoji="0" lang="en-US" sz="2400" b="0" i="0" u="none" strike="noStrike" kern="1200" cap="none" spc="0" normalizeH="0" baseline="0" noProof="0" dirty="0">
                <a:ln>
                  <a:noFill/>
                </a:ln>
                <a:solidFill>
                  <a:srgbClr val="000000"/>
                </a:solidFill>
                <a:effectLst/>
                <a:uLnTx/>
                <a:uFillTx/>
                <a:latin typeface="Arial"/>
                <a:cs typeface="Arial"/>
              </a:rPr>
              <a:t> acceptance</a:t>
            </a:r>
            <a:r>
              <a:rPr lang="en-US" sz="2400" dirty="0">
                <a:solidFill>
                  <a:srgbClr val="000000"/>
                </a:solidFill>
                <a:latin typeface="Arial"/>
                <a:cs typeface="Arial"/>
              </a:rPr>
              <a:t> as a metric</a:t>
            </a:r>
            <a:endParaRPr lang="en-US" sz="2400" dirty="0">
              <a:latin typeface="Arial"/>
              <a:cs typeface="Arial"/>
            </a:endParaRPr>
          </a:p>
        </p:txBody>
      </p:sp>
      <p:sp>
        <p:nvSpPr>
          <p:cNvPr id="16" name="TextBox 15">
            <a:extLst>
              <a:ext uri="{FF2B5EF4-FFF2-40B4-BE49-F238E27FC236}">
                <a16:creationId xmlns:a16="http://schemas.microsoft.com/office/drawing/2014/main" id="{6CB71FD2-8D96-C68B-A474-A055541935CA}"/>
              </a:ext>
            </a:extLst>
          </p:cNvPr>
          <p:cNvSpPr txBox="1"/>
          <p:nvPr/>
        </p:nvSpPr>
        <p:spPr>
          <a:xfrm>
            <a:off x="786632" y="5767321"/>
            <a:ext cx="10253098" cy="815608"/>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Arial" charset="0"/>
                <a:ea typeface="+mn-ea"/>
                <a:cs typeface="+mn-cs"/>
              </a:rPr>
              <a:t>- GSA P100</a:t>
            </a: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Arial" charset="0"/>
                <a:ea typeface="+mn-ea"/>
                <a:cs typeface="+mn-cs"/>
              </a:rPr>
              <a:t>The Facilities Standards for the Public Buildings Service (P100) establishes mandatory design standards and performance criteria for GSA-owned buildings. Design and construction professionals must abide by the policy and technical criteria in P100.</a:t>
            </a:r>
          </a:p>
        </p:txBody>
      </p:sp>
    </p:spTree>
    <p:extLst>
      <p:ext uri="{BB962C8B-B14F-4D97-AF65-F5344CB8AC3E}">
        <p14:creationId xmlns:p14="http://schemas.microsoft.com/office/powerpoint/2010/main" val="4168223317"/>
      </p:ext>
    </p:extLst>
  </p:cSld>
  <p:clrMapOvr>
    <a:masterClrMapping/>
  </p:clrMapOvr>
  <p:extLst>
    <p:ext uri="{6950BFC3-D8DA-4A85-94F7-54DA5524770B}">
      <p188:commentRel xmlns:p188="http://schemas.microsoft.com/office/powerpoint/2018/8/main" r:id="rId3"/>
    </p:ext>
  </p:extLs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F1DA6233-C819-67E3-FAD8-2DC6BC42F7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Sustainability: Where is it Going?</a:t>
            </a:r>
          </a:p>
        </p:txBody>
      </p:sp>
      <p:cxnSp>
        <p:nvCxnSpPr>
          <p:cNvPr id="3" name="Straight Connector 2">
            <a:extLst>
              <a:ext uri="{FF2B5EF4-FFF2-40B4-BE49-F238E27FC236}">
                <a16:creationId xmlns:a16="http://schemas.microsoft.com/office/drawing/2014/main" id="{6EFA7FFF-C581-65C8-F4AD-916F0D4BAD31}"/>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E7F6B2A3-BCC5-4481-3140-D5975A9CBE8C}"/>
              </a:ext>
            </a:extLst>
          </p:cNvPr>
          <p:cNvPicPr>
            <a:picLocks noChangeAspect="1"/>
          </p:cNvPicPr>
          <p:nvPr/>
        </p:nvPicPr>
        <p:blipFill>
          <a:blip r:embed="rId4"/>
          <a:stretch>
            <a:fillRect/>
          </a:stretch>
        </p:blipFill>
        <p:spPr>
          <a:xfrm>
            <a:off x="685006" y="770502"/>
            <a:ext cx="4261167" cy="5994914"/>
          </a:xfrm>
          <a:prstGeom prst="rect">
            <a:avLst/>
          </a:prstGeom>
        </p:spPr>
      </p:pic>
      <p:sp>
        <p:nvSpPr>
          <p:cNvPr id="6" name="Rectangle: Rounded Corners 5">
            <a:extLst>
              <a:ext uri="{FF2B5EF4-FFF2-40B4-BE49-F238E27FC236}">
                <a16:creationId xmlns:a16="http://schemas.microsoft.com/office/drawing/2014/main" id="{66182E6B-5F75-5C39-76DE-3DE815AFA6EB}"/>
              </a:ext>
            </a:extLst>
          </p:cNvPr>
          <p:cNvSpPr/>
          <p:nvPr/>
        </p:nvSpPr>
        <p:spPr>
          <a:xfrm>
            <a:off x="761206" y="3886994"/>
            <a:ext cx="2590800" cy="762000"/>
          </a:xfrm>
          <a:prstGeom prst="roundRect">
            <a:avLst/>
          </a:prstGeom>
          <a:noFill/>
          <a:ln w="190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F2E1338D-C24F-6637-C15D-BB976B86D642}"/>
              </a:ext>
            </a:extLst>
          </p:cNvPr>
          <p:cNvPicPr>
            <a:picLocks noChangeAspect="1"/>
          </p:cNvPicPr>
          <p:nvPr/>
        </p:nvPicPr>
        <p:blipFill>
          <a:blip r:embed="rId5"/>
          <a:stretch>
            <a:fillRect/>
          </a:stretch>
        </p:blipFill>
        <p:spPr>
          <a:xfrm>
            <a:off x="8068128" y="1091484"/>
            <a:ext cx="1482645" cy="1394611"/>
          </a:xfrm>
          <a:prstGeom prst="rect">
            <a:avLst/>
          </a:prstGeom>
        </p:spPr>
      </p:pic>
      <p:sp>
        <p:nvSpPr>
          <p:cNvPr id="8" name="Rectangle: Rounded Corners 7">
            <a:extLst>
              <a:ext uri="{FF2B5EF4-FFF2-40B4-BE49-F238E27FC236}">
                <a16:creationId xmlns:a16="http://schemas.microsoft.com/office/drawing/2014/main" id="{071CD3E8-7F2C-5A1F-604B-1FE752003505}"/>
              </a:ext>
            </a:extLst>
          </p:cNvPr>
          <p:cNvSpPr/>
          <p:nvPr/>
        </p:nvSpPr>
        <p:spPr>
          <a:xfrm>
            <a:off x="7771606" y="3050741"/>
            <a:ext cx="2075683" cy="618780"/>
          </a:xfrm>
          <a:prstGeom prst="roundRect">
            <a:avLst/>
          </a:prstGeom>
          <a:solidFill>
            <a:srgbClr val="0070C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defTabSz="914309" fontAlgn="auto">
              <a:spcBef>
                <a:spcPts val="0"/>
              </a:spcBef>
              <a:spcAft>
                <a:spcPts val="300"/>
              </a:spcAft>
              <a:defRPr/>
            </a:pPr>
            <a:r>
              <a:rPr lang="en-US" sz="1400" dirty="0">
                <a:solidFill>
                  <a:srgbClr val="FFFFFF"/>
                </a:solidFill>
                <a:latin typeface="+mj-lt"/>
              </a:rPr>
              <a:t>Released for Public Comment in April 2024</a:t>
            </a:r>
          </a:p>
        </p:txBody>
      </p:sp>
      <p:sp>
        <p:nvSpPr>
          <p:cNvPr id="10" name="TextBox 9">
            <a:extLst>
              <a:ext uri="{FF2B5EF4-FFF2-40B4-BE49-F238E27FC236}">
                <a16:creationId xmlns:a16="http://schemas.microsoft.com/office/drawing/2014/main" id="{9C2964F8-C38C-689A-8CC9-66AC2FE795E6}"/>
              </a:ext>
            </a:extLst>
          </p:cNvPr>
          <p:cNvSpPr txBox="1"/>
          <p:nvPr/>
        </p:nvSpPr>
        <p:spPr>
          <a:xfrm>
            <a:off x="8129370" y="2583752"/>
            <a:ext cx="1360157" cy="369332"/>
          </a:xfrm>
          <a:prstGeom prst="rect">
            <a:avLst/>
          </a:prstGeom>
          <a:noFill/>
        </p:spPr>
        <p:txBody>
          <a:bodyPr wrap="square">
            <a:spAutoFit/>
          </a:bodyPr>
          <a:lstStyle/>
          <a:p>
            <a:pPr algn="ctr"/>
            <a:r>
              <a:rPr lang="en-US" sz="1800" dirty="0">
                <a:solidFill>
                  <a:srgbClr val="3F3F3F"/>
                </a:solidFill>
                <a:latin typeface="+mj-lt"/>
              </a:rPr>
              <a:t>LEED V5.0</a:t>
            </a:r>
            <a:endParaRPr lang="en-US" dirty="0"/>
          </a:p>
        </p:txBody>
      </p:sp>
      <p:sp>
        <p:nvSpPr>
          <p:cNvPr id="11" name="TextBox 10">
            <a:extLst>
              <a:ext uri="{FF2B5EF4-FFF2-40B4-BE49-F238E27FC236}">
                <a16:creationId xmlns:a16="http://schemas.microsoft.com/office/drawing/2014/main" id="{1CDD1CCE-061E-EEF8-9540-28D7F6D2181C}"/>
              </a:ext>
            </a:extLst>
          </p:cNvPr>
          <p:cNvSpPr txBox="1"/>
          <p:nvPr/>
        </p:nvSpPr>
        <p:spPr>
          <a:xfrm>
            <a:off x="6628606" y="3965141"/>
            <a:ext cx="4653752" cy="1615827"/>
          </a:xfrm>
          <a:prstGeom prst="rect">
            <a:avLst/>
          </a:prstGeom>
          <a:noFill/>
        </p:spPr>
        <p:txBody>
          <a:bodyPr wrap="square">
            <a:spAutoFit/>
          </a:bodyPr>
          <a:lstStyle/>
          <a:p>
            <a:pPr marL="285721" indent="-285721" defTabSz="914309" fontAlgn="auto">
              <a:spcBef>
                <a:spcPts val="0"/>
              </a:spcBef>
              <a:spcAft>
                <a:spcPts val="600"/>
              </a:spcAft>
              <a:buFont typeface="Arial" panose="020B0604020202020204" pitchFamily="34" charset="0"/>
              <a:buChar char="•"/>
            </a:pPr>
            <a:r>
              <a:rPr lang="en-US" sz="1400" dirty="0">
                <a:solidFill>
                  <a:srgbClr val="3F3F3F"/>
                </a:solidFill>
                <a:latin typeface="+mj-lt"/>
              </a:rPr>
              <a:t>Requirements are bundled into broader categories with more ways to achieve them</a:t>
            </a:r>
          </a:p>
          <a:p>
            <a:pPr marL="285721" indent="-285721" defTabSz="914309" fontAlgn="auto">
              <a:spcBef>
                <a:spcPts val="0"/>
              </a:spcBef>
              <a:spcAft>
                <a:spcPts val="600"/>
              </a:spcAft>
              <a:buFont typeface="Arial" panose="020B0604020202020204" pitchFamily="34" charset="0"/>
              <a:buChar char="•"/>
            </a:pPr>
            <a:r>
              <a:rPr lang="en-US" sz="1400" dirty="0">
                <a:solidFill>
                  <a:srgbClr val="3F3F3F"/>
                </a:solidFill>
                <a:latin typeface="+mj-lt"/>
              </a:rPr>
              <a:t>Larger selection of documentation and certification</a:t>
            </a:r>
          </a:p>
          <a:p>
            <a:pPr marL="285721" indent="-285721" defTabSz="914309" fontAlgn="auto">
              <a:spcBef>
                <a:spcPts val="0"/>
              </a:spcBef>
              <a:spcAft>
                <a:spcPts val="600"/>
              </a:spcAft>
              <a:buFont typeface="Arial" panose="020B0604020202020204" pitchFamily="34" charset="0"/>
              <a:buChar char="•"/>
            </a:pPr>
            <a:r>
              <a:rPr lang="en-US" sz="1400" dirty="0">
                <a:solidFill>
                  <a:srgbClr val="3F3F3F"/>
                </a:solidFill>
                <a:latin typeface="+mj-lt"/>
              </a:rPr>
              <a:t>More products will be required to have documentation/certification</a:t>
            </a:r>
          </a:p>
          <a:p>
            <a:pPr marL="285721" indent="-285721" defTabSz="914309" fontAlgn="auto">
              <a:spcBef>
                <a:spcPts val="0"/>
              </a:spcBef>
              <a:spcAft>
                <a:spcPts val="600"/>
              </a:spcAft>
              <a:buFont typeface="Arial" panose="020B0604020202020204" pitchFamily="34" charset="0"/>
              <a:buChar char="•"/>
            </a:pPr>
            <a:r>
              <a:rPr lang="en-US" sz="1400" dirty="0">
                <a:solidFill>
                  <a:srgbClr val="3F3F3F"/>
                </a:solidFill>
                <a:latin typeface="+mj-lt"/>
              </a:rPr>
              <a:t>Requirements only apply to non-structural materials</a:t>
            </a:r>
          </a:p>
        </p:txBody>
      </p:sp>
      <p:cxnSp>
        <p:nvCxnSpPr>
          <p:cNvPr id="13" name="Straight Arrow Connector 12">
            <a:extLst>
              <a:ext uri="{FF2B5EF4-FFF2-40B4-BE49-F238E27FC236}">
                <a16:creationId xmlns:a16="http://schemas.microsoft.com/office/drawing/2014/main" id="{3FDA8C30-8EF9-233D-57A6-FFD0C1830B16}"/>
              </a:ext>
            </a:extLst>
          </p:cNvPr>
          <p:cNvCxnSpPr>
            <a:cxnSpLocks/>
          </p:cNvCxnSpPr>
          <p:nvPr/>
        </p:nvCxnSpPr>
        <p:spPr>
          <a:xfrm flipH="1">
            <a:off x="3352006" y="2655809"/>
            <a:ext cx="1987233" cy="1231185"/>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430B3F58-9049-31BF-8A98-66C035CF50A8}"/>
              </a:ext>
            </a:extLst>
          </p:cNvPr>
          <p:cNvSpPr txBox="1"/>
          <p:nvPr/>
        </p:nvSpPr>
        <p:spPr>
          <a:xfrm>
            <a:off x="5249727" y="1917145"/>
            <a:ext cx="2435180" cy="738664"/>
          </a:xfrm>
          <a:prstGeom prst="rect">
            <a:avLst/>
          </a:prstGeom>
          <a:noFill/>
        </p:spPr>
        <p:txBody>
          <a:bodyPr wrap="square">
            <a:spAutoFit/>
          </a:bodyPr>
          <a:lstStyle/>
          <a:p>
            <a:r>
              <a:rPr kumimoji="0" lang="en-US" sz="1400" b="0" i="0" u="none" strike="noStrike" kern="1200" cap="none" spc="0" normalizeH="0" baseline="0" noProof="0" dirty="0">
                <a:ln>
                  <a:noFill/>
                </a:ln>
                <a:solidFill>
                  <a:srgbClr val="0070C0"/>
                </a:solidFill>
                <a:effectLst/>
                <a:uLnTx/>
                <a:uFillTx/>
                <a:latin typeface="Arial"/>
                <a:ea typeface="+mn-ea"/>
                <a:cs typeface="+mn-cs"/>
              </a:rPr>
              <a:t>EPDs are one way of many to provide sustainability documentation</a:t>
            </a:r>
            <a:endParaRPr lang="en-US" dirty="0">
              <a:solidFill>
                <a:srgbClr val="0070C0"/>
              </a:solidFill>
            </a:endParaRPr>
          </a:p>
        </p:txBody>
      </p:sp>
    </p:spTree>
    <p:extLst>
      <p:ext uri="{BB962C8B-B14F-4D97-AF65-F5344CB8AC3E}">
        <p14:creationId xmlns:p14="http://schemas.microsoft.com/office/powerpoint/2010/main" val="3236660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DA0F3-D935-9D46-AADA-40F7D40B7CA7}"/>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B2F6BEDF-DACD-A5F3-1098-B39946C6CB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6C73DCE0-0C4C-B993-5E4C-7D1272E50A3E}"/>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Sustainability: What Does It Mean for Lighting in the Future?</a:t>
            </a:r>
          </a:p>
        </p:txBody>
      </p:sp>
      <p:cxnSp>
        <p:nvCxnSpPr>
          <p:cNvPr id="3" name="Straight Connector 2">
            <a:extLst>
              <a:ext uri="{FF2B5EF4-FFF2-40B4-BE49-F238E27FC236}">
                <a16:creationId xmlns:a16="http://schemas.microsoft.com/office/drawing/2014/main" id="{EB4E687B-70E4-816E-F92D-22D73CC442FF}"/>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Picture 2">
            <a:extLst>
              <a:ext uri="{FF2B5EF4-FFF2-40B4-BE49-F238E27FC236}">
                <a16:creationId xmlns:a16="http://schemas.microsoft.com/office/drawing/2014/main" id="{E8FA6C08-56B1-BE57-49BE-0B05D05748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3003" y="915194"/>
            <a:ext cx="8119498" cy="436532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3EDEA1C-C4B7-07DA-9918-094CE87956B9}"/>
              </a:ext>
            </a:extLst>
          </p:cNvPr>
          <p:cNvSpPr txBox="1"/>
          <p:nvPr/>
        </p:nvSpPr>
        <p:spPr>
          <a:xfrm>
            <a:off x="315316" y="1219994"/>
            <a:ext cx="3309747" cy="3677930"/>
          </a:xfrm>
          <a:prstGeom prst="rect">
            <a:avLst/>
          </a:prstGeom>
          <a:noFill/>
        </p:spPr>
        <p:txBody>
          <a:bodyPr wrap="square">
            <a:spAutoFit/>
          </a:bodyPr>
          <a:lstStyle/>
          <a:p>
            <a:pPr defTabSz="914309" fontAlgn="auto">
              <a:spcBef>
                <a:spcPts val="0"/>
              </a:spcBef>
              <a:spcAft>
                <a:spcPts val="600"/>
              </a:spcAft>
            </a:pPr>
            <a:r>
              <a:rPr lang="en-US" sz="1600" dirty="0">
                <a:solidFill>
                  <a:srgbClr val="3F3F3F"/>
                </a:solidFill>
                <a:latin typeface="+mj-lt"/>
              </a:rPr>
              <a:t>Today there is a big focus on product recyclability at end of life </a:t>
            </a:r>
          </a:p>
          <a:p>
            <a:pPr defTabSz="914309" fontAlgn="auto">
              <a:spcBef>
                <a:spcPts val="0"/>
              </a:spcBef>
              <a:spcAft>
                <a:spcPts val="600"/>
              </a:spcAft>
            </a:pPr>
            <a:r>
              <a:rPr lang="en-US" sz="1600" dirty="0">
                <a:solidFill>
                  <a:srgbClr val="3F3F3F"/>
                </a:solidFill>
                <a:latin typeface="+mj-lt"/>
              </a:rPr>
              <a:t>And for some segments where the useful life of the space is 7-10 years that is a good conversation</a:t>
            </a:r>
          </a:p>
          <a:p>
            <a:pPr defTabSz="914309" fontAlgn="auto">
              <a:spcBef>
                <a:spcPts val="0"/>
              </a:spcBef>
              <a:spcAft>
                <a:spcPts val="600"/>
              </a:spcAft>
            </a:pPr>
            <a:r>
              <a:rPr lang="en-US" sz="1600" dirty="0">
                <a:solidFill>
                  <a:srgbClr val="3F3F3F"/>
                </a:solidFill>
                <a:latin typeface="+mj-lt"/>
              </a:rPr>
              <a:t>But…</a:t>
            </a:r>
          </a:p>
          <a:p>
            <a:pPr marL="285750" indent="-285750" defTabSz="914309" fontAlgn="auto">
              <a:spcBef>
                <a:spcPts val="0"/>
              </a:spcBef>
              <a:spcAft>
                <a:spcPts val="600"/>
              </a:spcAft>
              <a:buFont typeface="Arial" panose="020B0604020202020204" pitchFamily="34" charset="0"/>
              <a:buChar char="•"/>
            </a:pPr>
            <a:r>
              <a:rPr lang="en-US" sz="1600" dirty="0">
                <a:solidFill>
                  <a:srgbClr val="3F3F3F"/>
                </a:solidFill>
                <a:latin typeface="+mj-lt"/>
              </a:rPr>
              <a:t>Most LED-based lighting products have a useful life measured in decades</a:t>
            </a:r>
          </a:p>
          <a:p>
            <a:pPr marL="285750" indent="-285750" defTabSz="914309" fontAlgn="auto">
              <a:spcBef>
                <a:spcPts val="0"/>
              </a:spcBef>
              <a:spcAft>
                <a:spcPts val="600"/>
              </a:spcAft>
              <a:buFont typeface="Arial" panose="020B0604020202020204" pitchFamily="34" charset="0"/>
              <a:buChar char="•"/>
            </a:pPr>
            <a:r>
              <a:rPr lang="en-US" sz="1600" dirty="0">
                <a:solidFill>
                  <a:srgbClr val="3F3F3F"/>
                </a:solidFill>
                <a:latin typeface="+mj-lt"/>
              </a:rPr>
              <a:t>What does “recyclable” look like in 20 or 30 years?</a:t>
            </a:r>
          </a:p>
          <a:p>
            <a:pPr marL="285750" indent="-285750" defTabSz="914309" fontAlgn="auto">
              <a:spcBef>
                <a:spcPts val="0"/>
              </a:spcBef>
              <a:spcAft>
                <a:spcPts val="600"/>
              </a:spcAft>
              <a:buFont typeface="Arial" panose="020B0604020202020204" pitchFamily="34" charset="0"/>
              <a:buChar char="•"/>
            </a:pPr>
            <a:r>
              <a:rPr lang="en-US" sz="1600" dirty="0">
                <a:solidFill>
                  <a:srgbClr val="3F3F3F"/>
                </a:solidFill>
                <a:latin typeface="+mj-lt"/>
              </a:rPr>
              <a:t>In 2010, was anyone thinking about what to do with LEDs?</a:t>
            </a:r>
            <a:endParaRPr lang="en-US" sz="1400" dirty="0">
              <a:solidFill>
                <a:srgbClr val="0070C0"/>
              </a:solidFill>
              <a:latin typeface="+mj-lt"/>
            </a:endParaRPr>
          </a:p>
        </p:txBody>
      </p:sp>
      <p:sp>
        <p:nvSpPr>
          <p:cNvPr id="8" name="TextBox 7">
            <a:extLst>
              <a:ext uri="{FF2B5EF4-FFF2-40B4-BE49-F238E27FC236}">
                <a16:creationId xmlns:a16="http://schemas.microsoft.com/office/drawing/2014/main" id="{533872AC-4093-6BD9-4F9C-6441FE784B87}"/>
              </a:ext>
            </a:extLst>
          </p:cNvPr>
          <p:cNvSpPr txBox="1"/>
          <p:nvPr/>
        </p:nvSpPr>
        <p:spPr>
          <a:xfrm>
            <a:off x="4952206" y="1953702"/>
            <a:ext cx="4876800" cy="561692"/>
          </a:xfrm>
          <a:prstGeom prst="rect">
            <a:avLst/>
          </a:prstGeom>
          <a:noFill/>
        </p:spPr>
        <p:txBody>
          <a:bodyPr wrap="square">
            <a:spAutoFit/>
          </a:bodyPr>
          <a:lstStyle/>
          <a:p>
            <a:pPr marL="285721" indent="-285721" defTabSz="914309" fontAlgn="auto">
              <a:spcBef>
                <a:spcPts val="0"/>
              </a:spcBef>
              <a:spcAft>
                <a:spcPts val="300"/>
              </a:spcAft>
              <a:buFont typeface="Arial" panose="020B0604020202020204" pitchFamily="34" charset="0"/>
              <a:buChar char="•"/>
            </a:pPr>
            <a:r>
              <a:rPr lang="en-US" sz="1400" dirty="0">
                <a:solidFill>
                  <a:srgbClr val="0070C0"/>
                </a:solidFill>
                <a:latin typeface="+mj-lt"/>
              </a:rPr>
              <a:t>LED technology wasn’t a consideration &lt;15 years ago.</a:t>
            </a:r>
          </a:p>
          <a:p>
            <a:pPr marL="285721" indent="-285721" defTabSz="914309" fontAlgn="auto">
              <a:spcBef>
                <a:spcPts val="0"/>
              </a:spcBef>
              <a:spcAft>
                <a:spcPts val="300"/>
              </a:spcAft>
              <a:buFont typeface="Arial" panose="020B0604020202020204" pitchFamily="34" charset="0"/>
              <a:buChar char="•"/>
            </a:pPr>
            <a:r>
              <a:rPr lang="en-US" sz="1400" dirty="0">
                <a:solidFill>
                  <a:srgbClr val="0070C0"/>
                </a:solidFill>
                <a:latin typeface="+mj-lt"/>
              </a:rPr>
              <a:t>What will lighting look like 15 years from now?</a:t>
            </a:r>
            <a:endParaRPr lang="en-US" dirty="0">
              <a:solidFill>
                <a:srgbClr val="3F3F3F"/>
              </a:solidFill>
              <a:latin typeface="+mj-lt"/>
            </a:endParaRPr>
          </a:p>
        </p:txBody>
      </p:sp>
      <p:sp>
        <p:nvSpPr>
          <p:cNvPr id="10" name="Rectangle 9">
            <a:extLst>
              <a:ext uri="{FF2B5EF4-FFF2-40B4-BE49-F238E27FC236}">
                <a16:creationId xmlns:a16="http://schemas.microsoft.com/office/drawing/2014/main" id="{3920858F-9422-861C-7843-A7F74F0A3076}"/>
              </a:ext>
            </a:extLst>
          </p:cNvPr>
          <p:cNvSpPr/>
          <p:nvPr/>
        </p:nvSpPr>
        <p:spPr>
          <a:xfrm>
            <a:off x="9752806" y="4115594"/>
            <a:ext cx="1981200" cy="2286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i="1" dirty="0">
                <a:solidFill>
                  <a:schemeClr val="bg1"/>
                </a:solidFill>
              </a:rPr>
              <a:t>Source: Statista</a:t>
            </a:r>
          </a:p>
        </p:txBody>
      </p:sp>
    </p:spTree>
    <p:extLst>
      <p:ext uri="{BB962C8B-B14F-4D97-AF65-F5344CB8AC3E}">
        <p14:creationId xmlns:p14="http://schemas.microsoft.com/office/powerpoint/2010/main" val="2552041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1E946-8F41-B877-DAA4-3F31F13328C9}"/>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10FB0404-B974-F087-B6C1-B19C127489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0EA55973-9773-A9FE-1CC2-762BA49A7771}"/>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In Summary…</a:t>
            </a:r>
          </a:p>
        </p:txBody>
      </p:sp>
      <p:cxnSp>
        <p:nvCxnSpPr>
          <p:cNvPr id="3" name="Straight Connector 2">
            <a:extLst>
              <a:ext uri="{FF2B5EF4-FFF2-40B4-BE49-F238E27FC236}">
                <a16:creationId xmlns:a16="http://schemas.microsoft.com/office/drawing/2014/main" id="{C55D46D5-BEC7-C1B8-14B0-CB436A6BD9B7}"/>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6B1FF67E-B009-C01F-061F-54C5D4AA9F13}"/>
              </a:ext>
            </a:extLst>
          </p:cNvPr>
          <p:cNvSpPr txBox="1"/>
          <p:nvPr/>
        </p:nvSpPr>
        <p:spPr>
          <a:xfrm>
            <a:off x="341843" y="3090617"/>
            <a:ext cx="11006905" cy="1200329"/>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595959"/>
                </a:solidFill>
                <a:effectLst/>
                <a:uLnTx/>
                <a:uFillTx/>
                <a:latin typeface="Arial" charset="0"/>
                <a:ea typeface="+mn-ea"/>
                <a:cs typeface="+mn-cs"/>
              </a:rPr>
              <a:t>Everyone agrees that sustainability is a requirement (and hence part of a holistic view of illumination),</a:t>
            </a:r>
            <a:r>
              <a:rPr kumimoji="0" lang="en-US" sz="2400" b="0" i="0" u="none" strike="noStrike" kern="1200" cap="none" spc="0" normalizeH="0" noProof="0" dirty="0">
                <a:ln>
                  <a:noFill/>
                </a:ln>
                <a:solidFill>
                  <a:srgbClr val="595959"/>
                </a:solidFill>
                <a:effectLst/>
                <a:uLnTx/>
                <a:uFillTx/>
                <a:latin typeface="Arial" charset="0"/>
                <a:ea typeface="+mn-ea"/>
                <a:cs typeface="+mn-cs"/>
              </a:rPr>
              <a:t> however, measurement and enforcement are very much a work in progress</a:t>
            </a:r>
            <a:endParaRPr kumimoji="0" lang="en-US" sz="2400" b="0" i="0" u="none" strike="noStrike" kern="1200" cap="none" spc="0" normalizeH="0" baseline="0" noProof="0" dirty="0">
              <a:ln>
                <a:noFill/>
              </a:ln>
              <a:solidFill>
                <a:srgbClr val="595959"/>
              </a:solidFill>
              <a:effectLst/>
              <a:uLnTx/>
              <a:uFillTx/>
              <a:latin typeface="Arial" charset="0"/>
              <a:ea typeface="+mn-ea"/>
              <a:cs typeface="+mn-cs"/>
            </a:endParaRPr>
          </a:p>
        </p:txBody>
      </p:sp>
      <p:sp>
        <p:nvSpPr>
          <p:cNvPr id="5" name="TextBox 4">
            <a:extLst>
              <a:ext uri="{FF2B5EF4-FFF2-40B4-BE49-F238E27FC236}">
                <a16:creationId xmlns:a16="http://schemas.microsoft.com/office/drawing/2014/main" id="{E99BD923-34BC-B989-AA63-C557B1EFF568}"/>
              </a:ext>
            </a:extLst>
          </p:cNvPr>
          <p:cNvSpPr txBox="1"/>
          <p:nvPr/>
        </p:nvSpPr>
        <p:spPr>
          <a:xfrm>
            <a:off x="305882" y="838362"/>
            <a:ext cx="11042866"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err="1">
                <a:ln>
                  <a:noFill/>
                </a:ln>
                <a:solidFill>
                  <a:srgbClr val="595959"/>
                </a:solidFill>
                <a:effectLst/>
                <a:uLnTx/>
                <a:uFillTx/>
                <a:latin typeface="Arial" charset="0"/>
                <a:ea typeface="+mn-ea"/>
                <a:cs typeface="+mn-cs"/>
              </a:rPr>
              <a:t>Ther</a:t>
            </a:r>
            <a:r>
              <a:rPr lang="en-US" sz="2400" dirty="0">
                <a:solidFill>
                  <a:srgbClr val="595959"/>
                </a:solidFill>
              </a:rPr>
              <a:t>e are two levels of sustainability assessment: corporate and product</a:t>
            </a:r>
            <a:endParaRPr kumimoji="0" lang="en-US" sz="2400" b="0" i="0" u="none" strike="noStrike" kern="1200" cap="none" spc="0" normalizeH="0" baseline="0" noProof="0" dirty="0">
              <a:ln>
                <a:noFill/>
              </a:ln>
              <a:solidFill>
                <a:srgbClr val="595959"/>
              </a:solidFill>
              <a:effectLst/>
              <a:uLnTx/>
              <a:uFillTx/>
              <a:latin typeface="Arial" charset="0"/>
              <a:ea typeface="+mn-ea"/>
              <a:cs typeface="+mn-cs"/>
            </a:endParaRPr>
          </a:p>
        </p:txBody>
      </p:sp>
      <p:sp>
        <p:nvSpPr>
          <p:cNvPr id="8" name="TextBox 7">
            <a:extLst>
              <a:ext uri="{FF2B5EF4-FFF2-40B4-BE49-F238E27FC236}">
                <a16:creationId xmlns:a16="http://schemas.microsoft.com/office/drawing/2014/main" id="{278672F6-E0A5-105D-1811-71B102101F1A}"/>
              </a:ext>
            </a:extLst>
          </p:cNvPr>
          <p:cNvSpPr txBox="1"/>
          <p:nvPr/>
        </p:nvSpPr>
        <p:spPr>
          <a:xfrm>
            <a:off x="305881" y="1542883"/>
            <a:ext cx="11429245" cy="830997"/>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lang="en-US" sz="2400" dirty="0">
                <a:solidFill>
                  <a:srgbClr val="595959"/>
                </a:solidFill>
              </a:rPr>
              <a:t>Environmental Product Declarations (EPDs) are becoming the default assessment tool for sustainability.</a:t>
            </a:r>
            <a:endParaRPr kumimoji="0" lang="en-US" sz="2400" b="0" i="0" u="none" strike="noStrike" kern="1200" cap="none" spc="0" normalizeH="0" baseline="0" noProof="0" dirty="0">
              <a:ln>
                <a:noFill/>
              </a:ln>
              <a:solidFill>
                <a:srgbClr val="595959"/>
              </a:solidFill>
              <a:effectLst/>
              <a:uLnTx/>
              <a:uFillTx/>
              <a:latin typeface="Arial" charset="0"/>
              <a:ea typeface="+mn-ea"/>
              <a:cs typeface="+mn-cs"/>
            </a:endParaRPr>
          </a:p>
        </p:txBody>
      </p:sp>
      <p:sp>
        <p:nvSpPr>
          <p:cNvPr id="10" name="TextBox 9">
            <a:extLst>
              <a:ext uri="{FF2B5EF4-FFF2-40B4-BE49-F238E27FC236}">
                <a16:creationId xmlns:a16="http://schemas.microsoft.com/office/drawing/2014/main" id="{72C0B742-56AD-CFD0-8350-1B6FAA1C8E39}"/>
              </a:ext>
            </a:extLst>
          </p:cNvPr>
          <p:cNvSpPr txBox="1"/>
          <p:nvPr/>
        </p:nvSpPr>
        <p:spPr>
          <a:xfrm>
            <a:off x="305881" y="2457284"/>
            <a:ext cx="10895845"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595959"/>
                </a:solidFill>
                <a:effectLst/>
                <a:uLnTx/>
                <a:uFillTx/>
                <a:latin typeface="Arial" charset="0"/>
                <a:ea typeface="+mn-ea"/>
                <a:cs typeface="+mn-cs"/>
              </a:rPr>
              <a:t>The Product</a:t>
            </a:r>
            <a:r>
              <a:rPr kumimoji="0" lang="en-US" sz="2400" b="0" i="0" u="none" strike="noStrike" kern="1200" cap="none" spc="0" normalizeH="0" noProof="0" dirty="0">
                <a:ln>
                  <a:noFill/>
                </a:ln>
                <a:solidFill>
                  <a:srgbClr val="595959"/>
                </a:solidFill>
                <a:effectLst/>
                <a:uLnTx/>
                <a:uFillTx/>
                <a:latin typeface="Arial" charset="0"/>
                <a:ea typeface="+mn-ea"/>
                <a:cs typeface="+mn-cs"/>
              </a:rPr>
              <a:t> Category Rule (PCR) for lighting is still in development</a:t>
            </a:r>
            <a:endParaRPr kumimoji="0" lang="en-US" sz="2400" b="0" i="0" u="none" strike="noStrike" kern="1200" cap="none" spc="0" normalizeH="0" baseline="0" noProof="0" dirty="0">
              <a:ln>
                <a:noFill/>
              </a:ln>
              <a:solidFill>
                <a:srgbClr val="595959"/>
              </a:solidFill>
              <a:effectLst/>
              <a:uLnTx/>
              <a:uFillTx/>
              <a:latin typeface="Arial" charset="0"/>
              <a:ea typeface="+mn-ea"/>
              <a:cs typeface="+mn-cs"/>
            </a:endParaRPr>
          </a:p>
        </p:txBody>
      </p:sp>
      <p:sp>
        <p:nvSpPr>
          <p:cNvPr id="11" name="TextBox 10">
            <a:extLst>
              <a:ext uri="{FF2B5EF4-FFF2-40B4-BE49-F238E27FC236}">
                <a16:creationId xmlns:a16="http://schemas.microsoft.com/office/drawing/2014/main" id="{3FCB235D-43BD-7864-8A60-FA9DC36955B8}"/>
              </a:ext>
            </a:extLst>
          </p:cNvPr>
          <p:cNvSpPr txBox="1"/>
          <p:nvPr/>
        </p:nvSpPr>
        <p:spPr>
          <a:xfrm>
            <a:off x="340722" y="4429317"/>
            <a:ext cx="11006905" cy="1923604"/>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800" b="0" i="0" u="none" strike="noStrike" kern="1200" cap="none" spc="0" normalizeH="0" baseline="0" noProof="0" dirty="0">
                <a:ln>
                  <a:noFill/>
                </a:ln>
                <a:solidFill>
                  <a:srgbClr val="595959"/>
                </a:solidFill>
                <a:effectLst/>
                <a:uLnTx/>
                <a:uFillTx/>
                <a:latin typeface="Arial" charset="0"/>
                <a:ea typeface="+mn-ea"/>
                <a:cs typeface="+mn-cs"/>
              </a:rPr>
              <a:t>In other words:</a:t>
            </a: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3200" b="0" i="0" u="none" strike="noStrike" kern="1200" cap="none" spc="0" normalizeH="0" baseline="0" noProof="0" dirty="0">
                <a:ln>
                  <a:noFill/>
                </a:ln>
                <a:solidFill>
                  <a:srgbClr val="0070C0"/>
                </a:solidFill>
                <a:effectLst/>
                <a:uLnTx/>
                <a:uFillTx/>
                <a:latin typeface="Arial" charset="0"/>
                <a:ea typeface="+mn-ea"/>
                <a:cs typeface="+mn-cs"/>
              </a:rPr>
              <a:t>A holistic view also looks at the manufacturer</a:t>
            </a:r>
            <a:r>
              <a:rPr kumimoji="0" lang="en-US" sz="3200" b="0" i="0" u="none" strike="noStrike" kern="1200" cap="none" spc="0" normalizeH="0" noProof="0" dirty="0">
                <a:ln>
                  <a:noFill/>
                </a:ln>
                <a:solidFill>
                  <a:srgbClr val="0070C0"/>
                </a:solidFill>
                <a:effectLst/>
                <a:uLnTx/>
                <a:uFillTx/>
                <a:latin typeface="Arial" charset="0"/>
                <a:ea typeface="+mn-ea"/>
                <a:cs typeface="+mn-cs"/>
              </a:rPr>
              <a:t> as well as the product and while sustainability is desirable, evaluating it is a challenge for specifiers and manufacturers alike</a:t>
            </a:r>
            <a:endParaRPr kumimoji="0" lang="en-US" sz="3200" b="0" i="0" u="none" strike="noStrike" kern="1200" cap="none" spc="0" normalizeH="0" baseline="0" noProof="0" dirty="0">
              <a:ln>
                <a:noFill/>
              </a:ln>
              <a:solidFill>
                <a:srgbClr val="0070C0"/>
              </a:solidFill>
              <a:effectLst/>
              <a:uLnTx/>
              <a:uFillTx/>
              <a:latin typeface="Arial" charset="0"/>
              <a:ea typeface="+mn-ea"/>
              <a:cs typeface="+mn-cs"/>
            </a:endParaRPr>
          </a:p>
        </p:txBody>
      </p:sp>
    </p:spTree>
    <p:extLst>
      <p:ext uri="{BB962C8B-B14F-4D97-AF65-F5344CB8AC3E}">
        <p14:creationId xmlns:p14="http://schemas.microsoft.com/office/powerpoint/2010/main" val="2108408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8" grpId="0"/>
      <p:bldP spid="10" grpId="0"/>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DA28F-3717-037D-1DD6-3429C306E6A5}"/>
            </a:ext>
          </a:extLst>
        </p:cNvPr>
        <p:cNvGrpSpPr/>
        <p:nvPr/>
      </p:nvGrpSpPr>
      <p:grpSpPr>
        <a:xfrm>
          <a:off x="0" y="0"/>
          <a:ext cx="0" cy="0"/>
          <a:chOff x="0" y="0"/>
          <a:chExt cx="0" cy="0"/>
        </a:xfrm>
      </p:grpSpPr>
      <p:sp>
        <p:nvSpPr>
          <p:cNvPr id="15" name="Rectangle 4">
            <a:extLst>
              <a:ext uri="{FF2B5EF4-FFF2-40B4-BE49-F238E27FC236}">
                <a16:creationId xmlns:a16="http://schemas.microsoft.com/office/drawing/2014/main" id="{F1A1078E-EDEE-35CA-5337-D6EFED88B06B}"/>
              </a:ext>
            </a:extLst>
          </p:cNvPr>
          <p:cNvSpPr>
            <a:spLocks noChangeArrowheads="1"/>
          </p:cNvSpPr>
          <p:nvPr/>
        </p:nvSpPr>
        <p:spPr bwMode="auto">
          <a:xfrm>
            <a:off x="575018" y="862329"/>
            <a:ext cx="9634988" cy="492443"/>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Integration: Achieving Holistic Illumination</a:t>
            </a:r>
          </a:p>
        </p:txBody>
      </p:sp>
      <p:sp>
        <p:nvSpPr>
          <p:cNvPr id="16" name="TextBox 15">
            <a:extLst>
              <a:ext uri="{FF2B5EF4-FFF2-40B4-BE49-F238E27FC236}">
                <a16:creationId xmlns:a16="http://schemas.microsoft.com/office/drawing/2014/main" id="{555F1246-131E-7F76-381E-FF40CCD1DBA7}"/>
              </a:ext>
            </a:extLst>
          </p:cNvPr>
          <p:cNvSpPr txBox="1"/>
          <p:nvPr/>
        </p:nvSpPr>
        <p:spPr>
          <a:xfrm>
            <a:off x="542433" y="2335103"/>
            <a:ext cx="10022591" cy="1399491"/>
          </a:xfrm>
          <a:prstGeom prst="rect">
            <a:avLst/>
          </a:prstGeom>
          <a:noFill/>
        </p:spPr>
        <p:txBody>
          <a:bodyPr wrap="square" lIns="121898" tIns="60948" rIns="121898" bIns="60948">
            <a:noAutofit/>
          </a:bodyPr>
          <a:lstStyle/>
          <a:p>
            <a:pPr marL="457178" marR="0" lvl="0" indent="-457178" algn="l" defTabSz="914400" rtl="0" eaLnBrk="1" fontAlgn="base" latinLnBrk="0" hangingPunct="1">
              <a:lnSpc>
                <a:spcPct val="200000"/>
              </a:lnSpc>
              <a:spcBef>
                <a:spcPct val="0"/>
              </a:spcBef>
              <a:spcAft>
                <a:spcPct val="0"/>
              </a:spcAft>
              <a:buClrTx/>
              <a:buSzTx/>
              <a:buFont typeface="+mj-lt"/>
              <a:buAutoNum type="arabicPeriod"/>
              <a:tabLst/>
              <a:defRPr/>
            </a:pPr>
            <a:r>
              <a:rPr kumimoji="0" lang="en-CA" sz="2000" b="0" i="0" u="none" strike="noStrike" kern="1200" cap="none" spc="0" normalizeH="0" baseline="0" noProof="0" dirty="0">
                <a:ln>
                  <a:noFill/>
                </a:ln>
                <a:solidFill>
                  <a:srgbClr val="595959"/>
                </a:solidFill>
                <a:effectLst/>
                <a:uLnTx/>
                <a:uFillTx/>
                <a:latin typeface="Arial" charset="0"/>
                <a:ea typeface="+mn-ea"/>
                <a:cs typeface="+mn-cs"/>
              </a:rPr>
              <a:t>What does integration mean in the context of holistic illumination?</a:t>
            </a:r>
          </a:p>
          <a:p>
            <a:pPr marL="457178" marR="0" lvl="0" indent="-457178" algn="l" defTabSz="914400" rtl="0" eaLnBrk="1" fontAlgn="base" latinLnBrk="0" hangingPunct="1">
              <a:lnSpc>
                <a:spcPct val="200000"/>
              </a:lnSpc>
              <a:spcBef>
                <a:spcPct val="0"/>
              </a:spcBef>
              <a:spcAft>
                <a:spcPct val="0"/>
              </a:spcAft>
              <a:buClrTx/>
              <a:buSzTx/>
              <a:buFont typeface="+mj-lt"/>
              <a:buAutoNum type="arabicPeriod"/>
              <a:tabLst/>
              <a:defRPr/>
            </a:pPr>
            <a:r>
              <a:rPr kumimoji="0" lang="en-CA" sz="2000" b="0" i="0" u="none" strike="noStrike" kern="1200" cap="none" spc="0" normalizeH="0" baseline="0" noProof="0" dirty="0">
                <a:ln>
                  <a:noFill/>
                </a:ln>
                <a:solidFill>
                  <a:srgbClr val="595959"/>
                </a:solidFill>
                <a:effectLst/>
                <a:uLnTx/>
                <a:uFillTx/>
                <a:latin typeface="Arial" charset="0"/>
                <a:ea typeface="+mn-ea"/>
                <a:cs typeface="+mn-cs"/>
              </a:rPr>
              <a:t>What are the elements of an integrated system?</a:t>
            </a:r>
          </a:p>
        </p:txBody>
      </p:sp>
      <p:sp>
        <p:nvSpPr>
          <p:cNvPr id="17" name="TextBox 16">
            <a:extLst>
              <a:ext uri="{FF2B5EF4-FFF2-40B4-BE49-F238E27FC236}">
                <a16:creationId xmlns:a16="http://schemas.microsoft.com/office/drawing/2014/main" id="{969CE3DF-D38C-3A4D-CBEB-6B30A6758549}"/>
              </a:ext>
            </a:extLst>
          </p:cNvPr>
          <p:cNvSpPr txBox="1"/>
          <p:nvPr/>
        </p:nvSpPr>
        <p:spPr>
          <a:xfrm>
            <a:off x="575021" y="1919609"/>
            <a:ext cx="6637641" cy="415494"/>
          </a:xfrm>
          <a:prstGeom prst="rect">
            <a:avLst/>
          </a:prstGeom>
          <a:noFill/>
        </p:spPr>
        <p:txBody>
          <a:bodyPr wrap="square" lIns="121898" tIns="60948" rIns="121898" bIns="60948">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595959"/>
                </a:solidFill>
                <a:effectLst/>
                <a:uLnTx/>
                <a:uFillTx/>
                <a:latin typeface="Arial"/>
                <a:ea typeface="Arial Unicode MS" pitchFamily="34" charset="-128"/>
                <a:cs typeface="65 Helvetica Medium"/>
              </a:rPr>
              <a:t>This section will cover:</a:t>
            </a:r>
            <a:endParaRPr kumimoji="0" lang="en-US" sz="1800" b="0" i="0" u="none" strike="noStrike" kern="1200" cap="none" spc="0" normalizeH="0" baseline="0" noProof="0" dirty="0">
              <a:ln>
                <a:noFill/>
              </a:ln>
              <a:solidFill>
                <a:srgbClr val="595959"/>
              </a:solidFill>
              <a:effectLst/>
              <a:uLnTx/>
              <a:uFillTx/>
              <a:latin typeface="Arial"/>
              <a:ea typeface="+mn-ea"/>
              <a:cs typeface="65 Helvetica Medium"/>
            </a:endParaRPr>
          </a:p>
        </p:txBody>
      </p:sp>
      <p:cxnSp>
        <p:nvCxnSpPr>
          <p:cNvPr id="18" name="Straight Connector 17">
            <a:extLst>
              <a:ext uri="{FF2B5EF4-FFF2-40B4-BE49-F238E27FC236}">
                <a16:creationId xmlns:a16="http://schemas.microsoft.com/office/drawing/2014/main" id="{43DE98F8-FD9C-1661-E9C3-DDDA18BA622C}"/>
              </a:ext>
            </a:extLst>
          </p:cNvPr>
          <p:cNvCxnSpPr>
            <a:cxnSpLocks/>
          </p:cNvCxnSpPr>
          <p:nvPr/>
        </p:nvCxnSpPr>
        <p:spPr>
          <a:xfrm flipH="1">
            <a:off x="542433" y="1600994"/>
            <a:ext cx="94389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86681130-2B97-B9CF-33D9-0615337044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3489902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8ECED-4C96-5C0B-A12D-44ACDC48B389}"/>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01CDD944-CA4A-7777-CF53-1D310CA33E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9BFC49B4-DAB6-A151-7E4B-3D7F7A27EEAA}"/>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Integration: Combining Existing Functions into One</a:t>
            </a:r>
          </a:p>
        </p:txBody>
      </p:sp>
      <p:cxnSp>
        <p:nvCxnSpPr>
          <p:cNvPr id="3" name="Straight Connector 2">
            <a:extLst>
              <a:ext uri="{FF2B5EF4-FFF2-40B4-BE49-F238E27FC236}">
                <a16:creationId xmlns:a16="http://schemas.microsoft.com/office/drawing/2014/main" id="{95D0D22A-ACD3-83DA-1DB8-44C0DBDFEDC7}"/>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0" name="Picture 2" descr="Image result for motorola razr flip phone">
            <a:extLst>
              <a:ext uri="{FF2B5EF4-FFF2-40B4-BE49-F238E27FC236}">
                <a16:creationId xmlns:a16="http://schemas.microsoft.com/office/drawing/2014/main" id="{AD4A550C-7E56-F020-19CF-14D200F2AC8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57444" y="1241413"/>
            <a:ext cx="2184901" cy="305121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Image result for camera">
            <a:extLst>
              <a:ext uri="{FF2B5EF4-FFF2-40B4-BE49-F238E27FC236}">
                <a16:creationId xmlns:a16="http://schemas.microsoft.com/office/drawing/2014/main" id="{46015D35-239C-E85B-9C9B-5B0952146C7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155149" y="1034529"/>
            <a:ext cx="1648606" cy="140131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Image result for compact disc">
            <a:extLst>
              <a:ext uri="{FF2B5EF4-FFF2-40B4-BE49-F238E27FC236}">
                <a16:creationId xmlns:a16="http://schemas.microsoft.com/office/drawing/2014/main" id="{13BDE4A9-4C58-3331-7CF1-B3ADD26843F2}"/>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48068" y="3362122"/>
            <a:ext cx="1191301" cy="119295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Image result for email screenshot">
            <a:extLst>
              <a:ext uri="{FF2B5EF4-FFF2-40B4-BE49-F238E27FC236}">
                <a16:creationId xmlns:a16="http://schemas.microsoft.com/office/drawing/2014/main" id="{5FA98B47-E44E-993F-A7A9-A7F3D4F8CEC9}"/>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18705" y="2964043"/>
            <a:ext cx="2319038" cy="1458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Related image">
            <a:extLst>
              <a:ext uri="{FF2B5EF4-FFF2-40B4-BE49-F238E27FC236}">
                <a16:creationId xmlns:a16="http://schemas.microsoft.com/office/drawing/2014/main" id="{E7521D72-9E1E-42C5-A4DD-CAE2959FFD16}"/>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942002" y="1039533"/>
            <a:ext cx="1808722" cy="170381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6" descr="Image result for iphone 10">
            <a:extLst>
              <a:ext uri="{FF2B5EF4-FFF2-40B4-BE49-F238E27FC236}">
                <a16:creationId xmlns:a16="http://schemas.microsoft.com/office/drawing/2014/main" id="{034C7BA7-6382-0073-909A-4A75915A987E}"/>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9392327" y="1151964"/>
            <a:ext cx="1718431" cy="3443238"/>
          </a:xfrm>
          <a:prstGeom prst="rect">
            <a:avLst/>
          </a:prstGeom>
          <a:noFill/>
          <a:extLst>
            <a:ext uri="{909E8E84-426E-40DD-AFC4-6F175D3DCCD1}">
              <a14:hiddenFill xmlns:a14="http://schemas.microsoft.com/office/drawing/2010/main">
                <a:solidFill>
                  <a:srgbClr val="FFFFFF"/>
                </a:solidFill>
              </a14:hiddenFill>
            </a:ext>
          </a:extLst>
        </p:spPr>
      </p:pic>
      <p:sp>
        <p:nvSpPr>
          <p:cNvPr id="9" name="Right Brace 8">
            <a:extLst>
              <a:ext uri="{FF2B5EF4-FFF2-40B4-BE49-F238E27FC236}">
                <a16:creationId xmlns:a16="http://schemas.microsoft.com/office/drawing/2014/main" id="{6D0F330E-A0DF-5EE4-3740-0DBC127EE263}"/>
              </a:ext>
            </a:extLst>
          </p:cNvPr>
          <p:cNvSpPr/>
          <p:nvPr/>
        </p:nvSpPr>
        <p:spPr>
          <a:xfrm>
            <a:off x="8126200" y="1111836"/>
            <a:ext cx="876854" cy="3443242"/>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mj-lt"/>
            </a:endParaRPr>
          </a:p>
        </p:txBody>
      </p:sp>
      <p:sp>
        <p:nvSpPr>
          <p:cNvPr id="15" name="TextBox 14">
            <a:extLst>
              <a:ext uri="{FF2B5EF4-FFF2-40B4-BE49-F238E27FC236}">
                <a16:creationId xmlns:a16="http://schemas.microsoft.com/office/drawing/2014/main" id="{FFE6E700-7F75-28DA-8003-32C96CAF2B26}"/>
              </a:ext>
            </a:extLst>
          </p:cNvPr>
          <p:cNvSpPr txBox="1"/>
          <p:nvPr/>
        </p:nvSpPr>
        <p:spPr>
          <a:xfrm>
            <a:off x="1914687" y="5173852"/>
            <a:ext cx="7413662" cy="830889"/>
          </a:xfrm>
          <a:prstGeom prst="rect">
            <a:avLst/>
          </a:prstGeom>
          <a:noFill/>
        </p:spPr>
        <p:txBody>
          <a:bodyPr wrap="square" rtlCol="0">
            <a:spAutoFit/>
          </a:bodyPr>
          <a:lstStyle/>
          <a:p>
            <a:r>
              <a:rPr lang="en-US" sz="2400" dirty="0">
                <a:solidFill>
                  <a:srgbClr val="595959"/>
                </a:solidFill>
                <a:latin typeface="+mj-lt"/>
              </a:rPr>
              <a:t>The most successful technology of today is the integration of many earlier successful technologies</a:t>
            </a:r>
          </a:p>
        </p:txBody>
      </p:sp>
    </p:spTree>
    <p:extLst>
      <p:ext uri="{BB962C8B-B14F-4D97-AF65-F5344CB8AC3E}">
        <p14:creationId xmlns:p14="http://schemas.microsoft.com/office/powerpoint/2010/main" val="2095727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17D7DA-B5D9-0589-F905-496CD610B06D}"/>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47EE8800-8246-1CE3-A960-71C08A5C61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5A20A5BE-B523-5476-9F45-7859C56C3A9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Integration: Combining Existing Functions into One</a:t>
            </a:r>
          </a:p>
        </p:txBody>
      </p:sp>
      <p:cxnSp>
        <p:nvCxnSpPr>
          <p:cNvPr id="3" name="Straight Connector 2">
            <a:extLst>
              <a:ext uri="{FF2B5EF4-FFF2-40B4-BE49-F238E27FC236}">
                <a16:creationId xmlns:a16="http://schemas.microsoft.com/office/drawing/2014/main" id="{D0355F76-F3DE-CA3A-C6B1-21704D630ECA}"/>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Picture 4" descr="Image result for amazon alexa">
            <a:extLst>
              <a:ext uri="{FF2B5EF4-FFF2-40B4-BE49-F238E27FC236}">
                <a16:creationId xmlns:a16="http://schemas.microsoft.com/office/drawing/2014/main" id="{BDBDA075-4A49-6AFF-09F4-B434C84F5806}"/>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279725" y="2017609"/>
            <a:ext cx="2583473" cy="40091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stereo speakers">
            <a:extLst>
              <a:ext uri="{FF2B5EF4-FFF2-40B4-BE49-F238E27FC236}">
                <a16:creationId xmlns:a16="http://schemas.microsoft.com/office/drawing/2014/main" id="{D1B884FC-AF1E-64E3-576D-58063B933D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865118" y="1954384"/>
            <a:ext cx="3698568" cy="265676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Image result for thermostat">
            <a:extLst>
              <a:ext uri="{FF2B5EF4-FFF2-40B4-BE49-F238E27FC236}">
                <a16:creationId xmlns:a16="http://schemas.microsoft.com/office/drawing/2014/main" id="{6A727ED2-4920-D26D-DDE4-52F28A6341D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55895" y="1191371"/>
            <a:ext cx="1107173" cy="62001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Image result for alarm clock">
            <a:extLst>
              <a:ext uri="{FF2B5EF4-FFF2-40B4-BE49-F238E27FC236}">
                <a16:creationId xmlns:a16="http://schemas.microsoft.com/office/drawing/2014/main" id="{65E493EE-207C-60A1-0BB1-F3A59CD4F506}"/>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078952" y="1108219"/>
            <a:ext cx="703169" cy="70316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Image result for travel agent">
            <a:extLst>
              <a:ext uri="{FF2B5EF4-FFF2-40B4-BE49-F238E27FC236}">
                <a16:creationId xmlns:a16="http://schemas.microsoft.com/office/drawing/2014/main" id="{C55FFE36-F9FB-0F49-A3FC-6A4D38C36C28}"/>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098005" y="1108218"/>
            <a:ext cx="1544684" cy="70798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Related image">
            <a:extLst>
              <a:ext uri="{FF2B5EF4-FFF2-40B4-BE49-F238E27FC236}">
                <a16:creationId xmlns:a16="http://schemas.microsoft.com/office/drawing/2014/main" id="{C3040F8C-3BB1-45EB-0723-BFACEFA2A3F5}"/>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45696" y="4749339"/>
            <a:ext cx="1728379" cy="129628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descr="Image result for iphone 10">
            <a:extLst>
              <a:ext uri="{FF2B5EF4-FFF2-40B4-BE49-F238E27FC236}">
                <a16:creationId xmlns:a16="http://schemas.microsoft.com/office/drawing/2014/main" id="{BA4704EF-7086-C15D-CFBF-A9A176A6D70A}"/>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12301" y="2543355"/>
            <a:ext cx="832616" cy="166832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4" descr="Related image">
            <a:extLst>
              <a:ext uri="{FF2B5EF4-FFF2-40B4-BE49-F238E27FC236}">
                <a16:creationId xmlns:a16="http://schemas.microsoft.com/office/drawing/2014/main" id="{71E3BA07-1E57-2BF4-93F0-77374FE57B5C}"/>
              </a:ext>
            </a:extLst>
          </p:cNvPr>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6036468" y="2466046"/>
            <a:ext cx="1266980" cy="1888223"/>
          </a:xfrm>
          <a:prstGeom prst="rect">
            <a:avLst/>
          </a:prstGeom>
          <a:noFill/>
          <a:extLst>
            <a:ext uri="{909E8E84-426E-40DD-AFC4-6F175D3DCCD1}">
              <a14:hiddenFill xmlns:a14="http://schemas.microsoft.com/office/drawing/2010/main">
                <a:solidFill>
                  <a:srgbClr val="FFFFFF"/>
                </a:solidFill>
              </a14:hiddenFill>
            </a:ext>
          </a:extLst>
        </p:spPr>
      </p:pic>
      <p:sp>
        <p:nvSpPr>
          <p:cNvPr id="23" name="Right Brace 22">
            <a:extLst>
              <a:ext uri="{FF2B5EF4-FFF2-40B4-BE49-F238E27FC236}">
                <a16:creationId xmlns:a16="http://schemas.microsoft.com/office/drawing/2014/main" id="{05BC7012-2720-6BCE-C931-AAD419C1BD64}"/>
              </a:ext>
            </a:extLst>
          </p:cNvPr>
          <p:cNvSpPr/>
          <p:nvPr/>
        </p:nvSpPr>
        <p:spPr>
          <a:xfrm>
            <a:off x="7088109" y="1004998"/>
            <a:ext cx="876854" cy="5239588"/>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TextBox 23">
            <a:extLst>
              <a:ext uri="{FF2B5EF4-FFF2-40B4-BE49-F238E27FC236}">
                <a16:creationId xmlns:a16="http://schemas.microsoft.com/office/drawing/2014/main" id="{D64D3C2B-F355-40F8-4ED7-AF1F6345B659}"/>
              </a:ext>
            </a:extLst>
          </p:cNvPr>
          <p:cNvSpPr txBox="1"/>
          <p:nvPr/>
        </p:nvSpPr>
        <p:spPr>
          <a:xfrm>
            <a:off x="7847806" y="966013"/>
            <a:ext cx="3984252" cy="923330"/>
          </a:xfrm>
          <a:prstGeom prst="rect">
            <a:avLst/>
          </a:prstGeom>
          <a:noFill/>
        </p:spPr>
        <p:txBody>
          <a:bodyPr wrap="square" rtlCol="0">
            <a:spAutoFit/>
          </a:bodyPr>
          <a:lstStyle/>
          <a:p>
            <a:r>
              <a:rPr lang="en-US" dirty="0">
                <a:solidFill>
                  <a:srgbClr val="595959"/>
                </a:solidFill>
                <a:latin typeface="+mj-lt"/>
              </a:rPr>
              <a:t>The most successful technologies are the combination of many earlier successful technologies</a:t>
            </a:r>
          </a:p>
        </p:txBody>
      </p:sp>
      <p:pic>
        <p:nvPicPr>
          <p:cNvPr id="25" name="Picture 16" descr="Image result for personal assistant">
            <a:extLst>
              <a:ext uri="{FF2B5EF4-FFF2-40B4-BE49-F238E27FC236}">
                <a16:creationId xmlns:a16="http://schemas.microsoft.com/office/drawing/2014/main" id="{FDED1247-6C37-C844-832C-CD676CDBF6C9}"/>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2699390" y="4749339"/>
            <a:ext cx="1490484" cy="129628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8" descr="Image result for remote door lock">
            <a:extLst>
              <a:ext uri="{FF2B5EF4-FFF2-40B4-BE49-F238E27FC236}">
                <a16:creationId xmlns:a16="http://schemas.microsoft.com/office/drawing/2014/main" id="{E6752051-C4CB-B46B-5363-1C24079331F0}"/>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5459592" y="1108218"/>
            <a:ext cx="1107173" cy="110717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0" descr="Related image">
            <a:extLst>
              <a:ext uri="{FF2B5EF4-FFF2-40B4-BE49-F238E27FC236}">
                <a16:creationId xmlns:a16="http://schemas.microsoft.com/office/drawing/2014/main" id="{38D951BD-3916-7150-7AFE-77B1D1229D20}"/>
              </a:ext>
            </a:extLst>
          </p:cNvPr>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4806959" y="4757376"/>
            <a:ext cx="1288247" cy="1288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9086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5A770-41F1-57DF-A2C3-D874B845D872}"/>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76C61254-1744-7DBA-DA7F-48590A363B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6641E7BD-E3DA-CBD8-8F07-D98E2CE1A664}"/>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595959"/>
                </a:solidFill>
                <a:effectLst/>
                <a:uLnTx/>
                <a:uFillTx/>
                <a:latin typeface="Arial"/>
                <a:ea typeface="+mn-ea"/>
                <a:cs typeface="65 Helvetica Medium"/>
              </a:rPr>
              <a:t>Integration: Combining Existing Functions into One</a:t>
            </a:r>
          </a:p>
        </p:txBody>
      </p:sp>
      <p:cxnSp>
        <p:nvCxnSpPr>
          <p:cNvPr id="3" name="Straight Connector 2">
            <a:extLst>
              <a:ext uri="{FF2B5EF4-FFF2-40B4-BE49-F238E27FC236}">
                <a16:creationId xmlns:a16="http://schemas.microsoft.com/office/drawing/2014/main" id="{57B97400-830C-661A-0F85-B652CF765295}"/>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Picture 1">
            <a:extLst>
              <a:ext uri="{FF2B5EF4-FFF2-40B4-BE49-F238E27FC236}">
                <a16:creationId xmlns:a16="http://schemas.microsoft.com/office/drawing/2014/main" id="{A5AF90A2-0EC8-BC4F-CEDB-8D221B6FD21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66979" y="1695923"/>
            <a:ext cx="3950781" cy="43807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a:extLst>
              <a:ext uri="{FF2B5EF4-FFF2-40B4-BE49-F238E27FC236}">
                <a16:creationId xmlns:a16="http://schemas.microsoft.com/office/drawing/2014/main" id="{683F633B-CF1A-060B-E989-07469677DA0A}"/>
              </a:ext>
            </a:extLst>
          </p:cNvPr>
          <p:cNvSpPr/>
          <p:nvPr/>
        </p:nvSpPr>
        <p:spPr>
          <a:xfrm>
            <a:off x="5409406" y="2391048"/>
            <a:ext cx="5913224" cy="1015663"/>
          </a:xfrm>
          <a:prstGeom prst="rect">
            <a:avLst/>
          </a:prstGeom>
        </p:spPr>
        <p:txBody>
          <a:bodyPr wrap="square">
            <a:spAutoFit/>
          </a:bodyPr>
          <a:lstStyle/>
          <a:p>
            <a:pPr>
              <a:spcAft>
                <a:spcPts val="600"/>
              </a:spcAft>
            </a:pPr>
            <a:r>
              <a:rPr lang="en-CA" sz="2000" dirty="0">
                <a:solidFill>
                  <a:srgbClr val="595959"/>
                </a:solidFill>
                <a:latin typeface="+mj-lt"/>
              </a:rPr>
              <a:t>To supply a complete lighting solution, an integrated ceiling must provide the “three elemental kinds of light effect”</a:t>
            </a:r>
          </a:p>
        </p:txBody>
      </p:sp>
      <p:sp>
        <p:nvSpPr>
          <p:cNvPr id="16" name="TextBox 15">
            <a:extLst>
              <a:ext uri="{FF2B5EF4-FFF2-40B4-BE49-F238E27FC236}">
                <a16:creationId xmlns:a16="http://schemas.microsoft.com/office/drawing/2014/main" id="{FDF115F2-03F9-FCC6-CAD4-3142AF2B87E3}"/>
              </a:ext>
            </a:extLst>
          </p:cNvPr>
          <p:cNvSpPr txBox="1"/>
          <p:nvPr/>
        </p:nvSpPr>
        <p:spPr>
          <a:xfrm>
            <a:off x="966978" y="6116745"/>
            <a:ext cx="3950781" cy="261576"/>
          </a:xfrm>
          <a:prstGeom prst="rect">
            <a:avLst/>
          </a:prstGeom>
          <a:noFill/>
        </p:spPr>
        <p:txBody>
          <a:bodyPr wrap="square" rtlCol="0">
            <a:spAutoFit/>
          </a:bodyPr>
          <a:lstStyle/>
          <a:p>
            <a:pPr algn="ctr"/>
            <a:r>
              <a:rPr lang="en-CA" sz="1100" b="1" dirty="0">
                <a:solidFill>
                  <a:srgbClr val="3F3F3F"/>
                </a:solidFill>
                <a:latin typeface="+mj-lt"/>
              </a:rPr>
              <a:t>Richard Kelly</a:t>
            </a:r>
          </a:p>
        </p:txBody>
      </p:sp>
      <p:sp>
        <p:nvSpPr>
          <p:cNvPr id="17" name="TextBox 16">
            <a:extLst>
              <a:ext uri="{FF2B5EF4-FFF2-40B4-BE49-F238E27FC236}">
                <a16:creationId xmlns:a16="http://schemas.microsoft.com/office/drawing/2014/main" id="{5455A523-B1C9-A459-BE8F-1D5F91228140}"/>
              </a:ext>
            </a:extLst>
          </p:cNvPr>
          <p:cNvSpPr txBox="1"/>
          <p:nvPr/>
        </p:nvSpPr>
        <p:spPr>
          <a:xfrm>
            <a:off x="903337" y="1067161"/>
            <a:ext cx="10495572" cy="461665"/>
          </a:xfrm>
          <a:prstGeom prst="rect">
            <a:avLst/>
          </a:prstGeom>
          <a:noFill/>
        </p:spPr>
        <p:txBody>
          <a:bodyPr wrap="square" rtlCol="0">
            <a:spAutoFit/>
          </a:bodyPr>
          <a:lstStyle/>
          <a:p>
            <a:pPr>
              <a:spcAft>
                <a:spcPts val="1200"/>
              </a:spcAft>
            </a:pPr>
            <a:r>
              <a:rPr lang="en-US" sz="2400" dirty="0">
                <a:solidFill>
                  <a:srgbClr val="595959"/>
                </a:solidFill>
                <a:latin typeface="+mj-lt"/>
              </a:rPr>
              <a:t>What is integration in the context of holistic illumination?</a:t>
            </a:r>
          </a:p>
        </p:txBody>
      </p:sp>
      <p:sp>
        <p:nvSpPr>
          <p:cNvPr id="7" name="TextBox 6">
            <a:extLst>
              <a:ext uri="{FF2B5EF4-FFF2-40B4-BE49-F238E27FC236}">
                <a16:creationId xmlns:a16="http://schemas.microsoft.com/office/drawing/2014/main" id="{110D0D1F-EC24-1CDF-3453-007FA26E9777}"/>
              </a:ext>
            </a:extLst>
          </p:cNvPr>
          <p:cNvSpPr txBox="1"/>
          <p:nvPr/>
        </p:nvSpPr>
        <p:spPr>
          <a:xfrm>
            <a:off x="5419498" y="4218495"/>
            <a:ext cx="3581400" cy="369332"/>
          </a:xfrm>
          <a:prstGeom prst="rect">
            <a:avLst/>
          </a:prstGeom>
          <a:noFill/>
        </p:spPr>
        <p:txBody>
          <a:bodyPr wrap="square">
            <a:spAutoFit/>
          </a:bodyPr>
          <a:lstStyle/>
          <a:p>
            <a:pPr marL="285721" marR="0" lvl="0" indent="-285721"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CA" sz="1800" b="0" i="0" u="none" strike="noStrike" kern="1200" cap="none" spc="0" normalizeH="0" baseline="0" noProof="0" dirty="0">
                <a:ln>
                  <a:noFill/>
                </a:ln>
                <a:solidFill>
                  <a:srgbClr val="595959"/>
                </a:solidFill>
                <a:effectLst/>
                <a:uLnTx/>
                <a:uFillTx/>
                <a:latin typeface="Arial"/>
                <a:ea typeface="+mn-ea"/>
                <a:cs typeface="+mn-cs"/>
              </a:rPr>
              <a:t>Ambient Luminescence</a:t>
            </a:r>
          </a:p>
        </p:txBody>
      </p:sp>
      <p:sp>
        <p:nvSpPr>
          <p:cNvPr id="9" name="TextBox 8">
            <a:extLst>
              <a:ext uri="{FF2B5EF4-FFF2-40B4-BE49-F238E27FC236}">
                <a16:creationId xmlns:a16="http://schemas.microsoft.com/office/drawing/2014/main" id="{00CAFA05-1F73-96C0-546C-7C2BD90F6DC5}"/>
              </a:ext>
            </a:extLst>
          </p:cNvPr>
          <p:cNvSpPr txBox="1"/>
          <p:nvPr/>
        </p:nvSpPr>
        <p:spPr>
          <a:xfrm>
            <a:off x="5431177" y="3849163"/>
            <a:ext cx="3734594" cy="369332"/>
          </a:xfrm>
          <a:prstGeom prst="rect">
            <a:avLst/>
          </a:prstGeom>
          <a:noFill/>
        </p:spPr>
        <p:txBody>
          <a:bodyPr wrap="square">
            <a:spAutoFit/>
          </a:bodyPr>
          <a:lstStyle/>
          <a:p>
            <a:pPr marL="285721" marR="0" lvl="0" indent="-285721"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CA" sz="1800" b="0" i="0" u="none" strike="noStrike" kern="1200" cap="none" spc="0" normalizeH="0" baseline="0" noProof="0" dirty="0">
                <a:ln>
                  <a:noFill/>
                </a:ln>
                <a:solidFill>
                  <a:srgbClr val="595959"/>
                </a:solidFill>
                <a:effectLst/>
                <a:uLnTx/>
                <a:uFillTx/>
                <a:latin typeface="Arial"/>
                <a:ea typeface="+mn-ea"/>
                <a:cs typeface="+mn-cs"/>
              </a:rPr>
              <a:t>Play of Brilliants</a:t>
            </a:r>
          </a:p>
        </p:txBody>
      </p:sp>
      <p:sp>
        <p:nvSpPr>
          <p:cNvPr id="11" name="TextBox 10">
            <a:extLst>
              <a:ext uri="{FF2B5EF4-FFF2-40B4-BE49-F238E27FC236}">
                <a16:creationId xmlns:a16="http://schemas.microsoft.com/office/drawing/2014/main" id="{F1405232-11AF-2BD7-0FA3-3FA1CF795AD4}"/>
              </a:ext>
            </a:extLst>
          </p:cNvPr>
          <p:cNvSpPr txBox="1"/>
          <p:nvPr/>
        </p:nvSpPr>
        <p:spPr>
          <a:xfrm>
            <a:off x="5409406" y="3453453"/>
            <a:ext cx="3724502" cy="369332"/>
          </a:xfrm>
          <a:prstGeom prst="rect">
            <a:avLst/>
          </a:prstGeom>
          <a:noFill/>
        </p:spPr>
        <p:txBody>
          <a:bodyPr wrap="square">
            <a:spAutoFit/>
          </a:bodyPr>
          <a:lstStyle/>
          <a:p>
            <a:pPr marL="285721" marR="0" lvl="0" indent="-285721"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CA" sz="1800" b="0" i="0" u="none" strike="noStrike" kern="1200" cap="none" spc="0" normalizeH="0" baseline="0" noProof="0" dirty="0">
                <a:ln>
                  <a:noFill/>
                </a:ln>
                <a:solidFill>
                  <a:srgbClr val="595959"/>
                </a:solidFill>
                <a:effectLst/>
                <a:uLnTx/>
                <a:uFillTx/>
                <a:latin typeface="Arial"/>
                <a:ea typeface="+mn-ea"/>
                <a:cs typeface="+mn-cs"/>
              </a:rPr>
              <a:t>Focal Glow</a:t>
            </a:r>
          </a:p>
        </p:txBody>
      </p:sp>
    </p:spTree>
    <p:extLst>
      <p:ext uri="{BB962C8B-B14F-4D97-AF65-F5344CB8AC3E}">
        <p14:creationId xmlns:p14="http://schemas.microsoft.com/office/powerpoint/2010/main" val="1018600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549E0-7FFC-D173-02D7-83FB65ACB686}"/>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F2A7B441-A10E-AF8A-8269-E983209CBB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AA6EE051-C209-2CA8-5411-D581EFE785A5}"/>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Integration: Luminous Ceilings ARE Ambient Luminescence</a:t>
            </a:r>
          </a:p>
        </p:txBody>
      </p:sp>
      <p:cxnSp>
        <p:nvCxnSpPr>
          <p:cNvPr id="3" name="Straight Connector 2">
            <a:extLst>
              <a:ext uri="{FF2B5EF4-FFF2-40B4-BE49-F238E27FC236}">
                <a16:creationId xmlns:a16="http://schemas.microsoft.com/office/drawing/2014/main" id="{1A5299F9-5EC6-836A-BA56-89ADEF263FB9}"/>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5" name="Rectangle 4">
            <a:extLst>
              <a:ext uri="{FF2B5EF4-FFF2-40B4-BE49-F238E27FC236}">
                <a16:creationId xmlns:a16="http://schemas.microsoft.com/office/drawing/2014/main" id="{3FC78AB7-C7FA-61CC-0000-A977655181E4}"/>
              </a:ext>
            </a:extLst>
          </p:cNvPr>
          <p:cNvSpPr/>
          <p:nvPr/>
        </p:nvSpPr>
        <p:spPr>
          <a:xfrm>
            <a:off x="8111175" y="1018161"/>
            <a:ext cx="3741257" cy="1384995"/>
          </a:xfrm>
          <a:prstGeom prst="rect">
            <a:avLst/>
          </a:prstGeom>
          <a:ln>
            <a:solidFill>
              <a:srgbClr val="595959"/>
            </a:solidFill>
          </a:ln>
        </p:spPr>
        <p:txBody>
          <a:bodyPr wrap="square">
            <a:spAutoFit/>
          </a:bodyPr>
          <a:lstStyle/>
          <a:p>
            <a:pPr fontAlgn="auto">
              <a:spcBef>
                <a:spcPts val="0"/>
              </a:spcBef>
              <a:spcAft>
                <a:spcPts val="0"/>
              </a:spcAft>
            </a:pPr>
            <a:r>
              <a:rPr lang="en-CA" sz="1400" dirty="0">
                <a:solidFill>
                  <a:prstClr val="black"/>
                </a:solidFill>
                <a:latin typeface="Bell MT" panose="02020503060305020303" pitchFamily="18" charset="0"/>
              </a:rPr>
              <a:t>" Ambient luminescence produces </a:t>
            </a:r>
            <a:r>
              <a:rPr lang="en-CA" sz="1400" dirty="0" err="1">
                <a:solidFill>
                  <a:prstClr val="black"/>
                </a:solidFill>
                <a:latin typeface="Bell MT" panose="02020503060305020303" pitchFamily="18" charset="0"/>
              </a:rPr>
              <a:t>shadowless</a:t>
            </a:r>
            <a:r>
              <a:rPr lang="en-CA" sz="1400" dirty="0">
                <a:solidFill>
                  <a:prstClr val="black"/>
                </a:solidFill>
                <a:latin typeface="Bell MT" panose="02020503060305020303" pitchFamily="18" charset="0"/>
              </a:rPr>
              <a:t> illumination. It minimizes form and bulk. It minimizes the importance of all things and people. It suggests the freedom of space and can suggest infinity. It is usually reassuring. It quiets the nerves and is restful” – Richard Kelly (1952)</a:t>
            </a:r>
          </a:p>
        </p:txBody>
      </p:sp>
      <p:pic>
        <p:nvPicPr>
          <p:cNvPr id="6" name="Picture 5" descr="A picture containing text, indoor, ceiling, area&#10;&#10;Description automatically generated">
            <a:extLst>
              <a:ext uri="{FF2B5EF4-FFF2-40B4-BE49-F238E27FC236}">
                <a16:creationId xmlns:a16="http://schemas.microsoft.com/office/drawing/2014/main" id="{89792821-5C65-044B-348E-AFC074AC8BF6}"/>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7000"/>
                    </a14:imgEffect>
                  </a14:imgLayer>
                </a14:imgProps>
              </a:ext>
            </a:extLst>
          </a:blip>
          <a:srcRect b="14738"/>
          <a:stretch/>
        </p:blipFill>
        <p:spPr>
          <a:xfrm>
            <a:off x="304761" y="758326"/>
            <a:ext cx="7574864" cy="4424067"/>
          </a:xfrm>
          <a:prstGeom prst="rect">
            <a:avLst/>
          </a:prstGeom>
        </p:spPr>
      </p:pic>
      <p:sp>
        <p:nvSpPr>
          <p:cNvPr id="13" name="TextBox 12">
            <a:extLst>
              <a:ext uri="{FF2B5EF4-FFF2-40B4-BE49-F238E27FC236}">
                <a16:creationId xmlns:a16="http://schemas.microsoft.com/office/drawing/2014/main" id="{5E4E829B-8F7C-2CB3-EBF0-5B1685364F57}"/>
              </a:ext>
            </a:extLst>
          </p:cNvPr>
          <p:cNvSpPr txBox="1"/>
          <p:nvPr/>
        </p:nvSpPr>
        <p:spPr>
          <a:xfrm>
            <a:off x="8111175" y="2729666"/>
            <a:ext cx="3741257" cy="369332"/>
          </a:xfrm>
          <a:prstGeom prst="rect">
            <a:avLst/>
          </a:prstGeom>
          <a:noFill/>
        </p:spPr>
        <p:txBody>
          <a:bodyPr wrap="square">
            <a:spAutoFit/>
          </a:bodyPr>
          <a:lstStyle/>
          <a:p>
            <a:pPr marR="0" lvl="0" algn="l" defTabSz="914400" rtl="0" eaLnBrk="1" fontAlgn="base" latinLnBrk="0" hangingPunct="1">
              <a:lnSpc>
                <a:spcPct val="100000"/>
              </a:lnSpc>
              <a:spcBef>
                <a:spcPct val="0"/>
              </a:spcBef>
              <a:spcAft>
                <a:spcPts val="600"/>
              </a:spcAft>
              <a:buClrTx/>
              <a:buSzTx/>
              <a:tabLst/>
              <a:defRPr/>
            </a:pPr>
            <a:r>
              <a:rPr kumimoji="0" lang="en-US" b="0" i="0" u="none" strike="noStrike" kern="1200" cap="none" spc="0" normalizeH="0" baseline="0" noProof="0" dirty="0">
                <a:ln>
                  <a:noFill/>
                </a:ln>
                <a:solidFill>
                  <a:srgbClr val="595959"/>
                </a:solidFill>
                <a:effectLst/>
                <a:uLnTx/>
                <a:uFillTx/>
                <a:latin typeface="Arial" charset="0"/>
                <a:ea typeface="+mn-ea"/>
                <a:cs typeface="+mn-cs"/>
              </a:rPr>
              <a:t>Luminous Ceilings deliver…</a:t>
            </a:r>
          </a:p>
        </p:txBody>
      </p:sp>
      <p:sp>
        <p:nvSpPr>
          <p:cNvPr id="16" name="Rectangle: Rounded Corners 15">
            <a:extLst>
              <a:ext uri="{FF2B5EF4-FFF2-40B4-BE49-F238E27FC236}">
                <a16:creationId xmlns:a16="http://schemas.microsoft.com/office/drawing/2014/main" id="{72BB4966-1D0D-B837-5D45-7CD1DEE01CC0}"/>
              </a:ext>
            </a:extLst>
          </p:cNvPr>
          <p:cNvSpPr/>
          <p:nvPr/>
        </p:nvSpPr>
        <p:spPr>
          <a:xfrm>
            <a:off x="261709" y="5650175"/>
            <a:ext cx="7617916" cy="618780"/>
          </a:xfrm>
          <a:prstGeom prst="roundRect">
            <a:avLst/>
          </a:prstGeom>
          <a:solidFill>
            <a:srgbClr val="0070C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defTabSz="914309" fontAlgn="auto">
              <a:spcBef>
                <a:spcPts val="0"/>
              </a:spcBef>
              <a:spcAft>
                <a:spcPts val="300"/>
              </a:spcAft>
              <a:defRPr/>
            </a:pPr>
            <a:r>
              <a:rPr lang="en-US" sz="2400" dirty="0">
                <a:solidFill>
                  <a:srgbClr val="FFFFFF"/>
                </a:solidFill>
                <a:latin typeface="+mj-lt"/>
              </a:rPr>
              <a:t>The Kind of Lighting That is Best for People </a:t>
            </a:r>
          </a:p>
        </p:txBody>
      </p:sp>
      <p:sp>
        <p:nvSpPr>
          <p:cNvPr id="7" name="TextBox 6">
            <a:extLst>
              <a:ext uri="{FF2B5EF4-FFF2-40B4-BE49-F238E27FC236}">
                <a16:creationId xmlns:a16="http://schemas.microsoft.com/office/drawing/2014/main" id="{75F964D1-7408-EFBC-6CC6-331F8AEFA702}"/>
              </a:ext>
            </a:extLst>
          </p:cNvPr>
          <p:cNvSpPr txBox="1"/>
          <p:nvPr/>
        </p:nvSpPr>
        <p:spPr>
          <a:xfrm>
            <a:off x="8123378" y="4315774"/>
            <a:ext cx="3610627" cy="830997"/>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595959"/>
                </a:solidFill>
                <a:effectLst/>
                <a:uLnTx/>
                <a:uFillTx/>
                <a:latin typeface="Arial" charset="0"/>
                <a:ea typeface="+mn-ea"/>
                <a:cs typeface="+mn-cs"/>
              </a:rPr>
              <a:t>Light that renders color well and is the correct color temperature for the desired outcome</a:t>
            </a:r>
          </a:p>
        </p:txBody>
      </p:sp>
      <p:sp>
        <p:nvSpPr>
          <p:cNvPr id="9" name="TextBox 8">
            <a:extLst>
              <a:ext uri="{FF2B5EF4-FFF2-40B4-BE49-F238E27FC236}">
                <a16:creationId xmlns:a16="http://schemas.microsoft.com/office/drawing/2014/main" id="{8F9CE8E1-4447-DFE6-0C5F-8922E627D3E5}"/>
              </a:ext>
            </a:extLst>
          </p:cNvPr>
          <p:cNvSpPr txBox="1"/>
          <p:nvPr/>
        </p:nvSpPr>
        <p:spPr>
          <a:xfrm>
            <a:off x="8123378" y="3991550"/>
            <a:ext cx="3048794" cy="338554"/>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595959"/>
                </a:solidFill>
                <a:effectLst/>
                <a:uLnTx/>
                <a:uFillTx/>
                <a:latin typeface="Arial" charset="0"/>
                <a:ea typeface="+mn-ea"/>
                <a:cs typeface="+mn-cs"/>
              </a:rPr>
              <a:t>Light that does not flicker</a:t>
            </a:r>
          </a:p>
        </p:txBody>
      </p:sp>
      <p:sp>
        <p:nvSpPr>
          <p:cNvPr id="11" name="TextBox 10">
            <a:extLst>
              <a:ext uri="{FF2B5EF4-FFF2-40B4-BE49-F238E27FC236}">
                <a16:creationId xmlns:a16="http://schemas.microsoft.com/office/drawing/2014/main" id="{6594726F-27C6-5379-D6D3-B64FFF9FF914}"/>
              </a:ext>
            </a:extLst>
          </p:cNvPr>
          <p:cNvSpPr txBox="1"/>
          <p:nvPr/>
        </p:nvSpPr>
        <p:spPr>
          <a:xfrm>
            <a:off x="8123378" y="3652996"/>
            <a:ext cx="3582194" cy="338554"/>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595959"/>
                </a:solidFill>
                <a:effectLst/>
                <a:uLnTx/>
                <a:uFillTx/>
                <a:latin typeface="Arial" charset="0"/>
                <a:ea typeface="+mn-ea"/>
                <a:cs typeface="+mn-cs"/>
              </a:rPr>
              <a:t>Light that has low glare</a:t>
            </a:r>
          </a:p>
        </p:txBody>
      </p:sp>
      <p:sp>
        <p:nvSpPr>
          <p:cNvPr id="17" name="TextBox 16">
            <a:extLst>
              <a:ext uri="{FF2B5EF4-FFF2-40B4-BE49-F238E27FC236}">
                <a16:creationId xmlns:a16="http://schemas.microsoft.com/office/drawing/2014/main" id="{93E16578-E9DF-E317-CF05-C71123995E84}"/>
              </a:ext>
            </a:extLst>
          </p:cNvPr>
          <p:cNvSpPr txBox="1"/>
          <p:nvPr/>
        </p:nvSpPr>
        <p:spPr>
          <a:xfrm>
            <a:off x="8123378" y="3096625"/>
            <a:ext cx="3741257" cy="584775"/>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595959"/>
                </a:solidFill>
                <a:effectLst/>
                <a:uLnTx/>
                <a:uFillTx/>
                <a:latin typeface="Arial" charset="0"/>
                <a:ea typeface="+mn-ea"/>
                <a:cs typeface="+mn-cs"/>
              </a:rPr>
              <a:t>Light that enhances human physiological responses</a:t>
            </a:r>
          </a:p>
        </p:txBody>
      </p:sp>
    </p:spTree>
    <p:extLst>
      <p:ext uri="{BB962C8B-B14F-4D97-AF65-F5344CB8AC3E}">
        <p14:creationId xmlns:p14="http://schemas.microsoft.com/office/powerpoint/2010/main" val="1711674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p:bldP spid="9" grpId="0"/>
      <p:bldP spid="11" grpId="0"/>
      <p:bldP spid="1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040D9-6448-542E-2507-D57FC5A782FD}"/>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136526F5-2DA9-2CDE-BC4D-70994D1BC1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4E74B754-B21A-192A-F16A-511FADEF3177}"/>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Integration: Adding Focal Glow &amp; the Play of Brilliants</a:t>
            </a:r>
          </a:p>
        </p:txBody>
      </p:sp>
      <p:cxnSp>
        <p:nvCxnSpPr>
          <p:cNvPr id="3" name="Straight Connector 2">
            <a:extLst>
              <a:ext uri="{FF2B5EF4-FFF2-40B4-BE49-F238E27FC236}">
                <a16:creationId xmlns:a16="http://schemas.microsoft.com/office/drawing/2014/main" id="{4C867188-3FEA-DA77-661B-6E1F875AD433}"/>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4" name="Rectangle 3">
            <a:extLst>
              <a:ext uri="{FF2B5EF4-FFF2-40B4-BE49-F238E27FC236}">
                <a16:creationId xmlns:a16="http://schemas.microsoft.com/office/drawing/2014/main" id="{1FCBB0B5-9BBC-22EA-155E-CE4795E4EC7A}"/>
              </a:ext>
            </a:extLst>
          </p:cNvPr>
          <p:cNvSpPr/>
          <p:nvPr/>
        </p:nvSpPr>
        <p:spPr>
          <a:xfrm>
            <a:off x="456406" y="1124841"/>
            <a:ext cx="5333305" cy="523220"/>
          </a:xfrm>
          <a:prstGeom prst="rect">
            <a:avLst/>
          </a:prstGeom>
        </p:spPr>
        <p:txBody>
          <a:bodyPr wrap="square">
            <a:spAutoFit/>
          </a:bodyPr>
          <a:lstStyle/>
          <a:p>
            <a:pPr>
              <a:spcAft>
                <a:spcPts val="600"/>
              </a:spcAft>
            </a:pPr>
            <a:r>
              <a:rPr lang="en-CA" sz="2800" dirty="0">
                <a:solidFill>
                  <a:srgbClr val="595959"/>
                </a:solidFill>
                <a:latin typeface="+mj-lt"/>
              </a:rPr>
              <a:t>What are the important factors?</a:t>
            </a:r>
          </a:p>
        </p:txBody>
      </p:sp>
      <p:pic>
        <p:nvPicPr>
          <p:cNvPr id="7" name="Picture 6">
            <a:extLst>
              <a:ext uri="{FF2B5EF4-FFF2-40B4-BE49-F238E27FC236}">
                <a16:creationId xmlns:a16="http://schemas.microsoft.com/office/drawing/2014/main" id="{2422B6CA-3749-B08E-B33D-32C760A7078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022701" y="1207136"/>
            <a:ext cx="5711306" cy="3937199"/>
          </a:xfrm>
          <a:prstGeom prst="rect">
            <a:avLst/>
          </a:prstGeom>
        </p:spPr>
      </p:pic>
      <p:sp>
        <p:nvSpPr>
          <p:cNvPr id="6" name="TextBox 5">
            <a:extLst>
              <a:ext uri="{FF2B5EF4-FFF2-40B4-BE49-F238E27FC236}">
                <a16:creationId xmlns:a16="http://schemas.microsoft.com/office/drawing/2014/main" id="{FB2F7317-1684-729B-09D0-1520B687F268}"/>
              </a:ext>
            </a:extLst>
          </p:cNvPr>
          <p:cNvSpPr txBox="1"/>
          <p:nvPr/>
        </p:nvSpPr>
        <p:spPr>
          <a:xfrm>
            <a:off x="456406" y="4494994"/>
            <a:ext cx="6096000" cy="400110"/>
          </a:xfrm>
          <a:prstGeom prst="rect">
            <a:avLst/>
          </a:prstGeom>
          <a:noFill/>
        </p:spPr>
        <p:txBody>
          <a:bodyPr wrap="square">
            <a:spAutoFit/>
          </a:bodyPr>
          <a:lstStyle/>
          <a:p>
            <a:pPr marL="342866" marR="0" lvl="0" indent="-342866"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595959"/>
                </a:solidFill>
                <a:effectLst/>
                <a:uLnTx/>
                <a:uFillTx/>
                <a:latin typeface="Arial"/>
                <a:ea typeface="+mn-ea"/>
                <a:cs typeface="+mn-cs"/>
              </a:rPr>
              <a:t>Integrated Controls</a:t>
            </a:r>
          </a:p>
        </p:txBody>
      </p:sp>
      <p:sp>
        <p:nvSpPr>
          <p:cNvPr id="9" name="TextBox 8">
            <a:extLst>
              <a:ext uri="{FF2B5EF4-FFF2-40B4-BE49-F238E27FC236}">
                <a16:creationId xmlns:a16="http://schemas.microsoft.com/office/drawing/2014/main" id="{B4B5F2E5-E5C9-E0E8-E549-9931CB65EC92}"/>
              </a:ext>
            </a:extLst>
          </p:cNvPr>
          <p:cNvSpPr txBox="1"/>
          <p:nvPr/>
        </p:nvSpPr>
        <p:spPr>
          <a:xfrm>
            <a:off x="444726" y="4110274"/>
            <a:ext cx="6096000" cy="400110"/>
          </a:xfrm>
          <a:prstGeom prst="rect">
            <a:avLst/>
          </a:prstGeom>
          <a:noFill/>
        </p:spPr>
        <p:txBody>
          <a:bodyPr wrap="square">
            <a:spAutoFit/>
          </a:bodyPr>
          <a:lstStyle/>
          <a:p>
            <a:pPr marL="342866" marR="0" lvl="0" indent="-342866"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595959"/>
                </a:solidFill>
                <a:effectLst/>
                <a:uLnTx/>
                <a:uFillTx/>
                <a:latin typeface="Arial"/>
                <a:ea typeface="+mn-ea"/>
                <a:cs typeface="+mn-cs"/>
              </a:rPr>
              <a:t>Accommodation for site variances</a:t>
            </a:r>
          </a:p>
        </p:txBody>
      </p:sp>
      <p:sp>
        <p:nvSpPr>
          <p:cNvPr id="11" name="TextBox 10">
            <a:extLst>
              <a:ext uri="{FF2B5EF4-FFF2-40B4-BE49-F238E27FC236}">
                <a16:creationId xmlns:a16="http://schemas.microsoft.com/office/drawing/2014/main" id="{0482433E-CE64-5864-E9B1-1A48A4C3634D}"/>
              </a:ext>
            </a:extLst>
          </p:cNvPr>
          <p:cNvSpPr txBox="1"/>
          <p:nvPr/>
        </p:nvSpPr>
        <p:spPr>
          <a:xfrm>
            <a:off x="444726" y="3725553"/>
            <a:ext cx="6096000" cy="400110"/>
          </a:xfrm>
          <a:prstGeom prst="rect">
            <a:avLst/>
          </a:prstGeom>
          <a:noFill/>
        </p:spPr>
        <p:txBody>
          <a:bodyPr wrap="square">
            <a:spAutoFit/>
          </a:bodyPr>
          <a:lstStyle/>
          <a:p>
            <a:pPr marL="342866" marR="0" lvl="0" indent="-342866"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595959"/>
                </a:solidFill>
                <a:effectLst/>
                <a:uLnTx/>
                <a:uFillTx/>
                <a:latin typeface="Arial"/>
                <a:ea typeface="+mn-ea"/>
                <a:cs typeface="+mn-cs"/>
              </a:rPr>
              <a:t>Wiring simplification</a:t>
            </a:r>
          </a:p>
        </p:txBody>
      </p:sp>
      <p:sp>
        <p:nvSpPr>
          <p:cNvPr id="13" name="TextBox 12">
            <a:extLst>
              <a:ext uri="{FF2B5EF4-FFF2-40B4-BE49-F238E27FC236}">
                <a16:creationId xmlns:a16="http://schemas.microsoft.com/office/drawing/2014/main" id="{BDE24F82-DFD6-C1E9-C30D-248EA3D5DAFD}"/>
              </a:ext>
            </a:extLst>
          </p:cNvPr>
          <p:cNvSpPr txBox="1"/>
          <p:nvPr/>
        </p:nvSpPr>
        <p:spPr>
          <a:xfrm>
            <a:off x="444726" y="3340832"/>
            <a:ext cx="6096000" cy="400110"/>
          </a:xfrm>
          <a:prstGeom prst="rect">
            <a:avLst/>
          </a:prstGeom>
          <a:noFill/>
        </p:spPr>
        <p:txBody>
          <a:bodyPr wrap="square">
            <a:spAutoFit/>
          </a:bodyPr>
          <a:lstStyle/>
          <a:p>
            <a:pPr marL="342866" marR="0" lvl="0" indent="-342866"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595959"/>
                </a:solidFill>
                <a:effectLst/>
                <a:uLnTx/>
                <a:uFillTx/>
                <a:latin typeface="Arial"/>
                <a:ea typeface="+mn-ea"/>
                <a:cs typeface="+mn-cs"/>
              </a:rPr>
              <a:t>Mechanical integration</a:t>
            </a:r>
          </a:p>
        </p:txBody>
      </p:sp>
      <p:sp>
        <p:nvSpPr>
          <p:cNvPr id="15" name="TextBox 14">
            <a:extLst>
              <a:ext uri="{FF2B5EF4-FFF2-40B4-BE49-F238E27FC236}">
                <a16:creationId xmlns:a16="http://schemas.microsoft.com/office/drawing/2014/main" id="{DFEBBA0D-E06C-E391-3F73-A03987E2E1A4}"/>
              </a:ext>
            </a:extLst>
          </p:cNvPr>
          <p:cNvSpPr txBox="1"/>
          <p:nvPr/>
        </p:nvSpPr>
        <p:spPr>
          <a:xfrm>
            <a:off x="443932" y="2648335"/>
            <a:ext cx="5194074" cy="707886"/>
          </a:xfrm>
          <a:prstGeom prst="rect">
            <a:avLst/>
          </a:prstGeom>
          <a:noFill/>
        </p:spPr>
        <p:txBody>
          <a:bodyPr wrap="square">
            <a:spAutoFit/>
          </a:bodyPr>
          <a:lstStyle/>
          <a:p>
            <a:pPr marL="342866" marR="0" lvl="0" indent="-342866"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595959"/>
                </a:solidFill>
                <a:effectLst/>
                <a:uLnTx/>
                <a:uFillTx/>
                <a:latin typeface="Arial"/>
                <a:ea typeface="+mn-ea"/>
                <a:cs typeface="+mn-cs"/>
              </a:rPr>
              <a:t>Minimizing the intrusion into space &gt;&gt; e.g. seamless/hidden visual appearance </a:t>
            </a:r>
          </a:p>
        </p:txBody>
      </p:sp>
      <p:sp>
        <p:nvSpPr>
          <p:cNvPr id="17" name="TextBox 16">
            <a:extLst>
              <a:ext uri="{FF2B5EF4-FFF2-40B4-BE49-F238E27FC236}">
                <a16:creationId xmlns:a16="http://schemas.microsoft.com/office/drawing/2014/main" id="{984545F1-108E-18BB-F129-42114AA4E4C1}"/>
              </a:ext>
            </a:extLst>
          </p:cNvPr>
          <p:cNvSpPr txBox="1"/>
          <p:nvPr/>
        </p:nvSpPr>
        <p:spPr>
          <a:xfrm>
            <a:off x="443932" y="1648061"/>
            <a:ext cx="5422674" cy="1015663"/>
          </a:xfrm>
          <a:prstGeom prst="rect">
            <a:avLst/>
          </a:prstGeom>
          <a:noFill/>
        </p:spPr>
        <p:txBody>
          <a:bodyPr wrap="square">
            <a:spAutoFit/>
          </a:bodyPr>
          <a:lstStyle/>
          <a:p>
            <a:pPr marL="342866" marR="0" lvl="0" indent="-342866"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595959"/>
                </a:solidFill>
                <a:effectLst/>
                <a:uLnTx/>
                <a:uFillTx/>
                <a:latin typeface="Arial"/>
                <a:ea typeface="+mn-ea"/>
                <a:cs typeface="+mn-cs"/>
              </a:rPr>
              <a:t>Ability to support a variety of linear and point source lighting types: spots, floods, </a:t>
            </a:r>
            <a:r>
              <a:rPr kumimoji="0" lang="en-CA" sz="2000" b="0" i="0" u="none" strike="noStrike" kern="1200" cap="none" spc="0" normalizeH="0" baseline="0" noProof="0" dirty="0" err="1">
                <a:ln>
                  <a:noFill/>
                </a:ln>
                <a:solidFill>
                  <a:srgbClr val="595959"/>
                </a:solidFill>
                <a:effectLst/>
                <a:uLnTx/>
                <a:uFillTx/>
                <a:latin typeface="Arial"/>
                <a:ea typeface="+mn-ea"/>
                <a:cs typeface="+mn-cs"/>
              </a:rPr>
              <a:t>wallwashers</a:t>
            </a:r>
            <a:r>
              <a:rPr kumimoji="0" lang="en-CA" sz="2000" b="0" i="0" u="none" strike="noStrike" kern="1200" cap="none" spc="0" normalizeH="0" baseline="0" noProof="0" dirty="0">
                <a:ln>
                  <a:noFill/>
                </a:ln>
                <a:solidFill>
                  <a:srgbClr val="595959"/>
                </a:solidFill>
                <a:effectLst/>
                <a:uLnTx/>
                <a:uFillTx/>
                <a:latin typeface="Arial"/>
                <a:ea typeface="+mn-ea"/>
                <a:cs typeface="+mn-cs"/>
              </a:rPr>
              <a:t>, grazers, linear, etc.</a:t>
            </a:r>
          </a:p>
        </p:txBody>
      </p:sp>
    </p:spTree>
    <p:extLst>
      <p:ext uri="{BB962C8B-B14F-4D97-AF65-F5344CB8AC3E}">
        <p14:creationId xmlns:p14="http://schemas.microsoft.com/office/powerpoint/2010/main" val="4028540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P spid="13" grpId="0"/>
      <p:bldP spid="15" grpId="0"/>
      <p:bldP spid="1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3E4F5A-BEB5-7773-25CD-B05DF6ADB573}"/>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D6501787-0302-B7A8-C041-0A318CE5D5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66778300-01B7-FF29-1EC6-F969D3DF53CC}"/>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Integration: Combining Existing Functions into One</a:t>
            </a:r>
          </a:p>
        </p:txBody>
      </p:sp>
      <p:cxnSp>
        <p:nvCxnSpPr>
          <p:cNvPr id="3" name="Straight Connector 2">
            <a:extLst>
              <a:ext uri="{FF2B5EF4-FFF2-40B4-BE49-F238E27FC236}">
                <a16:creationId xmlns:a16="http://schemas.microsoft.com/office/drawing/2014/main" id="{7E197E17-BECE-50D3-667B-475980D61760}"/>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31184332-8169-8434-A2DB-DCF31451147D}"/>
              </a:ext>
            </a:extLst>
          </p:cNvPr>
          <p:cNvSpPr txBox="1"/>
          <p:nvPr/>
        </p:nvSpPr>
        <p:spPr>
          <a:xfrm>
            <a:off x="608806" y="5758184"/>
            <a:ext cx="7315200" cy="830889"/>
          </a:xfrm>
          <a:prstGeom prst="rect">
            <a:avLst/>
          </a:prstGeom>
          <a:noFill/>
        </p:spPr>
        <p:txBody>
          <a:bodyPr wrap="square" rtlCol="0">
            <a:spAutoFit/>
          </a:bodyPr>
          <a:lstStyle/>
          <a:p>
            <a:r>
              <a:rPr lang="en-US" sz="2400" dirty="0">
                <a:solidFill>
                  <a:srgbClr val="595959"/>
                </a:solidFill>
                <a:latin typeface="+mj-lt"/>
              </a:rPr>
              <a:t>The next revolution in lighting will be the integration of many earlier successful technologies</a:t>
            </a:r>
          </a:p>
        </p:txBody>
      </p:sp>
      <p:sp>
        <p:nvSpPr>
          <p:cNvPr id="13" name="Right Brace 12">
            <a:extLst>
              <a:ext uri="{FF2B5EF4-FFF2-40B4-BE49-F238E27FC236}">
                <a16:creationId xmlns:a16="http://schemas.microsoft.com/office/drawing/2014/main" id="{BD522920-06AD-88F3-06F8-D952C9CF8C57}"/>
              </a:ext>
            </a:extLst>
          </p:cNvPr>
          <p:cNvSpPr/>
          <p:nvPr/>
        </p:nvSpPr>
        <p:spPr>
          <a:xfrm>
            <a:off x="8564394" y="829422"/>
            <a:ext cx="728550" cy="4759323"/>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mj-lt"/>
            </a:endParaRPr>
          </a:p>
        </p:txBody>
      </p:sp>
      <p:grpSp>
        <p:nvGrpSpPr>
          <p:cNvPr id="24" name="Group 23">
            <a:extLst>
              <a:ext uri="{FF2B5EF4-FFF2-40B4-BE49-F238E27FC236}">
                <a16:creationId xmlns:a16="http://schemas.microsoft.com/office/drawing/2014/main" id="{2B807B44-9C4C-8CE9-6A95-4C34282D9262}"/>
              </a:ext>
            </a:extLst>
          </p:cNvPr>
          <p:cNvGrpSpPr/>
          <p:nvPr/>
        </p:nvGrpSpPr>
        <p:grpSpPr>
          <a:xfrm>
            <a:off x="6986001" y="1017460"/>
            <a:ext cx="1620147" cy="4398158"/>
            <a:chOff x="7029946" y="1084498"/>
            <a:chExt cx="1620147" cy="4398158"/>
          </a:xfrm>
        </p:grpSpPr>
        <p:pic>
          <p:nvPicPr>
            <p:cNvPr id="9" name="Picture 8">
              <a:extLst>
                <a:ext uri="{FF2B5EF4-FFF2-40B4-BE49-F238E27FC236}">
                  <a16:creationId xmlns:a16="http://schemas.microsoft.com/office/drawing/2014/main" id="{9AC517AA-3D48-C5C2-94DB-1B43713565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7099069" y="3963590"/>
              <a:ext cx="1519066" cy="1519066"/>
            </a:xfrm>
            <a:prstGeom prst="rect">
              <a:avLst/>
            </a:prstGeom>
          </p:spPr>
        </p:pic>
        <p:pic>
          <p:nvPicPr>
            <p:cNvPr id="25" name="Picture 2" descr="Image result for ceiling mounted security camera">
              <a:extLst>
                <a:ext uri="{FF2B5EF4-FFF2-40B4-BE49-F238E27FC236}">
                  <a16:creationId xmlns:a16="http://schemas.microsoft.com/office/drawing/2014/main" id="{C5B0B133-ED84-B972-4C3E-0A986CC29757}"/>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104323" y="2195690"/>
              <a:ext cx="1475389" cy="151906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Related image">
              <a:extLst>
                <a:ext uri="{FF2B5EF4-FFF2-40B4-BE49-F238E27FC236}">
                  <a16:creationId xmlns:a16="http://schemas.microsoft.com/office/drawing/2014/main" id="{D893F62E-1363-9570-BEC3-1C8AD55560F9}"/>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7029946" y="1084498"/>
              <a:ext cx="1620147" cy="88617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 22">
            <a:extLst>
              <a:ext uri="{FF2B5EF4-FFF2-40B4-BE49-F238E27FC236}">
                <a16:creationId xmlns:a16="http://schemas.microsoft.com/office/drawing/2014/main" id="{A7741D95-F54E-E770-17CA-B23DB79454E1}"/>
              </a:ext>
            </a:extLst>
          </p:cNvPr>
          <p:cNvGrpSpPr/>
          <p:nvPr/>
        </p:nvGrpSpPr>
        <p:grpSpPr>
          <a:xfrm>
            <a:off x="5389010" y="903534"/>
            <a:ext cx="1116469" cy="4571822"/>
            <a:chOff x="5344541" y="970572"/>
            <a:chExt cx="1116469" cy="4571822"/>
          </a:xfrm>
        </p:grpSpPr>
        <p:pic>
          <p:nvPicPr>
            <p:cNvPr id="4" name="Picture 3">
              <a:extLst>
                <a:ext uri="{FF2B5EF4-FFF2-40B4-BE49-F238E27FC236}">
                  <a16:creationId xmlns:a16="http://schemas.microsoft.com/office/drawing/2014/main" id="{CC1F9B75-E921-8230-B55F-27546401B227}"/>
                </a:ext>
              </a:extLst>
            </p:cNvPr>
            <p:cNvPicPr>
              <a:picLocks noChangeAspect="1"/>
            </p:cNvPicPr>
            <p:nvPr/>
          </p:nvPicPr>
          <p:blipFill>
            <a:blip r:embed="rId7"/>
            <a:stretch>
              <a:fillRect/>
            </a:stretch>
          </p:blipFill>
          <p:spPr>
            <a:xfrm>
              <a:off x="5344541" y="2122805"/>
              <a:ext cx="1107298" cy="1107298"/>
            </a:xfrm>
            <a:prstGeom prst="rect">
              <a:avLst/>
            </a:prstGeom>
          </p:spPr>
        </p:pic>
        <p:pic>
          <p:nvPicPr>
            <p:cNvPr id="1026" name="Picture 2">
              <a:extLst>
                <a:ext uri="{FF2B5EF4-FFF2-40B4-BE49-F238E27FC236}">
                  <a16:creationId xmlns:a16="http://schemas.microsoft.com/office/drawing/2014/main" id="{E68FFF6F-BFB2-90E0-7822-2DA07D166C9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53712" y="4450902"/>
              <a:ext cx="1098127" cy="109149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40C168A-0922-E7EC-1184-87F28430CA4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53712" y="970572"/>
              <a:ext cx="1107298" cy="11072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EA1CA42-35A8-BE1B-C19E-04B9E0AF9769}"/>
                </a:ext>
              </a:extLst>
            </p:cNvPr>
            <p:cNvPicPr>
              <a:picLocks noChangeAspect="1"/>
            </p:cNvPicPr>
            <p:nvPr/>
          </p:nvPicPr>
          <p:blipFill>
            <a:blip r:embed="rId10"/>
            <a:stretch>
              <a:fillRect/>
            </a:stretch>
          </p:blipFill>
          <p:spPr>
            <a:xfrm>
              <a:off x="5344542" y="3282291"/>
              <a:ext cx="1107298" cy="1100607"/>
            </a:xfrm>
            <a:prstGeom prst="rect">
              <a:avLst/>
            </a:prstGeom>
          </p:spPr>
        </p:pic>
      </p:grpSp>
      <p:grpSp>
        <p:nvGrpSpPr>
          <p:cNvPr id="22" name="Group 21">
            <a:extLst>
              <a:ext uri="{FF2B5EF4-FFF2-40B4-BE49-F238E27FC236}">
                <a16:creationId xmlns:a16="http://schemas.microsoft.com/office/drawing/2014/main" id="{8B9CC57E-9C75-E9D8-74AD-D46DB87A1D2A}"/>
              </a:ext>
            </a:extLst>
          </p:cNvPr>
          <p:cNvGrpSpPr/>
          <p:nvPr/>
        </p:nvGrpSpPr>
        <p:grpSpPr>
          <a:xfrm>
            <a:off x="304761" y="906830"/>
            <a:ext cx="4628098" cy="4568526"/>
            <a:chOff x="348706" y="973868"/>
            <a:chExt cx="4628098" cy="4568526"/>
          </a:xfrm>
        </p:grpSpPr>
        <p:pic>
          <p:nvPicPr>
            <p:cNvPr id="18" name="Picture 4" descr="Image result for sound absorption">
              <a:extLst>
                <a:ext uri="{FF2B5EF4-FFF2-40B4-BE49-F238E27FC236}">
                  <a16:creationId xmlns:a16="http://schemas.microsoft.com/office/drawing/2014/main" id="{0ADB769F-8FE5-5A4B-A0B4-3CB68BE092F1}"/>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2974161" y="4622710"/>
              <a:ext cx="2002643" cy="66754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https://facilities.deltasd.bc.ca/wp-content/uploads/sites/39/2018/04/Occupancy-Sensors.gif">
              <a:extLst>
                <a:ext uri="{FF2B5EF4-FFF2-40B4-BE49-F238E27FC236}">
                  <a16:creationId xmlns:a16="http://schemas.microsoft.com/office/drawing/2014/main" id="{3562B9DE-6947-87BA-C536-D1F353AFD1B0}"/>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2941414" y="2721680"/>
              <a:ext cx="1901003" cy="127367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D8FBE5F7-A6DE-106C-3186-70A9DE27DA1E}"/>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358243" y="973868"/>
              <a:ext cx="2491997" cy="1411639"/>
            </a:xfrm>
            <a:prstGeom prst="rect">
              <a:avLst/>
            </a:prstGeom>
          </p:spPr>
        </p:pic>
        <p:pic>
          <p:nvPicPr>
            <p:cNvPr id="11" name="Picture 2" descr="https://casambi.com/static/img/solution/infographics2.jpg">
              <a:extLst>
                <a:ext uri="{FF2B5EF4-FFF2-40B4-BE49-F238E27FC236}">
                  <a16:creationId xmlns:a16="http://schemas.microsoft.com/office/drawing/2014/main" id="{1BF08604-AA8A-9BC7-0EE0-F34375A7D905}"/>
                </a:ext>
              </a:extLst>
            </p:cNvPr>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2933368" y="973868"/>
              <a:ext cx="1908686" cy="143176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29321572-5739-E2E5-1EDE-489E8C825618}"/>
                </a:ext>
              </a:extLst>
            </p:cNvPr>
            <p:cNvPicPr>
              <a:picLocks noChangeAspect="1"/>
            </p:cNvPicPr>
            <p:nvPr/>
          </p:nvPicPr>
          <p:blipFill>
            <a:blip r:embed="rId15"/>
            <a:stretch>
              <a:fillRect/>
            </a:stretch>
          </p:blipFill>
          <p:spPr>
            <a:xfrm>
              <a:off x="372041" y="4480029"/>
              <a:ext cx="2430626" cy="1062365"/>
            </a:xfrm>
            <a:prstGeom prst="rect">
              <a:avLst/>
            </a:prstGeom>
          </p:spPr>
        </p:pic>
        <p:pic>
          <p:nvPicPr>
            <p:cNvPr id="14" name="Picture 2">
              <a:extLst>
                <a:ext uri="{FF2B5EF4-FFF2-40B4-BE49-F238E27FC236}">
                  <a16:creationId xmlns:a16="http://schemas.microsoft.com/office/drawing/2014/main" id="{1940A711-B6E9-3068-B089-36911260F8B5}"/>
                </a:ext>
              </a:extLst>
            </p:cNvPr>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b="22289"/>
            <a:stretch/>
          </p:blipFill>
          <p:spPr bwMode="auto">
            <a:xfrm>
              <a:off x="348706" y="2436324"/>
              <a:ext cx="2448717" cy="1909694"/>
            </a:xfrm>
            <a:prstGeom prst="rect">
              <a:avLst/>
            </a:prstGeom>
            <a:noFill/>
            <a:extLst>
              <a:ext uri="{909E8E84-426E-40DD-AFC4-6F175D3DCCD1}">
                <a14:hiddenFill xmlns:a14="http://schemas.microsoft.com/office/drawing/2010/main">
                  <a:solidFill>
                    <a:srgbClr val="FFFFFF"/>
                  </a:solidFill>
                </a14:hiddenFill>
              </a:ext>
            </a:extLst>
          </p:spPr>
        </p:pic>
      </p:grpSp>
      <p:pic>
        <p:nvPicPr>
          <p:cNvPr id="27" name="Picture 26">
            <a:extLst>
              <a:ext uri="{FF2B5EF4-FFF2-40B4-BE49-F238E27FC236}">
                <a16:creationId xmlns:a16="http://schemas.microsoft.com/office/drawing/2014/main" id="{B300D2C3-1EA6-0600-165A-DF14878C2480}"/>
              </a:ext>
            </a:extLst>
          </p:cNvPr>
          <p:cNvPicPr>
            <a:picLocks noChangeAspect="1"/>
          </p:cNvPicPr>
          <p:nvPr/>
        </p:nvPicPr>
        <p:blipFill>
          <a:blip r:embed="rId17"/>
          <a:stretch>
            <a:fillRect/>
          </a:stretch>
        </p:blipFill>
        <p:spPr>
          <a:xfrm>
            <a:off x="9384002" y="2418088"/>
            <a:ext cx="2535162" cy="1687396"/>
          </a:xfrm>
          <a:prstGeom prst="rect">
            <a:avLst/>
          </a:prstGeom>
        </p:spPr>
      </p:pic>
    </p:spTree>
    <p:extLst>
      <p:ext uri="{BB962C8B-B14F-4D97-AF65-F5344CB8AC3E}">
        <p14:creationId xmlns:p14="http://schemas.microsoft.com/office/powerpoint/2010/main" val="167172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pic>
        <p:nvPicPr>
          <p:cNvPr id="4" name="Picture 3">
            <a:extLst>
              <a:ext uri="{FF2B5EF4-FFF2-40B4-BE49-F238E27FC236}">
                <a16:creationId xmlns:a16="http://schemas.microsoft.com/office/drawing/2014/main" id="{6F9BA7D3-52D7-35AF-7BB5-D94B000143ED}"/>
              </a:ext>
            </a:extLst>
          </p:cNvPr>
          <p:cNvPicPr>
            <a:picLocks noChangeAspect="1"/>
          </p:cNvPicPr>
          <p:nvPr/>
        </p:nvPicPr>
        <p:blipFill>
          <a:blip r:embed="rId4"/>
          <a:srcRect r="849" b="22076"/>
          <a:stretch/>
        </p:blipFill>
        <p:spPr>
          <a:xfrm>
            <a:off x="0" y="-1"/>
            <a:ext cx="12190413" cy="6859589"/>
          </a:xfrm>
          <a:prstGeom prst="rect">
            <a:avLst/>
          </a:prstGeom>
        </p:spPr>
      </p:pic>
      <p:sp>
        <p:nvSpPr>
          <p:cNvPr id="5" name="Rectangle: Rounded Corners 4">
            <a:extLst>
              <a:ext uri="{FF2B5EF4-FFF2-40B4-BE49-F238E27FC236}">
                <a16:creationId xmlns:a16="http://schemas.microsoft.com/office/drawing/2014/main" id="{391F1E90-1B96-056A-4556-089B4D1B2A8F}"/>
              </a:ext>
            </a:extLst>
          </p:cNvPr>
          <p:cNvSpPr/>
          <p:nvPr/>
        </p:nvSpPr>
        <p:spPr>
          <a:xfrm>
            <a:off x="1755228" y="1143792"/>
            <a:ext cx="2133600" cy="838200"/>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dirty="0"/>
              <a:t>Traditional Lighting Factors</a:t>
            </a:r>
          </a:p>
        </p:txBody>
      </p:sp>
      <p:sp>
        <p:nvSpPr>
          <p:cNvPr id="8" name="Rectangle: Rounded Corners 7">
            <a:extLst>
              <a:ext uri="{FF2B5EF4-FFF2-40B4-BE49-F238E27FC236}">
                <a16:creationId xmlns:a16="http://schemas.microsoft.com/office/drawing/2014/main" id="{F34F5FA6-18C9-27DF-C668-17EAFCF29020}"/>
              </a:ext>
            </a:extLst>
          </p:cNvPr>
          <p:cNvSpPr/>
          <p:nvPr/>
        </p:nvSpPr>
        <p:spPr>
          <a:xfrm>
            <a:off x="1755228" y="2353367"/>
            <a:ext cx="2133600" cy="428297"/>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400" dirty="0"/>
              <a:t>Visual Performance</a:t>
            </a:r>
          </a:p>
        </p:txBody>
      </p:sp>
      <p:sp>
        <p:nvSpPr>
          <p:cNvPr id="9" name="Rectangle: Rounded Corners 8">
            <a:extLst>
              <a:ext uri="{FF2B5EF4-FFF2-40B4-BE49-F238E27FC236}">
                <a16:creationId xmlns:a16="http://schemas.microsoft.com/office/drawing/2014/main" id="{C9BAAEF0-92DF-5E85-2E66-2BAC8EA9E89E}"/>
              </a:ext>
            </a:extLst>
          </p:cNvPr>
          <p:cNvSpPr/>
          <p:nvPr/>
        </p:nvSpPr>
        <p:spPr>
          <a:xfrm>
            <a:off x="1764653" y="3155386"/>
            <a:ext cx="2133600" cy="428297"/>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400" dirty="0"/>
              <a:t>Emotional Response</a:t>
            </a:r>
          </a:p>
        </p:txBody>
      </p:sp>
      <p:sp>
        <p:nvSpPr>
          <p:cNvPr id="10" name="Rectangle: Rounded Corners 9">
            <a:extLst>
              <a:ext uri="{FF2B5EF4-FFF2-40B4-BE49-F238E27FC236}">
                <a16:creationId xmlns:a16="http://schemas.microsoft.com/office/drawing/2014/main" id="{2F400016-25F3-182B-C2A1-DAD7EE5C1A64}"/>
              </a:ext>
            </a:extLst>
          </p:cNvPr>
          <p:cNvSpPr/>
          <p:nvPr/>
        </p:nvSpPr>
        <p:spPr>
          <a:xfrm>
            <a:off x="1755228" y="3954700"/>
            <a:ext cx="2133600" cy="428297"/>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400" dirty="0"/>
              <a:t>Energy Consumption</a:t>
            </a:r>
          </a:p>
        </p:txBody>
      </p:sp>
      <p:sp>
        <p:nvSpPr>
          <p:cNvPr id="11" name="Rectangle: Rounded Corners 10">
            <a:extLst>
              <a:ext uri="{FF2B5EF4-FFF2-40B4-BE49-F238E27FC236}">
                <a16:creationId xmlns:a16="http://schemas.microsoft.com/office/drawing/2014/main" id="{10E0B28F-01AA-C416-B14E-D8DC71025B01}"/>
              </a:ext>
            </a:extLst>
          </p:cNvPr>
          <p:cNvSpPr/>
          <p:nvPr/>
        </p:nvSpPr>
        <p:spPr>
          <a:xfrm>
            <a:off x="8305006" y="1143794"/>
            <a:ext cx="2133600" cy="838200"/>
          </a:xfrm>
          <a:prstGeom prst="roundRect">
            <a:avLst/>
          </a:prstGeom>
          <a:solidFill>
            <a:srgbClr val="0070C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dirty="0"/>
              <a:t>Emerging Lighting Factors</a:t>
            </a:r>
          </a:p>
        </p:txBody>
      </p:sp>
      <p:sp>
        <p:nvSpPr>
          <p:cNvPr id="12" name="Rectangle: Rounded Corners 11">
            <a:extLst>
              <a:ext uri="{FF2B5EF4-FFF2-40B4-BE49-F238E27FC236}">
                <a16:creationId xmlns:a16="http://schemas.microsoft.com/office/drawing/2014/main" id="{0EA200BB-6584-E20F-DA90-B6E917C0551D}"/>
              </a:ext>
            </a:extLst>
          </p:cNvPr>
          <p:cNvSpPr/>
          <p:nvPr/>
        </p:nvSpPr>
        <p:spPr>
          <a:xfrm>
            <a:off x="8301584" y="2353368"/>
            <a:ext cx="2133600" cy="428297"/>
          </a:xfrm>
          <a:prstGeom prst="roundRect">
            <a:avLst/>
          </a:prstGeom>
          <a:solidFill>
            <a:srgbClr val="0070C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400" dirty="0"/>
              <a:t>Well-being</a:t>
            </a:r>
          </a:p>
        </p:txBody>
      </p:sp>
      <p:sp>
        <p:nvSpPr>
          <p:cNvPr id="13" name="Rectangle: Rounded Corners 12">
            <a:extLst>
              <a:ext uri="{FF2B5EF4-FFF2-40B4-BE49-F238E27FC236}">
                <a16:creationId xmlns:a16="http://schemas.microsoft.com/office/drawing/2014/main" id="{E4CDCE2F-68F4-F83F-6F42-19C9A5372F14}"/>
              </a:ext>
            </a:extLst>
          </p:cNvPr>
          <p:cNvSpPr/>
          <p:nvPr/>
        </p:nvSpPr>
        <p:spPr>
          <a:xfrm>
            <a:off x="8301584" y="3153039"/>
            <a:ext cx="2133600" cy="428297"/>
          </a:xfrm>
          <a:prstGeom prst="roundRect">
            <a:avLst/>
          </a:prstGeom>
          <a:solidFill>
            <a:srgbClr val="0070C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400" dirty="0"/>
              <a:t>Sustainability</a:t>
            </a:r>
          </a:p>
        </p:txBody>
      </p:sp>
      <p:sp>
        <p:nvSpPr>
          <p:cNvPr id="14" name="Rectangle: Rounded Corners 13">
            <a:extLst>
              <a:ext uri="{FF2B5EF4-FFF2-40B4-BE49-F238E27FC236}">
                <a16:creationId xmlns:a16="http://schemas.microsoft.com/office/drawing/2014/main" id="{272FFFD7-3D7D-C31F-A753-42EE93E4D2C4}"/>
              </a:ext>
            </a:extLst>
          </p:cNvPr>
          <p:cNvSpPr/>
          <p:nvPr/>
        </p:nvSpPr>
        <p:spPr>
          <a:xfrm>
            <a:off x="8301584" y="3954701"/>
            <a:ext cx="2133600" cy="428297"/>
          </a:xfrm>
          <a:prstGeom prst="roundRect">
            <a:avLst/>
          </a:prstGeom>
          <a:solidFill>
            <a:srgbClr val="0070C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400" dirty="0"/>
              <a:t>Integration</a:t>
            </a:r>
          </a:p>
        </p:txBody>
      </p:sp>
      <p:pic>
        <p:nvPicPr>
          <p:cNvPr id="15" name="Picture 14">
            <a:extLst>
              <a:ext uri="{FF2B5EF4-FFF2-40B4-BE49-F238E27FC236}">
                <a16:creationId xmlns:a16="http://schemas.microsoft.com/office/drawing/2014/main" id="{408F985E-B3C9-1F3C-45FE-3E20878FD601}"/>
              </a:ext>
            </a:extLst>
          </p:cNvPr>
          <p:cNvPicPr>
            <a:picLocks noChangeAspect="1"/>
          </p:cNvPicPr>
          <p:nvPr/>
        </p:nvPicPr>
        <p:blipFill>
          <a:blip r:embed="rId5"/>
          <a:stretch>
            <a:fillRect/>
          </a:stretch>
        </p:blipFill>
        <p:spPr>
          <a:xfrm>
            <a:off x="11059485" y="5790438"/>
            <a:ext cx="676627" cy="688818"/>
          </a:xfrm>
          <a:prstGeom prst="rect">
            <a:avLst/>
          </a:prstGeom>
        </p:spPr>
      </p:pic>
      <p:sp>
        <p:nvSpPr>
          <p:cNvPr id="16" name="Rectangle: Rounded Corners 15">
            <a:extLst>
              <a:ext uri="{FF2B5EF4-FFF2-40B4-BE49-F238E27FC236}">
                <a16:creationId xmlns:a16="http://schemas.microsoft.com/office/drawing/2014/main" id="{5E65E621-7864-BD5F-1D02-61C5DC6F1748}"/>
              </a:ext>
            </a:extLst>
          </p:cNvPr>
          <p:cNvSpPr/>
          <p:nvPr/>
        </p:nvSpPr>
        <p:spPr>
          <a:xfrm>
            <a:off x="5026695" y="1819967"/>
            <a:ext cx="2133600" cy="1066800"/>
          </a:xfrm>
          <a:prstGeom prst="roundRect">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2800" dirty="0">
                <a:solidFill>
                  <a:schemeClr val="tx1"/>
                </a:solidFill>
              </a:rPr>
              <a:t>Holistic Illumination</a:t>
            </a:r>
          </a:p>
        </p:txBody>
      </p:sp>
      <p:cxnSp>
        <p:nvCxnSpPr>
          <p:cNvPr id="18" name="Straight Arrow Connector 17">
            <a:extLst>
              <a:ext uri="{FF2B5EF4-FFF2-40B4-BE49-F238E27FC236}">
                <a16:creationId xmlns:a16="http://schemas.microsoft.com/office/drawing/2014/main" id="{E242D1DB-7DBB-4B26-DAFE-EC8B851011FF}"/>
              </a:ext>
            </a:extLst>
          </p:cNvPr>
          <p:cNvCxnSpPr>
            <a:cxnSpLocks/>
          </p:cNvCxnSpPr>
          <p:nvPr/>
        </p:nvCxnSpPr>
        <p:spPr>
          <a:xfrm flipH="1">
            <a:off x="7351549" y="1595309"/>
            <a:ext cx="854918" cy="320614"/>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E33DBBBE-90E9-B2AA-DE54-4D3A279B583A}"/>
              </a:ext>
            </a:extLst>
          </p:cNvPr>
          <p:cNvCxnSpPr>
            <a:cxnSpLocks/>
          </p:cNvCxnSpPr>
          <p:nvPr/>
        </p:nvCxnSpPr>
        <p:spPr>
          <a:xfrm>
            <a:off x="4054215" y="1596134"/>
            <a:ext cx="784650" cy="31978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47DB6896-F416-C75F-5E07-93630A3DF63F}"/>
              </a:ext>
            </a:extLst>
          </p:cNvPr>
          <p:cNvCxnSpPr>
            <a:cxnSpLocks/>
          </p:cNvCxnSpPr>
          <p:nvPr/>
        </p:nvCxnSpPr>
        <p:spPr>
          <a:xfrm>
            <a:off x="2822028" y="1979563"/>
            <a:ext cx="0" cy="34532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51C366CE-07A0-A33A-167F-5F0C043180CA}"/>
              </a:ext>
            </a:extLst>
          </p:cNvPr>
          <p:cNvCxnSpPr>
            <a:cxnSpLocks/>
          </p:cNvCxnSpPr>
          <p:nvPr/>
        </p:nvCxnSpPr>
        <p:spPr>
          <a:xfrm>
            <a:off x="2822028" y="2810057"/>
            <a:ext cx="0" cy="34532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D52758F7-3B3D-3DCC-76B7-967F9CA45538}"/>
              </a:ext>
            </a:extLst>
          </p:cNvPr>
          <p:cNvCxnSpPr>
            <a:cxnSpLocks/>
          </p:cNvCxnSpPr>
          <p:nvPr/>
        </p:nvCxnSpPr>
        <p:spPr>
          <a:xfrm>
            <a:off x="2822028" y="3609371"/>
            <a:ext cx="0" cy="34532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840105E-259E-357B-50E3-AA14EA184EE3}"/>
              </a:ext>
            </a:extLst>
          </p:cNvPr>
          <p:cNvCxnSpPr>
            <a:cxnSpLocks/>
          </p:cNvCxnSpPr>
          <p:nvPr/>
        </p:nvCxnSpPr>
        <p:spPr>
          <a:xfrm>
            <a:off x="9368384" y="2008039"/>
            <a:ext cx="0" cy="345329"/>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06C456D-1FBD-0B55-CCF9-9F314379DE56}"/>
              </a:ext>
            </a:extLst>
          </p:cNvPr>
          <p:cNvCxnSpPr>
            <a:cxnSpLocks/>
          </p:cNvCxnSpPr>
          <p:nvPr/>
        </p:nvCxnSpPr>
        <p:spPr>
          <a:xfrm>
            <a:off x="9368384" y="2802454"/>
            <a:ext cx="0" cy="345329"/>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AB350FCB-6A8C-1F79-3234-4A3721958812}"/>
              </a:ext>
            </a:extLst>
          </p:cNvPr>
          <p:cNvCxnSpPr>
            <a:cxnSpLocks/>
          </p:cNvCxnSpPr>
          <p:nvPr/>
        </p:nvCxnSpPr>
        <p:spPr>
          <a:xfrm>
            <a:off x="9356062" y="3609373"/>
            <a:ext cx="0" cy="345329"/>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0814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62AEC8-BB79-5AAA-8877-FA6333D14DC6}"/>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967EFD60-8752-16A2-C5EF-D18AA06E57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2" name="Rectangle 4">
            <a:extLst>
              <a:ext uri="{FF2B5EF4-FFF2-40B4-BE49-F238E27FC236}">
                <a16:creationId xmlns:a16="http://schemas.microsoft.com/office/drawing/2014/main" id="{18CEDEAB-B33F-668D-F561-A4EE08C6186B}"/>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Integration</a:t>
            </a:r>
          </a:p>
        </p:txBody>
      </p:sp>
      <p:cxnSp>
        <p:nvCxnSpPr>
          <p:cNvPr id="3" name="Straight Connector 2">
            <a:extLst>
              <a:ext uri="{FF2B5EF4-FFF2-40B4-BE49-F238E27FC236}">
                <a16:creationId xmlns:a16="http://schemas.microsoft.com/office/drawing/2014/main" id="{235F4140-689B-6884-3092-49AB69E993DF}"/>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CD724594-F35A-6EF2-D999-3E0619BB5AAC}"/>
              </a:ext>
            </a:extLst>
          </p:cNvPr>
          <p:cNvPicPr>
            <a:picLocks noChangeAspect="1"/>
          </p:cNvPicPr>
          <p:nvPr/>
        </p:nvPicPr>
        <p:blipFill>
          <a:blip r:embed="rId4"/>
          <a:srcRect t="8582" b="23114"/>
          <a:stretch/>
        </p:blipFill>
        <p:spPr>
          <a:xfrm>
            <a:off x="608806" y="966195"/>
            <a:ext cx="5153434" cy="2874885"/>
          </a:xfrm>
          <a:prstGeom prst="rect">
            <a:avLst/>
          </a:prstGeom>
        </p:spPr>
      </p:pic>
      <p:pic>
        <p:nvPicPr>
          <p:cNvPr id="7" name="Picture 6">
            <a:extLst>
              <a:ext uri="{FF2B5EF4-FFF2-40B4-BE49-F238E27FC236}">
                <a16:creationId xmlns:a16="http://schemas.microsoft.com/office/drawing/2014/main" id="{C6ADCF70-7B1C-803B-14E1-779B69B860DC}"/>
              </a:ext>
            </a:extLst>
          </p:cNvPr>
          <p:cNvPicPr>
            <a:picLocks noChangeAspect="1"/>
          </p:cNvPicPr>
          <p:nvPr/>
        </p:nvPicPr>
        <p:blipFill>
          <a:blip r:embed="rId5"/>
          <a:stretch>
            <a:fillRect/>
          </a:stretch>
        </p:blipFill>
        <p:spPr>
          <a:xfrm>
            <a:off x="6095206" y="991394"/>
            <a:ext cx="5066108" cy="2849686"/>
          </a:xfrm>
          <a:prstGeom prst="rect">
            <a:avLst/>
          </a:prstGeom>
        </p:spPr>
      </p:pic>
      <p:pic>
        <p:nvPicPr>
          <p:cNvPr id="8" name="Picture 7">
            <a:extLst>
              <a:ext uri="{FF2B5EF4-FFF2-40B4-BE49-F238E27FC236}">
                <a16:creationId xmlns:a16="http://schemas.microsoft.com/office/drawing/2014/main" id="{6568193D-ECC5-BC17-A6EE-7A968E25F149}"/>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831896" y="4451711"/>
            <a:ext cx="4707254" cy="1447800"/>
          </a:xfrm>
          <a:prstGeom prst="rect">
            <a:avLst/>
          </a:prstGeom>
        </p:spPr>
      </p:pic>
      <p:pic>
        <p:nvPicPr>
          <p:cNvPr id="9" name="Picture 8">
            <a:extLst>
              <a:ext uri="{FF2B5EF4-FFF2-40B4-BE49-F238E27FC236}">
                <a16:creationId xmlns:a16="http://schemas.microsoft.com/office/drawing/2014/main" id="{E0567F92-33E4-A789-71CC-EAC27CB3BABF}"/>
              </a:ext>
            </a:extLst>
          </p:cNvPr>
          <p:cNvPicPr>
            <a:picLocks noChangeAspect="1"/>
          </p:cNvPicPr>
          <p:nvPr/>
        </p:nvPicPr>
        <p:blipFill rotWithShape="1">
          <a:blip r:embed="rId7"/>
          <a:srcRect l="15956" r="10993"/>
          <a:stretch/>
        </p:blipFill>
        <p:spPr>
          <a:xfrm>
            <a:off x="7210041" y="4191973"/>
            <a:ext cx="2494730" cy="1707538"/>
          </a:xfrm>
          <a:prstGeom prst="rect">
            <a:avLst/>
          </a:prstGeom>
        </p:spPr>
      </p:pic>
      <p:sp>
        <p:nvSpPr>
          <p:cNvPr id="10" name="TextBox 9">
            <a:extLst>
              <a:ext uri="{FF2B5EF4-FFF2-40B4-BE49-F238E27FC236}">
                <a16:creationId xmlns:a16="http://schemas.microsoft.com/office/drawing/2014/main" id="{E719D333-91B2-EAD1-BDCB-F63A2863ECCF}"/>
              </a:ext>
            </a:extLst>
          </p:cNvPr>
          <p:cNvSpPr txBox="1"/>
          <p:nvPr/>
        </p:nvSpPr>
        <p:spPr>
          <a:xfrm>
            <a:off x="8457406" y="1417670"/>
            <a:ext cx="2362200" cy="584775"/>
          </a:xfrm>
          <a:prstGeom prst="rect">
            <a:avLst/>
          </a:prstGeom>
          <a:noFill/>
        </p:spPr>
        <p:txBody>
          <a:bodyPr wrap="square">
            <a:spAutoFit/>
          </a:bodyPr>
          <a:lstStyle/>
          <a:p>
            <a:pPr algn="ctr"/>
            <a:r>
              <a:rPr kumimoji="0" lang="en-US" sz="3200" b="0" i="0" u="none" strike="noStrike" kern="1200" cap="none" spc="0" normalizeH="0" baseline="0" noProof="0" dirty="0">
                <a:ln>
                  <a:noFill/>
                </a:ln>
                <a:solidFill>
                  <a:schemeClr val="bg1"/>
                </a:solidFill>
                <a:effectLst/>
                <a:uLnTx/>
                <a:uFillTx/>
                <a:latin typeface="Arial" charset="0"/>
                <a:ea typeface="+mn-ea"/>
                <a:cs typeface="+mn-cs"/>
              </a:rPr>
              <a:t>SOUND</a:t>
            </a:r>
            <a:endParaRPr lang="en-US" sz="3200" dirty="0">
              <a:solidFill>
                <a:schemeClr val="bg1"/>
              </a:solidFill>
            </a:endParaRPr>
          </a:p>
        </p:txBody>
      </p:sp>
      <p:sp>
        <p:nvSpPr>
          <p:cNvPr id="11" name="TextBox 10">
            <a:extLst>
              <a:ext uri="{FF2B5EF4-FFF2-40B4-BE49-F238E27FC236}">
                <a16:creationId xmlns:a16="http://schemas.microsoft.com/office/drawing/2014/main" id="{DDF5ED0A-E1EA-E7FE-7E51-78EDAFA23EFD}"/>
              </a:ext>
            </a:extLst>
          </p:cNvPr>
          <p:cNvSpPr txBox="1"/>
          <p:nvPr/>
        </p:nvSpPr>
        <p:spPr>
          <a:xfrm>
            <a:off x="1599406" y="1417670"/>
            <a:ext cx="1905000" cy="584775"/>
          </a:xfrm>
          <a:prstGeom prst="rect">
            <a:avLst/>
          </a:prstGeom>
          <a:noFill/>
        </p:spPr>
        <p:txBody>
          <a:bodyPr wrap="square" rtlCol="0">
            <a:spAutoFit/>
          </a:bodyPr>
          <a:lstStyle/>
          <a:p>
            <a:r>
              <a:rPr lang="en-US" sz="3200" dirty="0">
                <a:solidFill>
                  <a:schemeClr val="tx1">
                    <a:lumMod val="65000"/>
                    <a:lumOff val="35000"/>
                  </a:schemeClr>
                </a:solidFill>
              </a:rPr>
              <a:t>LIGHT</a:t>
            </a:r>
          </a:p>
        </p:txBody>
      </p:sp>
      <p:sp>
        <p:nvSpPr>
          <p:cNvPr id="5" name="TextBox 4">
            <a:extLst>
              <a:ext uri="{FF2B5EF4-FFF2-40B4-BE49-F238E27FC236}">
                <a16:creationId xmlns:a16="http://schemas.microsoft.com/office/drawing/2014/main" id="{7A4BF09A-0C67-F487-2F9E-D7279B48FCED}"/>
              </a:ext>
            </a:extLst>
          </p:cNvPr>
          <p:cNvSpPr txBox="1"/>
          <p:nvPr/>
        </p:nvSpPr>
        <p:spPr>
          <a:xfrm>
            <a:off x="831896" y="6143148"/>
            <a:ext cx="4191000" cy="369332"/>
          </a:xfrm>
          <a:prstGeom prst="rect">
            <a:avLst/>
          </a:prstGeom>
          <a:noFill/>
        </p:spPr>
        <p:txBody>
          <a:bodyPr wrap="square" rtlCol="0">
            <a:spAutoFit/>
          </a:bodyPr>
          <a:lstStyle/>
          <a:p>
            <a:pPr algn="ctr"/>
            <a:r>
              <a:rPr lang="en-US" dirty="0">
                <a:solidFill>
                  <a:schemeClr val="tx1">
                    <a:lumMod val="65000"/>
                    <a:lumOff val="35000"/>
                  </a:schemeClr>
                </a:solidFill>
              </a:rPr>
              <a:t>CORPORATE RESPONSIBILITY </a:t>
            </a:r>
          </a:p>
        </p:txBody>
      </p:sp>
      <p:sp>
        <p:nvSpPr>
          <p:cNvPr id="6" name="TextBox 5">
            <a:extLst>
              <a:ext uri="{FF2B5EF4-FFF2-40B4-BE49-F238E27FC236}">
                <a16:creationId xmlns:a16="http://schemas.microsoft.com/office/drawing/2014/main" id="{0B01CF59-4E95-9F00-9ACD-15A26B59C2F9}"/>
              </a:ext>
            </a:extLst>
          </p:cNvPr>
          <p:cNvSpPr txBox="1"/>
          <p:nvPr/>
        </p:nvSpPr>
        <p:spPr>
          <a:xfrm>
            <a:off x="6203549" y="6122817"/>
            <a:ext cx="4191000" cy="369332"/>
          </a:xfrm>
          <a:prstGeom prst="rect">
            <a:avLst/>
          </a:prstGeom>
          <a:noFill/>
        </p:spPr>
        <p:txBody>
          <a:bodyPr wrap="square" rtlCol="0">
            <a:spAutoFit/>
          </a:bodyPr>
          <a:lstStyle/>
          <a:p>
            <a:pPr algn="ctr"/>
            <a:r>
              <a:rPr lang="en-US" dirty="0">
                <a:solidFill>
                  <a:schemeClr val="tx1">
                    <a:lumMod val="65000"/>
                    <a:lumOff val="35000"/>
                  </a:schemeClr>
                </a:solidFill>
              </a:rPr>
              <a:t>PRODUCT SUSTAINABILITY</a:t>
            </a:r>
          </a:p>
        </p:txBody>
      </p:sp>
    </p:spTree>
    <p:extLst>
      <p:ext uri="{BB962C8B-B14F-4D97-AF65-F5344CB8AC3E}">
        <p14:creationId xmlns:p14="http://schemas.microsoft.com/office/powerpoint/2010/main" val="308891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C67E3-5697-7252-21C2-BC5F7E1BC1EF}"/>
            </a:ext>
          </a:extLst>
        </p:cNvPr>
        <p:cNvGrpSpPr/>
        <p:nvPr/>
      </p:nvGrpSpPr>
      <p:grpSpPr>
        <a:xfrm>
          <a:off x="0" y="0"/>
          <a:ext cx="0" cy="0"/>
          <a:chOff x="0" y="0"/>
          <a:chExt cx="0" cy="0"/>
        </a:xfrm>
      </p:grpSpPr>
      <p:sp>
        <p:nvSpPr>
          <p:cNvPr id="2" name="Rectangle 4">
            <a:extLst>
              <a:ext uri="{FF2B5EF4-FFF2-40B4-BE49-F238E27FC236}">
                <a16:creationId xmlns:a16="http://schemas.microsoft.com/office/drawing/2014/main" id="{84B43927-A64A-B86B-00AE-ADACC87716CB}"/>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Integration</a:t>
            </a:r>
          </a:p>
        </p:txBody>
      </p:sp>
      <p:cxnSp>
        <p:nvCxnSpPr>
          <p:cNvPr id="3" name="Straight Connector 2">
            <a:extLst>
              <a:ext uri="{FF2B5EF4-FFF2-40B4-BE49-F238E27FC236}">
                <a16:creationId xmlns:a16="http://schemas.microsoft.com/office/drawing/2014/main" id="{819C8D5D-4B51-5704-1C7F-66554FE85B52}"/>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6" name="Picture 5" descr="A room with a couch and a plant&#10;&#10;Description automatically generated">
            <a:extLst>
              <a:ext uri="{FF2B5EF4-FFF2-40B4-BE49-F238E27FC236}">
                <a16:creationId xmlns:a16="http://schemas.microsoft.com/office/drawing/2014/main" id="{04FB23CF-FAFE-2F50-1288-9BDE6E05D761}"/>
              </a:ext>
            </a:extLst>
          </p:cNvPr>
          <p:cNvPicPr>
            <a:picLocks noChangeAspect="1"/>
          </p:cNvPicPr>
          <p:nvPr/>
        </p:nvPicPr>
        <p:blipFill>
          <a:blip r:embed="rId3">
            <a:extLst>
              <a:ext uri="{28A0092B-C50C-407E-A947-70E740481C1C}">
                <a14:useLocalDpi xmlns:a14="http://schemas.microsoft.com/office/drawing/2010/main" val="0"/>
              </a:ext>
            </a:extLst>
          </a:blip>
          <a:srcRect t="-1" b="6178"/>
          <a:stretch/>
        </p:blipFill>
        <p:spPr>
          <a:xfrm>
            <a:off x="-20439" y="0"/>
            <a:ext cx="12210852" cy="6859588"/>
          </a:xfrm>
          <a:prstGeom prst="rect">
            <a:avLst/>
          </a:prstGeom>
        </p:spPr>
      </p:pic>
      <p:pic>
        <p:nvPicPr>
          <p:cNvPr id="19" name="Picture 18">
            <a:extLst>
              <a:ext uri="{FF2B5EF4-FFF2-40B4-BE49-F238E27FC236}">
                <a16:creationId xmlns:a16="http://schemas.microsoft.com/office/drawing/2014/main" id="{C211742E-064D-0494-13C4-51F0173FCE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4089116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1851E-49D1-C824-E950-7155769F0139}"/>
            </a:ext>
          </a:extLst>
        </p:cNvPr>
        <p:cNvGrpSpPr/>
        <p:nvPr/>
      </p:nvGrpSpPr>
      <p:grpSpPr>
        <a:xfrm>
          <a:off x="0" y="0"/>
          <a:ext cx="0" cy="0"/>
          <a:chOff x="0" y="0"/>
          <a:chExt cx="0" cy="0"/>
        </a:xfrm>
      </p:grpSpPr>
      <p:sp>
        <p:nvSpPr>
          <p:cNvPr id="2" name="Rectangle 4">
            <a:extLst>
              <a:ext uri="{FF2B5EF4-FFF2-40B4-BE49-F238E27FC236}">
                <a16:creationId xmlns:a16="http://schemas.microsoft.com/office/drawing/2014/main" id="{511D7856-6EB9-9E2D-1E2F-19D722A8EBB8}"/>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Integration</a:t>
            </a:r>
          </a:p>
        </p:txBody>
      </p:sp>
      <p:cxnSp>
        <p:nvCxnSpPr>
          <p:cNvPr id="3" name="Straight Connector 2">
            <a:extLst>
              <a:ext uri="{FF2B5EF4-FFF2-40B4-BE49-F238E27FC236}">
                <a16:creationId xmlns:a16="http://schemas.microsoft.com/office/drawing/2014/main" id="{34DFC874-B070-53C5-519C-0F7F23998580}"/>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Picture 4" descr="A room with a couch and shoes on it&#10;&#10;Description automatically generated">
            <a:extLst>
              <a:ext uri="{FF2B5EF4-FFF2-40B4-BE49-F238E27FC236}">
                <a16:creationId xmlns:a16="http://schemas.microsoft.com/office/drawing/2014/main" id="{AF86F42B-2414-01BC-1CE4-17ECF94A34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 y="0"/>
            <a:ext cx="12189898" cy="6859588"/>
          </a:xfrm>
          <a:prstGeom prst="rect">
            <a:avLst/>
          </a:prstGeom>
        </p:spPr>
      </p:pic>
      <p:pic>
        <p:nvPicPr>
          <p:cNvPr id="19" name="Picture 18">
            <a:extLst>
              <a:ext uri="{FF2B5EF4-FFF2-40B4-BE49-F238E27FC236}">
                <a16:creationId xmlns:a16="http://schemas.microsoft.com/office/drawing/2014/main" id="{A2BF052C-9B89-D4F6-38A8-F18B2E3775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1700738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3E1DC-E125-C6D2-10C9-A24D6A85D603}"/>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9D952F79-BD0B-20C1-E9FF-DD3522C5F3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pic>
        <p:nvPicPr>
          <p:cNvPr id="4" name="Picture 3">
            <a:extLst>
              <a:ext uri="{FF2B5EF4-FFF2-40B4-BE49-F238E27FC236}">
                <a16:creationId xmlns:a16="http://schemas.microsoft.com/office/drawing/2014/main" id="{E9DC4E96-9F90-F63F-0699-9A43401CECD3}"/>
              </a:ext>
            </a:extLst>
          </p:cNvPr>
          <p:cNvPicPr>
            <a:picLocks noChangeAspect="1"/>
          </p:cNvPicPr>
          <p:nvPr/>
        </p:nvPicPr>
        <p:blipFill>
          <a:blip r:embed="rId4"/>
          <a:srcRect r="849" b="22076"/>
          <a:stretch/>
        </p:blipFill>
        <p:spPr>
          <a:xfrm>
            <a:off x="0" y="-1"/>
            <a:ext cx="12190413" cy="6859589"/>
          </a:xfrm>
          <a:prstGeom prst="rect">
            <a:avLst/>
          </a:prstGeom>
        </p:spPr>
      </p:pic>
      <p:sp>
        <p:nvSpPr>
          <p:cNvPr id="5" name="Rectangle: Rounded Corners 4">
            <a:extLst>
              <a:ext uri="{FF2B5EF4-FFF2-40B4-BE49-F238E27FC236}">
                <a16:creationId xmlns:a16="http://schemas.microsoft.com/office/drawing/2014/main" id="{44FEBB29-927E-4A94-327A-8B1FB5E68FE8}"/>
              </a:ext>
            </a:extLst>
          </p:cNvPr>
          <p:cNvSpPr/>
          <p:nvPr/>
        </p:nvSpPr>
        <p:spPr>
          <a:xfrm>
            <a:off x="1755228" y="1143792"/>
            <a:ext cx="2133600" cy="838200"/>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dirty="0"/>
              <a:t>Traditional Lighting Factors</a:t>
            </a:r>
          </a:p>
        </p:txBody>
      </p:sp>
      <p:sp>
        <p:nvSpPr>
          <p:cNvPr id="8" name="Rectangle: Rounded Corners 7">
            <a:extLst>
              <a:ext uri="{FF2B5EF4-FFF2-40B4-BE49-F238E27FC236}">
                <a16:creationId xmlns:a16="http://schemas.microsoft.com/office/drawing/2014/main" id="{288FBFF3-2EEC-3DE0-A8C6-F33753128881}"/>
              </a:ext>
            </a:extLst>
          </p:cNvPr>
          <p:cNvSpPr/>
          <p:nvPr/>
        </p:nvSpPr>
        <p:spPr>
          <a:xfrm>
            <a:off x="1755228" y="2353367"/>
            <a:ext cx="2133600" cy="428297"/>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400" dirty="0"/>
              <a:t>Visual Performance</a:t>
            </a:r>
          </a:p>
        </p:txBody>
      </p:sp>
      <p:sp>
        <p:nvSpPr>
          <p:cNvPr id="9" name="Rectangle: Rounded Corners 8">
            <a:extLst>
              <a:ext uri="{FF2B5EF4-FFF2-40B4-BE49-F238E27FC236}">
                <a16:creationId xmlns:a16="http://schemas.microsoft.com/office/drawing/2014/main" id="{8680A36B-F6B8-6F41-BDBF-06C12AA3FD63}"/>
              </a:ext>
            </a:extLst>
          </p:cNvPr>
          <p:cNvSpPr/>
          <p:nvPr/>
        </p:nvSpPr>
        <p:spPr>
          <a:xfrm>
            <a:off x="1764653" y="3155386"/>
            <a:ext cx="2133600" cy="428297"/>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400" dirty="0"/>
              <a:t>Emotional Response</a:t>
            </a:r>
          </a:p>
        </p:txBody>
      </p:sp>
      <p:sp>
        <p:nvSpPr>
          <p:cNvPr id="10" name="Rectangle: Rounded Corners 9">
            <a:extLst>
              <a:ext uri="{FF2B5EF4-FFF2-40B4-BE49-F238E27FC236}">
                <a16:creationId xmlns:a16="http://schemas.microsoft.com/office/drawing/2014/main" id="{DF849AC8-2631-535E-F0BA-1207F97A374C}"/>
              </a:ext>
            </a:extLst>
          </p:cNvPr>
          <p:cNvSpPr/>
          <p:nvPr/>
        </p:nvSpPr>
        <p:spPr>
          <a:xfrm>
            <a:off x="1755228" y="3954700"/>
            <a:ext cx="2133600" cy="428297"/>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400" dirty="0"/>
              <a:t>Energy Consumption</a:t>
            </a:r>
          </a:p>
        </p:txBody>
      </p:sp>
      <p:sp>
        <p:nvSpPr>
          <p:cNvPr id="11" name="Rectangle: Rounded Corners 10">
            <a:extLst>
              <a:ext uri="{FF2B5EF4-FFF2-40B4-BE49-F238E27FC236}">
                <a16:creationId xmlns:a16="http://schemas.microsoft.com/office/drawing/2014/main" id="{8158CCE6-8A93-3FF4-799A-0527FFC3CB7A}"/>
              </a:ext>
            </a:extLst>
          </p:cNvPr>
          <p:cNvSpPr/>
          <p:nvPr/>
        </p:nvSpPr>
        <p:spPr>
          <a:xfrm>
            <a:off x="8305006" y="1143794"/>
            <a:ext cx="2133600" cy="838200"/>
          </a:xfrm>
          <a:prstGeom prst="roundRect">
            <a:avLst/>
          </a:prstGeom>
          <a:solidFill>
            <a:srgbClr val="0070C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dirty="0"/>
              <a:t>Emerging Lighting Factors</a:t>
            </a:r>
          </a:p>
        </p:txBody>
      </p:sp>
      <p:sp>
        <p:nvSpPr>
          <p:cNvPr id="12" name="Rectangle: Rounded Corners 11">
            <a:extLst>
              <a:ext uri="{FF2B5EF4-FFF2-40B4-BE49-F238E27FC236}">
                <a16:creationId xmlns:a16="http://schemas.microsoft.com/office/drawing/2014/main" id="{B0056687-2BAE-F1F2-5720-7DECAEB63D8B}"/>
              </a:ext>
            </a:extLst>
          </p:cNvPr>
          <p:cNvSpPr/>
          <p:nvPr/>
        </p:nvSpPr>
        <p:spPr>
          <a:xfrm>
            <a:off x="8301584" y="2353368"/>
            <a:ext cx="2133600" cy="428297"/>
          </a:xfrm>
          <a:prstGeom prst="roundRect">
            <a:avLst/>
          </a:prstGeom>
          <a:solidFill>
            <a:srgbClr val="0070C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400" dirty="0"/>
              <a:t>Well-being</a:t>
            </a:r>
          </a:p>
        </p:txBody>
      </p:sp>
      <p:sp>
        <p:nvSpPr>
          <p:cNvPr id="13" name="Rectangle: Rounded Corners 12">
            <a:extLst>
              <a:ext uri="{FF2B5EF4-FFF2-40B4-BE49-F238E27FC236}">
                <a16:creationId xmlns:a16="http://schemas.microsoft.com/office/drawing/2014/main" id="{F9512E62-7F21-4880-1D14-2619D67470C7}"/>
              </a:ext>
            </a:extLst>
          </p:cNvPr>
          <p:cNvSpPr/>
          <p:nvPr/>
        </p:nvSpPr>
        <p:spPr>
          <a:xfrm>
            <a:off x="8301584" y="3153039"/>
            <a:ext cx="2133600" cy="428297"/>
          </a:xfrm>
          <a:prstGeom prst="roundRect">
            <a:avLst/>
          </a:prstGeom>
          <a:solidFill>
            <a:srgbClr val="0070C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400" dirty="0"/>
              <a:t>Sustainability</a:t>
            </a:r>
          </a:p>
        </p:txBody>
      </p:sp>
      <p:sp>
        <p:nvSpPr>
          <p:cNvPr id="14" name="Rectangle: Rounded Corners 13">
            <a:extLst>
              <a:ext uri="{FF2B5EF4-FFF2-40B4-BE49-F238E27FC236}">
                <a16:creationId xmlns:a16="http://schemas.microsoft.com/office/drawing/2014/main" id="{D5CF757A-58E2-A2FE-3CCF-519BEC5F5C61}"/>
              </a:ext>
            </a:extLst>
          </p:cNvPr>
          <p:cNvSpPr/>
          <p:nvPr/>
        </p:nvSpPr>
        <p:spPr>
          <a:xfrm>
            <a:off x="8301584" y="3954701"/>
            <a:ext cx="2133600" cy="428297"/>
          </a:xfrm>
          <a:prstGeom prst="roundRect">
            <a:avLst/>
          </a:prstGeom>
          <a:solidFill>
            <a:srgbClr val="0070C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400" dirty="0"/>
              <a:t>Integration</a:t>
            </a:r>
          </a:p>
        </p:txBody>
      </p:sp>
      <p:pic>
        <p:nvPicPr>
          <p:cNvPr id="15" name="Picture 14">
            <a:extLst>
              <a:ext uri="{FF2B5EF4-FFF2-40B4-BE49-F238E27FC236}">
                <a16:creationId xmlns:a16="http://schemas.microsoft.com/office/drawing/2014/main" id="{DB5B3122-225B-32F0-CB9E-4F2FA2D2E58E}"/>
              </a:ext>
            </a:extLst>
          </p:cNvPr>
          <p:cNvPicPr>
            <a:picLocks noChangeAspect="1"/>
          </p:cNvPicPr>
          <p:nvPr/>
        </p:nvPicPr>
        <p:blipFill>
          <a:blip r:embed="rId5"/>
          <a:stretch>
            <a:fillRect/>
          </a:stretch>
        </p:blipFill>
        <p:spPr>
          <a:xfrm>
            <a:off x="11059485" y="5790438"/>
            <a:ext cx="676627" cy="688818"/>
          </a:xfrm>
          <a:prstGeom prst="rect">
            <a:avLst/>
          </a:prstGeom>
        </p:spPr>
      </p:pic>
      <p:sp>
        <p:nvSpPr>
          <p:cNvPr id="16" name="Rectangle: Rounded Corners 15">
            <a:extLst>
              <a:ext uri="{FF2B5EF4-FFF2-40B4-BE49-F238E27FC236}">
                <a16:creationId xmlns:a16="http://schemas.microsoft.com/office/drawing/2014/main" id="{CC8BE191-B85E-3292-8493-46AE5EC5BD7F}"/>
              </a:ext>
            </a:extLst>
          </p:cNvPr>
          <p:cNvSpPr/>
          <p:nvPr/>
        </p:nvSpPr>
        <p:spPr>
          <a:xfrm>
            <a:off x="5026695" y="1819967"/>
            <a:ext cx="2133600" cy="1066800"/>
          </a:xfrm>
          <a:prstGeom prst="roundRect">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2800" dirty="0">
                <a:solidFill>
                  <a:schemeClr val="tx1"/>
                </a:solidFill>
              </a:rPr>
              <a:t>Holistic Illumination</a:t>
            </a:r>
          </a:p>
        </p:txBody>
      </p:sp>
      <p:cxnSp>
        <p:nvCxnSpPr>
          <p:cNvPr id="18" name="Straight Arrow Connector 17">
            <a:extLst>
              <a:ext uri="{FF2B5EF4-FFF2-40B4-BE49-F238E27FC236}">
                <a16:creationId xmlns:a16="http://schemas.microsoft.com/office/drawing/2014/main" id="{1986B743-DD20-FC60-04F4-439A3B1D3873}"/>
              </a:ext>
            </a:extLst>
          </p:cNvPr>
          <p:cNvCxnSpPr>
            <a:cxnSpLocks/>
          </p:cNvCxnSpPr>
          <p:nvPr/>
        </p:nvCxnSpPr>
        <p:spPr>
          <a:xfrm flipH="1">
            <a:off x="7351549" y="1595309"/>
            <a:ext cx="854918" cy="320614"/>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90325F5-C763-1944-33C6-4FEB1932D728}"/>
              </a:ext>
            </a:extLst>
          </p:cNvPr>
          <p:cNvCxnSpPr>
            <a:cxnSpLocks/>
          </p:cNvCxnSpPr>
          <p:nvPr/>
        </p:nvCxnSpPr>
        <p:spPr>
          <a:xfrm>
            <a:off x="4054215" y="1596134"/>
            <a:ext cx="784650" cy="31978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F799BD8-61A6-02B5-E569-CF0497E4F9B6}"/>
              </a:ext>
            </a:extLst>
          </p:cNvPr>
          <p:cNvCxnSpPr>
            <a:cxnSpLocks/>
          </p:cNvCxnSpPr>
          <p:nvPr/>
        </p:nvCxnSpPr>
        <p:spPr>
          <a:xfrm>
            <a:off x="2822028" y="1979563"/>
            <a:ext cx="0" cy="34532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D7C9EB74-41AE-6501-1115-2D9AD4721888}"/>
              </a:ext>
            </a:extLst>
          </p:cNvPr>
          <p:cNvCxnSpPr>
            <a:cxnSpLocks/>
          </p:cNvCxnSpPr>
          <p:nvPr/>
        </p:nvCxnSpPr>
        <p:spPr>
          <a:xfrm>
            <a:off x="2822028" y="2810057"/>
            <a:ext cx="0" cy="34532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D52C6C33-B5E1-02B7-DE38-1610AF3F219D}"/>
              </a:ext>
            </a:extLst>
          </p:cNvPr>
          <p:cNvCxnSpPr>
            <a:cxnSpLocks/>
          </p:cNvCxnSpPr>
          <p:nvPr/>
        </p:nvCxnSpPr>
        <p:spPr>
          <a:xfrm>
            <a:off x="2822028" y="3609371"/>
            <a:ext cx="0" cy="34532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1189D313-72D7-9462-79A7-686ABF73CE97}"/>
              </a:ext>
            </a:extLst>
          </p:cNvPr>
          <p:cNvCxnSpPr>
            <a:cxnSpLocks/>
          </p:cNvCxnSpPr>
          <p:nvPr/>
        </p:nvCxnSpPr>
        <p:spPr>
          <a:xfrm>
            <a:off x="9368384" y="2008039"/>
            <a:ext cx="0" cy="345329"/>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8366673E-915E-6EC1-7A12-787BE5AB3F06}"/>
              </a:ext>
            </a:extLst>
          </p:cNvPr>
          <p:cNvCxnSpPr>
            <a:cxnSpLocks/>
          </p:cNvCxnSpPr>
          <p:nvPr/>
        </p:nvCxnSpPr>
        <p:spPr>
          <a:xfrm>
            <a:off x="9368384" y="2802454"/>
            <a:ext cx="0" cy="345329"/>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C7598D6C-DFF1-1397-DD5C-19FFCFC48371}"/>
              </a:ext>
            </a:extLst>
          </p:cNvPr>
          <p:cNvCxnSpPr>
            <a:cxnSpLocks/>
          </p:cNvCxnSpPr>
          <p:nvPr/>
        </p:nvCxnSpPr>
        <p:spPr>
          <a:xfrm>
            <a:off x="9356062" y="3609373"/>
            <a:ext cx="0" cy="345329"/>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450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9" name="Text Box 10"/>
          <p:cNvSpPr txBox="1">
            <a:spLocks noChangeArrowheads="1"/>
          </p:cNvSpPr>
          <p:nvPr/>
        </p:nvSpPr>
        <p:spPr bwMode="auto">
          <a:xfrm>
            <a:off x="1883668" y="1702409"/>
            <a:ext cx="8380909" cy="984861"/>
          </a:xfrm>
          <a:prstGeom prst="rect">
            <a:avLst/>
          </a:prstGeom>
          <a:noFill/>
          <a:ln w="9525">
            <a:noFill/>
            <a:miter lim="800000"/>
            <a:headEnd/>
            <a:tailEnd/>
          </a:ln>
        </p:spPr>
        <p:txBody>
          <a:bodyPr wrap="square" lIns="121898" tIns="60948" rIns="121898" bIns="60948">
            <a:spAutoFit/>
          </a:bodyPr>
          <a:lstStyle/>
          <a:p>
            <a:pPr algn="ctr">
              <a:spcBef>
                <a:spcPct val="50000"/>
              </a:spcBef>
              <a:defRPr/>
            </a:pPr>
            <a:r>
              <a:rPr lang="en-US" sz="2800" dirty="0">
                <a:solidFill>
                  <a:schemeClr val="tx1">
                    <a:lumMod val="75000"/>
                    <a:lumOff val="25000"/>
                  </a:schemeClr>
                </a:solidFill>
                <a:latin typeface="+mn-lt"/>
                <a:cs typeface="65 Helvetica Medium"/>
              </a:rPr>
              <a:t>This concludes The American Institute of Architects Continuing Education Systems Course</a:t>
            </a:r>
          </a:p>
        </p:txBody>
      </p:sp>
      <p:sp>
        <p:nvSpPr>
          <p:cNvPr id="13" name="Text Box 13"/>
          <p:cNvSpPr txBox="1">
            <a:spLocks noChangeArrowheads="1"/>
          </p:cNvSpPr>
          <p:nvPr/>
        </p:nvSpPr>
        <p:spPr bwMode="auto">
          <a:xfrm>
            <a:off x="4368231" y="4141160"/>
            <a:ext cx="3301570" cy="430863"/>
          </a:xfrm>
          <a:prstGeom prst="rect">
            <a:avLst/>
          </a:prstGeom>
          <a:noFill/>
          <a:ln w="9525">
            <a:noFill/>
            <a:miter lim="800000"/>
            <a:headEnd/>
            <a:tailEnd/>
          </a:ln>
        </p:spPr>
        <p:txBody>
          <a:bodyPr wrap="square" lIns="121898" tIns="60948" rIns="121898" bIns="60948">
            <a:spAutoFit/>
          </a:bodyPr>
          <a:lstStyle/>
          <a:p>
            <a:pPr>
              <a:spcBef>
                <a:spcPct val="50000"/>
              </a:spcBef>
              <a:defRPr/>
            </a:pPr>
            <a:r>
              <a:rPr lang="en-US" sz="2000" dirty="0">
                <a:solidFill>
                  <a:schemeClr val="tx1">
                    <a:lumMod val="75000"/>
                    <a:lumOff val="25000"/>
                  </a:schemeClr>
                </a:solidFill>
                <a:latin typeface="+mn-lt"/>
                <a:cs typeface="65 Helvetica Medium"/>
              </a:rPr>
              <a:t>Contact: </a:t>
            </a:r>
            <a:r>
              <a:rPr lang="en-US" sz="2000" i="1" dirty="0">
                <a:solidFill>
                  <a:srgbClr val="0066FF"/>
                </a:solidFill>
                <a:latin typeface="+mn-lt"/>
                <a:cs typeface="65 Helvetica Medium"/>
              </a:rPr>
              <a:t>Presenter Name</a:t>
            </a:r>
          </a:p>
        </p:txBody>
      </p:sp>
      <p:cxnSp>
        <p:nvCxnSpPr>
          <p:cNvPr id="14" name="Straight Connector 13"/>
          <p:cNvCxnSpPr/>
          <p:nvPr/>
        </p:nvCxnSpPr>
        <p:spPr>
          <a:xfrm flipH="1">
            <a:off x="2801305" y="2976752"/>
            <a:ext cx="6443092"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14561" y="381794"/>
            <a:ext cx="814143" cy="8984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122E8F-B8B9-0DC6-5C10-1BD396276746}"/>
              </a:ext>
            </a:extLst>
          </p:cNvPr>
          <p:cNvPicPr>
            <a:picLocks noChangeAspect="1"/>
          </p:cNvPicPr>
          <p:nvPr/>
        </p:nvPicPr>
        <p:blipFill>
          <a:blip r:embed="rId3"/>
          <a:stretch>
            <a:fillRect/>
          </a:stretch>
        </p:blipFill>
        <p:spPr>
          <a:xfrm>
            <a:off x="11059485" y="5790438"/>
            <a:ext cx="676627" cy="688818"/>
          </a:xfrm>
          <a:prstGeom prst="rect">
            <a:avLst/>
          </a:prstGeom>
        </p:spPr>
      </p:pic>
      <p:sp>
        <p:nvSpPr>
          <p:cNvPr id="9" name="Rectangle 4">
            <a:extLst>
              <a:ext uri="{FF2B5EF4-FFF2-40B4-BE49-F238E27FC236}">
                <a16:creationId xmlns:a16="http://schemas.microsoft.com/office/drawing/2014/main" id="{143049E5-B191-A279-A543-FFC648FFBA97}"/>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65000"/>
                    <a:lumOff val="35000"/>
                  </a:srgbClr>
                </a:solidFill>
                <a:effectLst/>
                <a:uLnTx/>
                <a:uFillTx/>
                <a:latin typeface="Arial"/>
                <a:ea typeface="+mn-ea"/>
                <a:cs typeface="65 Helvetica Medium"/>
              </a:rPr>
              <a:t>Traditional Lighting Factors: There’s Still Work to Do</a:t>
            </a:r>
          </a:p>
        </p:txBody>
      </p:sp>
      <p:cxnSp>
        <p:nvCxnSpPr>
          <p:cNvPr id="10" name="Straight Connector 9">
            <a:extLst>
              <a:ext uri="{FF2B5EF4-FFF2-40B4-BE49-F238E27FC236}">
                <a16:creationId xmlns:a16="http://schemas.microsoft.com/office/drawing/2014/main" id="{98AF59E8-C494-F997-E277-AB8BB211D1C8}"/>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B9DF344C-0171-0AC6-4DAA-228857891F76}"/>
              </a:ext>
            </a:extLst>
          </p:cNvPr>
          <p:cNvPicPr>
            <a:picLocks noChangeAspect="1"/>
          </p:cNvPicPr>
          <p:nvPr/>
        </p:nvPicPr>
        <p:blipFill>
          <a:blip r:embed="rId4"/>
          <a:srcRect b="8572"/>
          <a:stretch/>
        </p:blipFill>
        <p:spPr>
          <a:xfrm>
            <a:off x="380205" y="809258"/>
            <a:ext cx="3527877" cy="2315735"/>
          </a:xfrm>
          <a:prstGeom prst="rect">
            <a:avLst/>
          </a:prstGeom>
        </p:spPr>
      </p:pic>
      <p:grpSp>
        <p:nvGrpSpPr>
          <p:cNvPr id="15" name="Group 14">
            <a:extLst>
              <a:ext uri="{FF2B5EF4-FFF2-40B4-BE49-F238E27FC236}">
                <a16:creationId xmlns:a16="http://schemas.microsoft.com/office/drawing/2014/main" id="{06F2CAAB-12CC-7B46-CC10-005CABA45152}"/>
              </a:ext>
            </a:extLst>
          </p:cNvPr>
          <p:cNvGrpSpPr>
            <a:grpSpLocks noChangeAspect="1"/>
          </p:cNvGrpSpPr>
          <p:nvPr/>
        </p:nvGrpSpPr>
        <p:grpSpPr>
          <a:xfrm>
            <a:off x="8334563" y="841154"/>
            <a:ext cx="3475645" cy="2315733"/>
            <a:chOff x="5104607" y="778521"/>
            <a:chExt cx="5816300" cy="3875252"/>
          </a:xfrm>
        </p:grpSpPr>
        <p:pic>
          <p:nvPicPr>
            <p:cNvPr id="13" name="Picture 12" descr="A picture containing building, porch, stone, area&#10;&#10;Description automatically generated">
              <a:extLst>
                <a:ext uri="{FF2B5EF4-FFF2-40B4-BE49-F238E27FC236}">
                  <a16:creationId xmlns:a16="http://schemas.microsoft.com/office/drawing/2014/main" id="{EF9ECE7C-94F3-3E0F-5DCB-C879382615B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08030" y="778521"/>
              <a:ext cx="5812877" cy="3875251"/>
            </a:xfrm>
            <a:prstGeom prst="rect">
              <a:avLst/>
            </a:prstGeom>
          </p:spPr>
        </p:pic>
        <p:pic>
          <p:nvPicPr>
            <p:cNvPr id="14" name="Picture 13" descr="A picture containing building, indoor, ceiling, window&#10;&#10;Description automatically generated">
              <a:extLst>
                <a:ext uri="{FF2B5EF4-FFF2-40B4-BE49-F238E27FC236}">
                  <a16:creationId xmlns:a16="http://schemas.microsoft.com/office/drawing/2014/main" id="{69EA242E-1FA1-844A-5B70-5DB2DFEA659B}"/>
                </a:ext>
              </a:extLst>
            </p:cNvPr>
            <p:cNvPicPr>
              <a:picLocks noChangeAspect="1"/>
            </p:cNvPicPr>
            <p:nvPr/>
          </p:nvPicPr>
          <p:blipFill>
            <a:blip r:embed="rId6" cstate="screen">
              <a:extLst>
                <a:ext uri="{28A0092B-C50C-407E-A947-70E740481C1C}">
                  <a14:useLocalDpi xmlns:a14="http://schemas.microsoft.com/office/drawing/2010/main"/>
                </a:ext>
              </a:extLst>
            </a:blip>
            <a:srcRect r="48876"/>
            <a:stretch/>
          </p:blipFill>
          <p:spPr>
            <a:xfrm>
              <a:off x="5104607" y="778521"/>
              <a:ext cx="2971800" cy="3875252"/>
            </a:xfrm>
            <a:prstGeom prst="rect">
              <a:avLst/>
            </a:prstGeom>
          </p:spPr>
        </p:pic>
      </p:grpSp>
      <p:sp>
        <p:nvSpPr>
          <p:cNvPr id="18" name="TextBox 17">
            <a:extLst>
              <a:ext uri="{FF2B5EF4-FFF2-40B4-BE49-F238E27FC236}">
                <a16:creationId xmlns:a16="http://schemas.microsoft.com/office/drawing/2014/main" id="{86EABDE1-8BD1-10D6-6921-BE6A5539ECE0}"/>
              </a:ext>
            </a:extLst>
          </p:cNvPr>
          <p:cNvSpPr txBox="1"/>
          <p:nvPr/>
        </p:nvSpPr>
        <p:spPr>
          <a:xfrm>
            <a:off x="682654" y="3248291"/>
            <a:ext cx="2994476" cy="938719"/>
          </a:xfrm>
          <a:prstGeom prst="rect">
            <a:avLst/>
          </a:prstGeom>
          <a:noFill/>
        </p:spPr>
        <p:txBody>
          <a:bodyPr wrap="square">
            <a:spAutoFit/>
          </a:bodyPr>
          <a:lstStyle/>
          <a:p>
            <a:pPr marR="0" lvl="0" algn="ctr" defTabSz="914400" rtl="0" eaLnBrk="1" fontAlgn="base" latinLnBrk="0" hangingPunct="1">
              <a:lnSpc>
                <a:spcPct val="100000"/>
              </a:lnSpc>
              <a:spcBef>
                <a:spcPct val="0"/>
              </a:spcBef>
              <a:spcAft>
                <a:spcPts val="600"/>
              </a:spcAft>
              <a:buClrTx/>
              <a:buSzTx/>
              <a:tabLst/>
              <a:defRPr/>
            </a:pPr>
            <a:r>
              <a:rPr kumimoji="0" lang="en-US" b="1" i="0" u="none" strike="noStrike" kern="1200" cap="none" spc="0" normalizeH="0" baseline="0" noProof="0" dirty="0">
                <a:ln>
                  <a:noFill/>
                </a:ln>
                <a:solidFill>
                  <a:srgbClr val="595959"/>
                </a:solidFill>
                <a:effectLst/>
                <a:uLnTx/>
                <a:uFillTx/>
                <a:latin typeface="Arial" charset="0"/>
                <a:ea typeface="+mn-ea"/>
                <a:cs typeface="+mn-cs"/>
              </a:rPr>
              <a:t>Visual Performance</a:t>
            </a:r>
          </a:p>
          <a:p>
            <a:pPr marR="0" lvl="0" algn="ctr" defTabSz="914400" rtl="0" eaLnBrk="1" fontAlgn="base" latinLnBrk="0" hangingPunct="1">
              <a:lnSpc>
                <a:spcPct val="100000"/>
              </a:lnSpc>
              <a:spcBef>
                <a:spcPct val="0"/>
              </a:spcBef>
              <a:spcAft>
                <a:spcPts val="600"/>
              </a:spcAft>
              <a:buClrTx/>
              <a:buSzTx/>
              <a:tabLst/>
              <a:defRPr/>
            </a:pPr>
            <a:r>
              <a:rPr kumimoji="0" lang="en-US" sz="1600" b="0" i="0" u="none" strike="noStrike" kern="1200" cap="none" spc="0" normalizeH="0" baseline="0" noProof="0" dirty="0">
                <a:ln>
                  <a:noFill/>
                </a:ln>
                <a:solidFill>
                  <a:srgbClr val="595959"/>
                </a:solidFill>
                <a:effectLst/>
                <a:uLnTx/>
                <a:uFillTx/>
                <a:latin typeface="Arial" charset="0"/>
                <a:ea typeface="+mn-ea"/>
                <a:cs typeface="+mn-cs"/>
              </a:rPr>
              <a:t>Older workforce requires higher light levels</a:t>
            </a:r>
          </a:p>
        </p:txBody>
      </p:sp>
      <p:sp>
        <p:nvSpPr>
          <p:cNvPr id="21" name="TextBox 20">
            <a:extLst>
              <a:ext uri="{FF2B5EF4-FFF2-40B4-BE49-F238E27FC236}">
                <a16:creationId xmlns:a16="http://schemas.microsoft.com/office/drawing/2014/main" id="{DE5D4FC5-87BD-0C0D-696D-F5A25EA5C395}"/>
              </a:ext>
            </a:extLst>
          </p:cNvPr>
          <p:cNvSpPr txBox="1"/>
          <p:nvPr/>
        </p:nvSpPr>
        <p:spPr>
          <a:xfrm>
            <a:off x="8711710" y="3312523"/>
            <a:ext cx="2895600" cy="938719"/>
          </a:xfrm>
          <a:prstGeom prst="rect">
            <a:avLst/>
          </a:prstGeom>
          <a:noFill/>
        </p:spPr>
        <p:txBody>
          <a:bodyPr wrap="square">
            <a:spAutoFit/>
          </a:bodyPr>
          <a:lstStyle/>
          <a:p>
            <a:pPr marR="0" lvl="0" algn="ctr" defTabSz="914400" rtl="0" eaLnBrk="1" fontAlgn="base" latinLnBrk="0" hangingPunct="1">
              <a:lnSpc>
                <a:spcPct val="100000"/>
              </a:lnSpc>
              <a:spcBef>
                <a:spcPct val="0"/>
              </a:spcBef>
              <a:spcAft>
                <a:spcPts val="600"/>
              </a:spcAft>
              <a:buClrTx/>
              <a:buSzTx/>
              <a:tabLst/>
              <a:defRPr/>
            </a:pPr>
            <a:r>
              <a:rPr kumimoji="0" lang="en-US" b="1" i="0" u="none" strike="noStrike" kern="1200" cap="none" spc="0" normalizeH="0" baseline="0" noProof="0" dirty="0">
                <a:ln>
                  <a:noFill/>
                </a:ln>
                <a:solidFill>
                  <a:srgbClr val="595959"/>
                </a:solidFill>
                <a:effectLst/>
                <a:uLnTx/>
                <a:uFillTx/>
                <a:latin typeface="Arial" charset="0"/>
                <a:ea typeface="+mn-ea"/>
                <a:cs typeface="+mn-cs"/>
              </a:rPr>
              <a:t>Emotional Response</a:t>
            </a:r>
          </a:p>
          <a:p>
            <a:pPr marR="0" lvl="0" algn="ctr" defTabSz="914400" rtl="0" eaLnBrk="1" fontAlgn="base" latinLnBrk="0" hangingPunct="1">
              <a:lnSpc>
                <a:spcPct val="100000"/>
              </a:lnSpc>
              <a:spcBef>
                <a:spcPct val="0"/>
              </a:spcBef>
              <a:spcAft>
                <a:spcPts val="600"/>
              </a:spcAft>
              <a:buClrTx/>
              <a:buSzTx/>
              <a:tabLst/>
              <a:defRPr/>
            </a:pPr>
            <a:r>
              <a:rPr kumimoji="0" lang="en-US" sz="1600" b="0" i="0" u="none" strike="noStrike" kern="1200" cap="none" spc="0" normalizeH="0" baseline="0" noProof="0" dirty="0">
                <a:ln>
                  <a:noFill/>
                </a:ln>
                <a:solidFill>
                  <a:srgbClr val="595959"/>
                </a:solidFill>
                <a:effectLst/>
                <a:uLnTx/>
                <a:uFillTx/>
                <a:latin typeface="Arial" charset="0"/>
                <a:ea typeface="+mn-ea"/>
                <a:cs typeface="+mn-cs"/>
              </a:rPr>
              <a:t>Tunable White illumination is now affordable</a:t>
            </a:r>
          </a:p>
        </p:txBody>
      </p:sp>
      <p:sp>
        <p:nvSpPr>
          <p:cNvPr id="23" name="Rectangle: Rounded Corners 22">
            <a:extLst>
              <a:ext uri="{FF2B5EF4-FFF2-40B4-BE49-F238E27FC236}">
                <a16:creationId xmlns:a16="http://schemas.microsoft.com/office/drawing/2014/main" id="{0C355B4A-6A33-8460-161A-CA56073CF426}"/>
              </a:ext>
            </a:extLst>
          </p:cNvPr>
          <p:cNvSpPr/>
          <p:nvPr/>
        </p:nvSpPr>
        <p:spPr>
          <a:xfrm>
            <a:off x="405687" y="4397434"/>
            <a:ext cx="3723640" cy="859605"/>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600" dirty="0"/>
              <a:t>How do we balance the need for more light with ever decreasing allowable energy consumption limits?</a:t>
            </a:r>
          </a:p>
        </p:txBody>
      </p:sp>
      <p:sp>
        <p:nvSpPr>
          <p:cNvPr id="25" name="Rectangle: Rounded Corners 24">
            <a:extLst>
              <a:ext uri="{FF2B5EF4-FFF2-40B4-BE49-F238E27FC236}">
                <a16:creationId xmlns:a16="http://schemas.microsoft.com/office/drawing/2014/main" id="{2F335C89-9B66-D9B3-1FC2-1F628E4B361B}"/>
              </a:ext>
            </a:extLst>
          </p:cNvPr>
          <p:cNvSpPr/>
          <p:nvPr/>
        </p:nvSpPr>
        <p:spPr>
          <a:xfrm>
            <a:off x="8745581" y="4430883"/>
            <a:ext cx="2718512" cy="859607"/>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600" dirty="0"/>
              <a:t>How do we take advantage of this feature most effectively?</a:t>
            </a:r>
          </a:p>
        </p:txBody>
      </p:sp>
      <p:grpSp>
        <p:nvGrpSpPr>
          <p:cNvPr id="29" name="Group 28">
            <a:extLst>
              <a:ext uri="{FF2B5EF4-FFF2-40B4-BE49-F238E27FC236}">
                <a16:creationId xmlns:a16="http://schemas.microsoft.com/office/drawing/2014/main" id="{CECF375E-A30C-5763-DC47-0314DECF8EEE}"/>
              </a:ext>
            </a:extLst>
          </p:cNvPr>
          <p:cNvGrpSpPr/>
          <p:nvPr/>
        </p:nvGrpSpPr>
        <p:grpSpPr>
          <a:xfrm>
            <a:off x="380205" y="5654985"/>
            <a:ext cx="10363201" cy="721155"/>
            <a:chOff x="380205" y="5654985"/>
            <a:chExt cx="10363201" cy="721155"/>
          </a:xfrm>
        </p:grpSpPr>
        <p:sp>
          <p:nvSpPr>
            <p:cNvPr id="27" name="Text Placeholder 3">
              <a:extLst>
                <a:ext uri="{FF2B5EF4-FFF2-40B4-BE49-F238E27FC236}">
                  <a16:creationId xmlns:a16="http://schemas.microsoft.com/office/drawing/2014/main" id="{02F1B0FC-C569-35D1-582D-C0F3F67DE9B3}"/>
                </a:ext>
              </a:extLst>
            </p:cNvPr>
            <p:cNvSpPr txBox="1">
              <a:spLocks/>
            </p:cNvSpPr>
            <p:nvPr/>
          </p:nvSpPr>
          <p:spPr>
            <a:xfrm>
              <a:off x="380205" y="5687321"/>
              <a:ext cx="10287001" cy="68881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Tx/>
                <a:buSzTx/>
                <a:buFont typeface="Arial" panose="020B0604020202020204" pitchFamily="34" charset="0"/>
                <a:buNone/>
                <a:tabLst/>
                <a:defRPr/>
              </a:pPr>
              <a:r>
                <a:rPr kumimoji="0" lang="en-US" sz="1200" b="0" i="0" u="none" strike="noStrike" kern="1200" cap="none" spc="0" normalizeH="0" baseline="0" noProof="0" dirty="0">
                  <a:ln>
                    <a:noFill/>
                  </a:ln>
                  <a:solidFill>
                    <a:sysClr val="windowText" lastClr="000000"/>
                  </a:solidFill>
                  <a:effectLst/>
                  <a:uLnTx/>
                  <a:uFillTx/>
                  <a:latin typeface="+mj-lt"/>
                  <a:ea typeface="+mn-ea"/>
                  <a:cs typeface="+mn-cs"/>
                </a:rPr>
                <a:t>“Importantly, a company, architect, designer, manager or business leader, motivated to create inclusive spaces for all individuals in an office environment, must concern themselves not with an imagined “average” person, but instead with the nuance of individual differences and preferences.”</a:t>
              </a:r>
            </a:p>
            <a:p>
              <a:pPr lvl="1" fontAlgn="auto">
                <a:spcBef>
                  <a:spcPts val="0"/>
                </a:spcBef>
                <a:spcAft>
                  <a:spcPts val="600"/>
                </a:spcAft>
              </a:pPr>
              <a:r>
                <a:rPr kumimoji="0" lang="en-US" sz="1100" b="0" i="0" u="none" strike="noStrike" kern="1200" cap="none" spc="0" normalizeH="0" baseline="0" noProof="0" dirty="0">
                  <a:ln>
                    <a:noFill/>
                  </a:ln>
                  <a:solidFill>
                    <a:sysClr val="windowText" lastClr="000000"/>
                  </a:solidFill>
                  <a:effectLst/>
                  <a:uLnTx/>
                  <a:uFillTx/>
                  <a:latin typeface="+mj-lt"/>
                  <a:ea typeface="+mn-ea"/>
                  <a:cs typeface="+mn-cs"/>
                </a:rPr>
                <a:t>- </a:t>
              </a:r>
              <a:r>
                <a:rPr kumimoji="0" lang="en-US" sz="1100" b="0" i="1" u="none" strike="noStrike" kern="1200" cap="none" spc="0" normalizeH="0" baseline="0" noProof="0" dirty="0">
                  <a:ln>
                    <a:noFill/>
                  </a:ln>
                  <a:solidFill>
                    <a:sysClr val="windowText" lastClr="000000"/>
                  </a:solidFill>
                  <a:effectLst/>
                  <a:uLnTx/>
                  <a:uFillTx/>
                  <a:latin typeface="+mj-lt"/>
                  <a:ea typeface="+mn-ea"/>
                  <a:cs typeface="+mn-cs"/>
                </a:rPr>
                <a:t>Tony Esposito, WELL Building Director, Standard Development, Light Concept Lead</a:t>
              </a:r>
            </a:p>
          </p:txBody>
        </p:sp>
        <p:sp>
          <p:nvSpPr>
            <p:cNvPr id="28" name="Rectangle 27">
              <a:extLst>
                <a:ext uri="{FF2B5EF4-FFF2-40B4-BE49-F238E27FC236}">
                  <a16:creationId xmlns:a16="http://schemas.microsoft.com/office/drawing/2014/main" id="{B5FCCF4B-80E6-43A3-25E2-489FDF958559}"/>
                </a:ext>
              </a:extLst>
            </p:cNvPr>
            <p:cNvSpPr/>
            <p:nvPr/>
          </p:nvSpPr>
          <p:spPr>
            <a:xfrm>
              <a:off x="380205" y="5654985"/>
              <a:ext cx="10363201" cy="721154"/>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a:extLst>
              <a:ext uri="{FF2B5EF4-FFF2-40B4-BE49-F238E27FC236}">
                <a16:creationId xmlns:a16="http://schemas.microsoft.com/office/drawing/2014/main" id="{F3945510-2E4D-51A1-BE8A-EA731BE73846}"/>
              </a:ext>
            </a:extLst>
          </p:cNvPr>
          <p:cNvPicPr>
            <a:picLocks noChangeAspect="1"/>
          </p:cNvPicPr>
          <p:nvPr/>
        </p:nvPicPr>
        <p:blipFill>
          <a:blip r:embed="rId7"/>
          <a:stretch>
            <a:fillRect/>
          </a:stretch>
        </p:blipFill>
        <p:spPr>
          <a:xfrm>
            <a:off x="4490014" y="809258"/>
            <a:ext cx="3472208" cy="2315732"/>
          </a:xfrm>
          <a:prstGeom prst="rect">
            <a:avLst/>
          </a:prstGeom>
        </p:spPr>
      </p:pic>
      <p:sp>
        <p:nvSpPr>
          <p:cNvPr id="3" name="TextBox 2">
            <a:extLst>
              <a:ext uri="{FF2B5EF4-FFF2-40B4-BE49-F238E27FC236}">
                <a16:creationId xmlns:a16="http://schemas.microsoft.com/office/drawing/2014/main" id="{40B9D9D5-FA2B-D1CE-B47E-23E41121AF18}"/>
              </a:ext>
            </a:extLst>
          </p:cNvPr>
          <p:cNvSpPr txBox="1"/>
          <p:nvPr/>
        </p:nvSpPr>
        <p:spPr>
          <a:xfrm>
            <a:off x="4512150" y="3248291"/>
            <a:ext cx="3472208" cy="938719"/>
          </a:xfrm>
          <a:prstGeom prst="rect">
            <a:avLst/>
          </a:prstGeom>
          <a:noFill/>
        </p:spPr>
        <p:txBody>
          <a:bodyPr wrap="square">
            <a:spAutoFit/>
          </a:bodyPr>
          <a:lstStyle/>
          <a:p>
            <a:pPr marR="0" lvl="0" algn="ctr" defTabSz="914400" rtl="0" eaLnBrk="1" fontAlgn="base" latinLnBrk="0" hangingPunct="1">
              <a:lnSpc>
                <a:spcPct val="100000"/>
              </a:lnSpc>
              <a:spcBef>
                <a:spcPct val="0"/>
              </a:spcBef>
              <a:spcAft>
                <a:spcPts val="600"/>
              </a:spcAft>
              <a:buClrTx/>
              <a:buSzTx/>
              <a:tabLst/>
              <a:defRPr/>
            </a:pPr>
            <a:r>
              <a:rPr kumimoji="0" lang="en-US" b="1" i="0" u="none" strike="noStrike" kern="1200" cap="none" spc="0" normalizeH="0" baseline="0" noProof="0" dirty="0">
                <a:ln>
                  <a:noFill/>
                </a:ln>
                <a:solidFill>
                  <a:srgbClr val="595959"/>
                </a:solidFill>
                <a:effectLst/>
                <a:uLnTx/>
                <a:uFillTx/>
                <a:latin typeface="Arial" charset="0"/>
                <a:ea typeface="+mn-ea"/>
                <a:cs typeface="+mn-cs"/>
              </a:rPr>
              <a:t>Energy Codes</a:t>
            </a:r>
          </a:p>
          <a:p>
            <a:pPr marR="0" lvl="0" algn="ctr" defTabSz="914400" rtl="0" eaLnBrk="1" fontAlgn="base" latinLnBrk="0" hangingPunct="1">
              <a:lnSpc>
                <a:spcPct val="100000"/>
              </a:lnSpc>
              <a:spcBef>
                <a:spcPct val="0"/>
              </a:spcBef>
              <a:spcAft>
                <a:spcPts val="600"/>
              </a:spcAft>
              <a:buClrTx/>
              <a:buSzTx/>
              <a:tabLst/>
              <a:defRPr/>
            </a:pPr>
            <a:r>
              <a:rPr kumimoji="0" lang="en-US" sz="1600" b="0" i="0" u="none" strike="noStrike" kern="1200" cap="none" spc="0" normalizeH="0" baseline="0" noProof="0" dirty="0">
                <a:ln>
                  <a:noFill/>
                </a:ln>
                <a:solidFill>
                  <a:srgbClr val="595959"/>
                </a:solidFill>
                <a:effectLst/>
                <a:uLnTx/>
                <a:uFillTx/>
                <a:latin typeface="Arial" charset="0"/>
                <a:ea typeface="+mn-ea"/>
                <a:cs typeface="+mn-cs"/>
              </a:rPr>
              <a:t>LEDs are pretty efficient. What now?</a:t>
            </a:r>
          </a:p>
        </p:txBody>
      </p:sp>
      <p:sp>
        <p:nvSpPr>
          <p:cNvPr id="4" name="Rectangle: Rounded Corners 3">
            <a:extLst>
              <a:ext uri="{FF2B5EF4-FFF2-40B4-BE49-F238E27FC236}">
                <a16:creationId xmlns:a16="http://schemas.microsoft.com/office/drawing/2014/main" id="{225F3CB5-EB1B-E36B-492D-7F0DE6D3031D}"/>
              </a:ext>
            </a:extLst>
          </p:cNvPr>
          <p:cNvSpPr/>
          <p:nvPr/>
        </p:nvSpPr>
        <p:spPr>
          <a:xfrm>
            <a:off x="4745773" y="4398987"/>
            <a:ext cx="3004961" cy="859607"/>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1600" dirty="0"/>
              <a:t>Will ever more stringent codes result in lack of choice or poor quality illumination?</a:t>
            </a:r>
          </a:p>
        </p:txBody>
      </p:sp>
    </p:spTree>
    <p:extLst>
      <p:ext uri="{BB962C8B-B14F-4D97-AF65-F5344CB8AC3E}">
        <p14:creationId xmlns:p14="http://schemas.microsoft.com/office/powerpoint/2010/main" val="1912302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3" grpId="0" animBg="1"/>
      <p:bldP spid="25" grpId="0" animBg="1"/>
      <p:bldP spid="3" grpId="0"/>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862329"/>
            <a:ext cx="9634988" cy="492443"/>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65000"/>
                    <a:lumOff val="35000"/>
                  </a:schemeClr>
                </a:solidFill>
                <a:latin typeface="+mn-lt"/>
                <a:cs typeface="65 Helvetica Medium"/>
              </a:rPr>
              <a:t>Emerging Factors: (Acoustic) Lighting for Well-Being</a:t>
            </a:r>
          </a:p>
        </p:txBody>
      </p:sp>
      <p:sp>
        <p:nvSpPr>
          <p:cNvPr id="16" name="TextBox 15"/>
          <p:cNvSpPr txBox="1"/>
          <p:nvPr/>
        </p:nvSpPr>
        <p:spPr>
          <a:xfrm>
            <a:off x="542433" y="2335104"/>
            <a:ext cx="10022591" cy="2694890"/>
          </a:xfrm>
          <a:prstGeom prst="rect">
            <a:avLst/>
          </a:prstGeom>
          <a:noFill/>
        </p:spPr>
        <p:txBody>
          <a:bodyPr wrap="square" lIns="121898" tIns="60948" rIns="121898" bIns="60948">
            <a:noAutofit/>
          </a:bodyPr>
          <a:lstStyle/>
          <a:p>
            <a:pPr marL="457178" indent="-457178">
              <a:lnSpc>
                <a:spcPct val="200000"/>
              </a:lnSpc>
              <a:buFont typeface="+mj-lt"/>
              <a:buAutoNum type="arabicPeriod"/>
            </a:pPr>
            <a:r>
              <a:rPr lang="en-CA" sz="2000" dirty="0">
                <a:solidFill>
                  <a:schemeClr val="tx1">
                    <a:lumMod val="75000"/>
                    <a:lumOff val="25000"/>
                  </a:schemeClr>
                </a:solidFill>
              </a:rPr>
              <a:t>What is Driving the Emergence of Well-being as a Design Factor?</a:t>
            </a:r>
          </a:p>
          <a:p>
            <a:pPr marL="457178" indent="-457178">
              <a:lnSpc>
                <a:spcPct val="200000"/>
              </a:lnSpc>
              <a:buFont typeface="+mj-lt"/>
              <a:buAutoNum type="arabicPeriod"/>
            </a:pPr>
            <a:r>
              <a:rPr lang="en-CA" sz="2000" dirty="0">
                <a:solidFill>
                  <a:schemeClr val="tx1">
                    <a:lumMod val="75000"/>
                    <a:lumOff val="25000"/>
                  </a:schemeClr>
                </a:solidFill>
              </a:rPr>
              <a:t>What Do People Really Need to Feel Better?</a:t>
            </a:r>
          </a:p>
          <a:p>
            <a:pPr marL="457178" indent="-457178">
              <a:lnSpc>
                <a:spcPct val="200000"/>
              </a:lnSpc>
              <a:buFont typeface="+mj-lt"/>
              <a:buAutoNum type="arabicPeriod"/>
            </a:pPr>
            <a:r>
              <a:rPr lang="en-CA" sz="2000" dirty="0">
                <a:solidFill>
                  <a:schemeClr val="tx1">
                    <a:lumMod val="75000"/>
                    <a:lumOff val="25000"/>
                  </a:schemeClr>
                </a:solidFill>
              </a:rPr>
              <a:t>The Characteristics of Lighting that are Important for Well-being</a:t>
            </a:r>
          </a:p>
          <a:p>
            <a:pPr marL="457178" indent="-457178">
              <a:lnSpc>
                <a:spcPct val="200000"/>
              </a:lnSpc>
              <a:buFont typeface="+mj-lt"/>
              <a:buAutoNum type="arabicPeriod"/>
            </a:pPr>
            <a:r>
              <a:rPr lang="en-CA" sz="2000" dirty="0">
                <a:solidFill>
                  <a:schemeClr val="tx1">
                    <a:lumMod val="75000"/>
                    <a:lumOff val="25000"/>
                  </a:schemeClr>
                </a:solidFill>
              </a:rPr>
              <a:t>The Importance of Sound Control and How Luminous Ceilings Make a Difference</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rgbClr val="595959"/>
                </a:solidFill>
                <a:latin typeface="+mn-lt"/>
                <a:ea typeface="Arial Unicode MS" pitchFamily="34" charset="-128"/>
                <a:cs typeface="65 Helvetica Medium"/>
              </a:rPr>
              <a:t>This section will cover:</a:t>
            </a:r>
            <a:endParaRPr lang="en-US" dirty="0">
              <a:solidFill>
                <a:srgbClr val="595959"/>
              </a:solidFill>
              <a:latin typeface="+mn-lt"/>
              <a:cs typeface="65 Helvetica Medium"/>
            </a:endParaRPr>
          </a:p>
        </p:txBody>
      </p:sp>
      <p:cxnSp>
        <p:nvCxnSpPr>
          <p:cNvPr id="18" name="Straight Connector 17"/>
          <p:cNvCxnSpPr>
            <a:cxnSpLocks/>
          </p:cNvCxnSpPr>
          <p:nvPr/>
        </p:nvCxnSpPr>
        <p:spPr>
          <a:xfrm flipH="1">
            <a:off x="542433" y="1600994"/>
            <a:ext cx="96675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2873072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6" name="TextBox 5">
            <a:extLst>
              <a:ext uri="{FF2B5EF4-FFF2-40B4-BE49-F238E27FC236}">
                <a16:creationId xmlns:a16="http://schemas.microsoft.com/office/drawing/2014/main" id="{6BE39580-272C-7979-9EEF-58DAF57DF48C}"/>
              </a:ext>
            </a:extLst>
          </p:cNvPr>
          <p:cNvSpPr txBox="1"/>
          <p:nvPr/>
        </p:nvSpPr>
        <p:spPr>
          <a:xfrm>
            <a:off x="1523206" y="1981994"/>
            <a:ext cx="9601200" cy="1754326"/>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Arial" charset="0"/>
                <a:ea typeface="+mn-ea"/>
                <a:cs typeface="+mn-cs"/>
              </a:rPr>
              <a:t>“We now know that developers and architects can be more effective in achieving public health goals than doctors in white coats.”</a:t>
            </a:r>
          </a:p>
        </p:txBody>
      </p:sp>
      <p:sp>
        <p:nvSpPr>
          <p:cNvPr id="16" name="TextBox 15">
            <a:extLst>
              <a:ext uri="{FF2B5EF4-FFF2-40B4-BE49-F238E27FC236}">
                <a16:creationId xmlns:a16="http://schemas.microsoft.com/office/drawing/2014/main" id="{6CB71FD2-8D96-C68B-A474-A055541935CA}"/>
              </a:ext>
            </a:extLst>
          </p:cNvPr>
          <p:cNvSpPr txBox="1"/>
          <p:nvPr/>
        </p:nvSpPr>
        <p:spPr>
          <a:xfrm>
            <a:off x="1751806" y="3916085"/>
            <a:ext cx="8305800" cy="52322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Arial" charset="0"/>
                <a:ea typeface="+mn-ea"/>
                <a:cs typeface="+mn-cs"/>
              </a:rPr>
              <a:t>- Dr. Richard Jackson from the University of California Los Angeles School of Public Health as quoted in Workdesign.com: How Office Design Can Influence Employee Health and Wellness (2022)</a:t>
            </a:r>
          </a:p>
        </p:txBody>
      </p:sp>
    </p:spTree>
    <p:extLst>
      <p:ext uri="{BB962C8B-B14F-4D97-AF65-F5344CB8AC3E}">
        <p14:creationId xmlns:p14="http://schemas.microsoft.com/office/powerpoint/2010/main" val="3701540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72784</TotalTime>
  <Words>9247</Words>
  <Application>Microsoft Office PowerPoint</Application>
  <PresentationFormat>Custom</PresentationFormat>
  <Paragraphs>678</Paragraphs>
  <Slides>64</Slides>
  <Notes>64</Notes>
  <HiddenSlides>0</HiddenSlides>
  <MMClips>1</MMClips>
  <ScaleCrop>false</ScaleCrop>
  <HeadingPairs>
    <vt:vector size="4" baseType="variant">
      <vt:variant>
        <vt:lpstr>Theme</vt:lpstr>
      </vt:variant>
      <vt:variant>
        <vt:i4>2</vt:i4>
      </vt:variant>
      <vt:variant>
        <vt:lpstr>Slide Titles</vt:lpstr>
      </vt:variant>
      <vt:variant>
        <vt:i4>64</vt:i4>
      </vt:variant>
    </vt:vector>
  </HeadingPairs>
  <TitlesOfParts>
    <vt:vector size="66" baseType="lpstr">
      <vt:lpstr>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Andrea Raggambi</dc:creator>
  <cp:lastModifiedBy>Grant Harlow</cp:lastModifiedBy>
  <cp:revision>887</cp:revision>
  <cp:lastPrinted>2024-12-05T00:57:00Z</cp:lastPrinted>
  <dcterms:created xsi:type="dcterms:W3CDTF">2006-06-28T20:25:35Z</dcterms:created>
  <dcterms:modified xsi:type="dcterms:W3CDTF">2025-02-11T14:00:30Z</dcterms:modified>
</cp:coreProperties>
</file>