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0" r:id="rId1"/>
  </p:sldMasterIdLst>
  <p:notesMasterIdLst>
    <p:notesMasterId r:id="rId56"/>
  </p:notesMasterIdLst>
  <p:sldIdLst>
    <p:sldId id="752" r:id="rId2"/>
    <p:sldId id="1603" r:id="rId3"/>
    <p:sldId id="1086" r:id="rId4"/>
    <p:sldId id="1075" r:id="rId5"/>
    <p:sldId id="1683" r:id="rId6"/>
    <p:sldId id="259" r:id="rId7"/>
    <p:sldId id="260" r:id="rId8"/>
    <p:sldId id="262" r:id="rId9"/>
    <p:sldId id="264" r:id="rId10"/>
    <p:sldId id="267" r:id="rId11"/>
    <p:sldId id="272" r:id="rId12"/>
    <p:sldId id="274" r:id="rId13"/>
    <p:sldId id="275" r:id="rId14"/>
    <p:sldId id="277" r:id="rId15"/>
    <p:sldId id="258" r:id="rId16"/>
    <p:sldId id="302" r:id="rId17"/>
    <p:sldId id="1668" r:id="rId18"/>
    <p:sldId id="1665" r:id="rId19"/>
    <p:sldId id="1684" r:id="rId20"/>
    <p:sldId id="1670" r:id="rId21"/>
    <p:sldId id="1685" r:id="rId22"/>
    <p:sldId id="1643" r:id="rId23"/>
    <p:sldId id="1673" r:id="rId24"/>
    <p:sldId id="1674" r:id="rId25"/>
    <p:sldId id="1675" r:id="rId26"/>
    <p:sldId id="1676" r:id="rId27"/>
    <p:sldId id="1677" r:id="rId28"/>
    <p:sldId id="1678" r:id="rId29"/>
    <p:sldId id="1642" r:id="rId30"/>
    <p:sldId id="1620" r:id="rId31"/>
    <p:sldId id="304" r:id="rId32"/>
    <p:sldId id="1604" r:id="rId33"/>
    <p:sldId id="1690" r:id="rId34"/>
    <p:sldId id="1693" r:id="rId35"/>
    <p:sldId id="1694" r:id="rId36"/>
    <p:sldId id="1691" r:id="rId37"/>
    <p:sldId id="1692" r:id="rId38"/>
    <p:sldId id="1651" r:id="rId39"/>
    <p:sldId id="1652" r:id="rId40"/>
    <p:sldId id="1647" r:id="rId41"/>
    <p:sldId id="1648" r:id="rId42"/>
    <p:sldId id="1689" r:id="rId43"/>
    <p:sldId id="1649" r:id="rId44"/>
    <p:sldId id="1687" r:id="rId45"/>
    <p:sldId id="1688" r:id="rId46"/>
    <p:sldId id="1650" r:id="rId47"/>
    <p:sldId id="1679" r:id="rId48"/>
    <p:sldId id="1686" r:id="rId49"/>
    <p:sldId id="1605" r:id="rId50"/>
    <p:sldId id="1630" r:id="rId51"/>
    <p:sldId id="1623" r:id="rId52"/>
    <p:sldId id="1631" r:id="rId53"/>
    <p:sldId id="1632" r:id="rId54"/>
    <p:sldId id="312" r:id="rId5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51EF48-4AE5-45A9-9684-6F25D4DEC5F2}">
          <p14:sldIdLst>
            <p14:sldId id="752"/>
            <p14:sldId id="1603"/>
            <p14:sldId id="1086"/>
            <p14:sldId id="1075"/>
            <p14:sldId id="1683"/>
            <p14:sldId id="259"/>
            <p14:sldId id="260"/>
            <p14:sldId id="262"/>
            <p14:sldId id="264"/>
            <p14:sldId id="267"/>
            <p14:sldId id="272"/>
            <p14:sldId id="274"/>
            <p14:sldId id="275"/>
            <p14:sldId id="277"/>
            <p14:sldId id="258"/>
            <p14:sldId id="302"/>
            <p14:sldId id="1668"/>
            <p14:sldId id="1665"/>
            <p14:sldId id="1684"/>
            <p14:sldId id="1670"/>
            <p14:sldId id="1685"/>
            <p14:sldId id="1643"/>
            <p14:sldId id="1673"/>
            <p14:sldId id="1674"/>
            <p14:sldId id="1675"/>
            <p14:sldId id="1676"/>
            <p14:sldId id="1677"/>
            <p14:sldId id="1678"/>
            <p14:sldId id="1642"/>
            <p14:sldId id="1620"/>
            <p14:sldId id="304"/>
            <p14:sldId id="1604"/>
            <p14:sldId id="1690"/>
            <p14:sldId id="1693"/>
            <p14:sldId id="1694"/>
            <p14:sldId id="1691"/>
            <p14:sldId id="1692"/>
            <p14:sldId id="1651"/>
            <p14:sldId id="1652"/>
            <p14:sldId id="1647"/>
            <p14:sldId id="1648"/>
            <p14:sldId id="1689"/>
            <p14:sldId id="1649"/>
            <p14:sldId id="1687"/>
            <p14:sldId id="1688"/>
            <p14:sldId id="1650"/>
            <p14:sldId id="1679"/>
            <p14:sldId id="1686"/>
            <p14:sldId id="1605"/>
            <p14:sldId id="1630"/>
            <p14:sldId id="1623"/>
            <p14:sldId id="1631"/>
            <p14:sldId id="1632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8B9AD9"/>
    <a:srgbClr val="0000FF"/>
    <a:srgbClr val="000000"/>
    <a:srgbClr val="0089EE"/>
    <a:srgbClr val="94A4E8"/>
    <a:srgbClr val="FFB15E"/>
    <a:srgbClr val="DFFFE0"/>
    <a:srgbClr val="005493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068" autoAdjust="0"/>
  </p:normalViewPr>
  <p:slideViewPr>
    <p:cSldViewPr snapToGrid="0" snapToObjects="1">
      <p:cViewPr varScale="1">
        <p:scale>
          <a:sx n="121" d="100"/>
          <a:sy n="121" d="100"/>
        </p:scale>
        <p:origin x="432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nt Harlow" userId="d212826f-add6-4b56-b739-71e76f88ee08" providerId="ADAL" clId="{360EDFC9-A601-433E-BFDA-F63F073A325D}"/>
    <pc:docChg chg="custSel modSld modMainMaster">
      <pc:chgData name="Grant Harlow" userId="d212826f-add6-4b56-b739-71e76f88ee08" providerId="ADAL" clId="{360EDFC9-A601-433E-BFDA-F63F073A325D}" dt="2025-05-28T00:37:38.570" v="12" actId="164"/>
      <pc:docMkLst>
        <pc:docMk/>
      </pc:docMkLst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1077238575" sldId="258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3374799715" sldId="259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3715277137" sldId="260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2399171542" sldId="262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1800601012" sldId="264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410314571" sldId="267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1835383348" sldId="272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1921105168" sldId="274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1045519367" sldId="275"/>
        </pc:sldMkLst>
      </pc:sldChg>
      <pc:sldChg chg="modSp">
        <pc:chgData name="Grant Harlow" userId="d212826f-add6-4b56-b739-71e76f88ee08" providerId="ADAL" clId="{360EDFC9-A601-433E-BFDA-F63F073A325D}" dt="2025-05-01T23:52:00.054" v="0"/>
        <pc:sldMkLst>
          <pc:docMk/>
          <pc:sldMk cId="2362233888" sldId="277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913719850" sldId="302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634823256" sldId="304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051631066" sldId="1075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228841907" sldId="1086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639590357" sldId="1603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0840510" sldId="1605"/>
        </pc:sldMkLst>
      </pc:sldChg>
      <pc:sldChg chg="addSp modSp modAnim">
        <pc:chgData name="Grant Harlow" userId="d212826f-add6-4b56-b739-71e76f88ee08" providerId="ADAL" clId="{360EDFC9-A601-433E-BFDA-F63F073A325D}" dt="2025-05-28T00:37:38.570" v="12" actId="164"/>
        <pc:sldMkLst>
          <pc:docMk/>
          <pc:sldMk cId="1009452012" sldId="1620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368290166" sldId="1630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977722368" sldId="1631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4116240607" sldId="1632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620431830" sldId="1642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818360975" sldId="1643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908222607" sldId="1647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098587867" sldId="1648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314593079" sldId="1649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601493103" sldId="1650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612429738" sldId="1651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224276952" sldId="1652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006174032" sldId="1665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997369198" sldId="1670"/>
        </pc:sldMkLst>
      </pc:sldChg>
      <pc:sldChg chg="addSp delSp mod">
        <pc:chgData name="Grant Harlow" userId="d212826f-add6-4b56-b739-71e76f88ee08" providerId="ADAL" clId="{360EDFC9-A601-433E-BFDA-F63F073A325D}" dt="2025-05-13T00:11:51.947" v="9" actId="478"/>
        <pc:sldMkLst>
          <pc:docMk/>
          <pc:sldMk cId="1371291004" sldId="1673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467337881" sldId="1679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624631786" sldId="1683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020184691" sldId="1684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394285978" sldId="1685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088089090" sldId="1687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410976475" sldId="1688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3543085679" sldId="1689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789395597" sldId="1690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2736673583" sldId="1691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1883111438" sldId="1692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439228593" sldId="1693"/>
        </pc:sldMkLst>
      </pc:sldChg>
      <pc:sldChg chg="modSp">
        <pc:chgData name="Grant Harlow" userId="d212826f-add6-4b56-b739-71e76f88ee08" providerId="ADAL" clId="{360EDFC9-A601-433E-BFDA-F63F073A325D}" dt="2025-05-01T23:54:22.144" v="3"/>
        <pc:sldMkLst>
          <pc:docMk/>
          <pc:sldMk cId="938728232" sldId="1694"/>
        </pc:sldMkLst>
      </pc:sldChg>
      <pc:sldMasterChg chg="modSldLayout">
        <pc:chgData name="Grant Harlow" userId="d212826f-add6-4b56-b739-71e76f88ee08" providerId="ADAL" clId="{360EDFC9-A601-433E-BFDA-F63F073A325D}" dt="2025-05-01T23:52:36.200" v="1"/>
        <pc:sldMasterMkLst>
          <pc:docMk/>
          <pc:sldMasterMk cId="1367879042" sldId="2147483663"/>
        </pc:sldMasterMkLst>
        <pc:sldLayoutChg chg="modSp">
          <pc:chgData name="Grant Harlow" userId="d212826f-add6-4b56-b739-71e76f88ee08" providerId="ADAL" clId="{360EDFC9-A601-433E-BFDA-F63F073A325D}" dt="2025-05-01T23:52:36.200" v="1"/>
          <pc:sldLayoutMkLst>
            <pc:docMk/>
            <pc:sldMasterMk cId="1679996053" sldId="2147483690"/>
            <pc:sldLayoutMk cId="1985033389" sldId="2147483676"/>
          </pc:sldLayoutMkLst>
        </pc:sldLayoutChg>
        <pc:sldLayoutChg chg="modSp">
          <pc:chgData name="Grant Harlow" userId="d212826f-add6-4b56-b739-71e76f88ee08" providerId="ADAL" clId="{360EDFC9-A601-433E-BFDA-F63F073A325D}" dt="2025-05-01T23:52:36.200" v="1"/>
          <pc:sldLayoutMkLst>
            <pc:docMk/>
            <pc:sldMasterMk cId="1679996053" sldId="2147483690"/>
            <pc:sldLayoutMk cId="444894679" sldId="2147483677"/>
          </pc:sldLayoutMkLst>
        </pc:sldLayoutChg>
        <pc:sldLayoutChg chg="modSp">
          <pc:chgData name="Grant Harlow" userId="d212826f-add6-4b56-b739-71e76f88ee08" providerId="ADAL" clId="{360EDFC9-A601-433E-BFDA-F63F073A325D}" dt="2025-05-01T23:52:36.200" v="1"/>
          <pc:sldLayoutMkLst>
            <pc:docMk/>
            <pc:sldMasterMk cId="1679996053" sldId="2147483690"/>
            <pc:sldLayoutMk cId="2232968546" sldId="2147483680"/>
          </pc:sldLayoutMkLst>
        </pc:sldLayoutChg>
      </pc:sldMasterChg>
      <pc:sldMasterChg chg="modSldLayout">
        <pc:chgData name="Grant Harlow" userId="d212826f-add6-4b56-b739-71e76f88ee08" providerId="ADAL" clId="{360EDFC9-A601-433E-BFDA-F63F073A325D}" dt="2025-05-01T23:52:48.264" v="2"/>
        <pc:sldMasterMkLst>
          <pc:docMk/>
          <pc:sldMasterMk cId="3032975624" sldId="2147483682"/>
        </pc:sldMasterMkLst>
        <pc:sldLayoutChg chg="delSp">
          <pc:chgData name="Grant Harlow" userId="d212826f-add6-4b56-b739-71e76f88ee08" providerId="ADAL" clId="{360EDFC9-A601-433E-BFDA-F63F073A325D}" dt="2025-05-01T23:52:48.264" v="2"/>
          <pc:sldLayoutMkLst>
            <pc:docMk/>
            <pc:sldMasterMk cId="3032975624" sldId="2147483682"/>
            <pc:sldLayoutMk cId="793759699" sldId="2147483705"/>
          </pc:sldLayoutMkLst>
        </pc:sldLayoutChg>
      </pc:sldMasterChg>
    </pc:docChg>
  </pc:docChgLst>
  <pc:docChgLst>
    <pc:chgData name="Grant Harlow" userId="d212826f-add6-4b56-b739-71e76f88ee08" providerId="ADAL" clId="{6459D7AB-A3E8-428C-8846-B705CB02E451}"/>
    <pc:docChg chg="custSel modSld">
      <pc:chgData name="Grant Harlow" userId="d212826f-add6-4b56-b739-71e76f88ee08" providerId="ADAL" clId="{6459D7AB-A3E8-428C-8846-B705CB02E451}" dt="2025-09-11T21:29:33.505" v="81" actId="20577"/>
      <pc:docMkLst>
        <pc:docMk/>
      </pc:docMkLst>
      <pc:sldChg chg="modSp mod">
        <pc:chgData name="Grant Harlow" userId="d212826f-add6-4b56-b739-71e76f88ee08" providerId="ADAL" clId="{6459D7AB-A3E8-428C-8846-B705CB02E451}" dt="2025-09-11T21:29:33.505" v="81" actId="20577"/>
        <pc:sldMkLst>
          <pc:docMk/>
          <pc:sldMk cId="2343242187" sldId="752"/>
        </pc:sldMkLst>
        <pc:spChg chg="mod">
          <ac:chgData name="Grant Harlow" userId="d212826f-add6-4b56-b739-71e76f88ee08" providerId="ADAL" clId="{6459D7AB-A3E8-428C-8846-B705CB02E451}" dt="2025-09-11T21:29:33.505" v="81" actId="20577"/>
          <ac:spMkLst>
            <pc:docMk/>
            <pc:sldMk cId="2343242187" sldId="752"/>
            <ac:spMk id="9" creationId="{030DC6CD-4E13-4F28-BC0C-83EFC0D6BFB2}"/>
          </ac:spMkLst>
        </pc:spChg>
        <pc:spChg chg="mod">
          <ac:chgData name="Grant Harlow" userId="d212826f-add6-4b56-b739-71e76f88ee08" providerId="ADAL" clId="{6459D7AB-A3E8-428C-8846-B705CB02E451}" dt="2025-09-11T21:27:47.434" v="65" actId="20577"/>
          <ac:spMkLst>
            <pc:docMk/>
            <pc:sldMk cId="2343242187" sldId="752"/>
            <ac:spMk id="10" creationId="{700B511A-C81C-4D0B-88E0-A5A6B0621A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7475DBF8-DCA6-9745-AF55-67B3539F877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313A1F31-387E-B747-B7C3-B97493BC7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9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6A85-2F7C-FD83-84E0-4C8C98277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A502F-5D7C-654C-B95A-343FFF2C0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BF6A84-7F9C-9B2F-453F-9BFCF528C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2237C-DAC2-5469-1FF2-DB6146F4B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10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DE79-B950-4945-EA6C-6CB37FF48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27225-2362-9D33-6180-53502FC82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C6FFA-773C-906A-186D-62F452A8B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63433-F31E-7D18-B795-BC193DDC8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9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41FF-EC4A-72F6-B878-C34487FA2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3C0E3-4198-B059-EFB3-5DE77F675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16FF8-E5A7-0033-A750-A5D3F986C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2C9F4-AE74-AE65-D057-DFF5A5E2F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09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47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53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129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20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0CAD9-3FB5-557C-C401-AC36CFB13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D2E0C-C93B-B4EE-5D33-0C36B7913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157FA-1617-81A6-0CD6-F8F9B62BE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6271-CA48-C65F-C877-13EE766FA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92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9CAB-FA92-C0FF-A3B8-CE24A2C21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8D48E-4B95-A616-2299-F896BEF39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11EF4-9F03-CFD5-7372-B321ADD80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D8EBD-EFC4-C914-07F7-A98FD6AD8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9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0C31-7A51-E607-E707-399C035D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F1A1B-6B24-1D2A-1AEF-496C31BBB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F0765-0696-092F-1682-61F9E482E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8656C-50F4-028A-3CAE-8847C8422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0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70C3D-F609-37C3-BEAC-FFE06759F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A766B6-C15E-36EA-9E92-4B85C0299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3417C-3F04-9AAF-CCAE-0C28809E8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C4A75-874C-7DD5-8E75-19B654B67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69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38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We’ve talked about the Cooledge Advantage – especially with regard to immersive illumination and acoustic performance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Time to look at our products in more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62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8F24A-2C7B-3187-35F1-90F9D27B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3CC66-16FB-E6DA-3E71-FD5AE1E7E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54AF7-1C93-1386-E4BC-070449327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DADE-36F3-DD51-37FB-1B55F036D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69B3D-01BF-452F-4E4D-0A5A1B829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08F80-C1B2-C775-8A95-32B35C75B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27299-9C7C-7003-EFF7-2624B85F1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D6AC1-5271-AE45-1B8B-283410217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12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4556C-93B5-7D71-A6CE-F1AF9AF95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A2F58-AC3C-AE4F-439B-06E7369FF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D41A4-13DE-2230-3CA2-8AF2A0C24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B223-7B5B-19C1-104B-603EFBC93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93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32A6-4061-D8D5-CF62-4CB02AA8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1F2FE-A1A1-562A-0D5F-C8C845C7C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DC0A8-07FE-74BA-B618-CD529B9FA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2A944-6DBF-8AD2-66ED-84C83DEDA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93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7D9F8-B777-D630-F17C-245725B4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9A775-8653-3026-756F-01AD4DA9A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45CD7-2276-3E1C-EF15-E96938A14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8ADA-77D0-5208-E607-D8E458C3D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14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F38E9-3606-31FE-8D71-5CB69F0B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42607-F272-5F18-267A-1322B26F9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84864-45D6-73BF-63EE-6F39BB5EE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180D3-A001-8C82-2B0A-1814922DF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25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C4EC2-5555-BD00-9B3A-2BBF96DD7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FFED9-6BF8-0F37-FAA5-3FD0D7D88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363A9-CA5D-B9AF-950A-D86FC68E1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37F21-31E4-CBAF-CCB0-7CE23339F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111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87625-13E4-366D-17B0-054C12F3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2487E-607B-0E24-466E-B90EE41E0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3F410-B6C0-BC3A-A74E-16FD88CB1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C6AC0-AB81-3343-8F5E-07136503F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4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CA" dirty="0"/>
              <a:t>Flush Mount SIS – MF/3000K</a:t>
            </a:r>
          </a:p>
          <a:p>
            <a:r>
              <a:rPr lang="en-US" dirty="0"/>
              <a:t>OPPY010366 WVUM WOMENS AND CHILDRENS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22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BE7D5-CDF5-8951-2D42-7DF84316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28BE2-C2BC-89C1-50A9-B9C1652D0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0AD32-3F00-EC2F-CDFC-C22E34E50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63C6-789A-029B-AB19-9E7985DA7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19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8458-0DBF-8517-95B7-ECEBE6036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C44CD-3BB8-E858-AB3B-8314325CA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E31BB-5CCF-9657-9F8B-263C31B97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D85D7-8ABB-F3C2-4709-A78210339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33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9D64-C39A-8CB7-B1D3-145ADF91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C48DA-4E46-5F21-DB72-E82F8E2FB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82AF5-DDF5-D96D-24FF-AB9A91EA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58D17-5439-C30E-90FB-A313ED30E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35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07E40-0A8B-0FAD-B5C0-8691474D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86E94-1213-94B0-2B3B-FC89EC993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B256A-E867-EF0F-D6C6-2CF408DDC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915E-5115-3C57-0071-7636B496B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91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DC037-EDAC-4FCF-B5A1-98AD6F6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2DF54-6B49-963A-9B12-57858DFE4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D5CA9-980F-6801-BEFE-6B9FE84D5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3786A-5382-1737-4FF1-4F5818E39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73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2246C-E8DC-360A-1662-3EC44A1E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24014-641D-9947-AA47-73A2B0AB2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6D987-28FD-2D25-58F9-CBD44A4B3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FA0F1-ACE2-8ECE-C9EB-345EB88D7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05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7BA3-F74C-350E-AFC5-DE165786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F17C2-4943-4566-8CEF-6F16C10E7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0B95C-F934-A44E-AB14-44CE287D5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019F-198B-5B80-D0B7-186373A60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0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4E3E1-1091-DDA3-4F4A-17146364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BD196-3113-2527-089A-81813C26C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5EA58-777D-AB54-B55E-92DEB20A2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We’ve talked about the Cooledge Advantage – especially with regard to immersive illumination and acoustic performance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Time to look at our products in more detail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629AA-4974-7035-17C8-69FABA9DA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44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Cooledge offers three levels of products from complete turnkey solutions to lighting systems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At the highest level, we offer full luminous ceilings that include general lighting in the form of a fabric stretch ceiling, supplemental lighting, and installation in one 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Our architectural acoustic luminaires deliver immersive illumination in a large scale format familiar to any customer, designer, or installer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Complete illumination systems that provide superior quality backlighting for virtually any large area luminous surface incorporating materials such as glass, polymers, and translucent stone</a:t>
            </a:r>
          </a:p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29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86C14-4DB2-D16B-CC0D-84A70B8F8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3E842-5FD5-BC04-3B13-9DB2D7635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D1825-90ED-2690-5131-9C98E4088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Cooledge offers the most comprehensive portfolio of large format illumination products in the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The primary product lines are: Specialty Illumination Solutions (SIS);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FABRILum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, and TILE lighting systems</a:t>
            </a:r>
          </a:p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AF91A-27B2-2EE4-3C4E-CCB4C4DC8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9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  <a:p>
            <a:r>
              <a:rPr lang="en-US" dirty="0"/>
              <a:t>Cooledge SIS – Surface Mount (MF/3500K)</a:t>
            </a:r>
          </a:p>
          <a:p>
            <a:r>
              <a:rPr lang="en-US" dirty="0"/>
              <a:t>OPPY015568 YSL Oakbrook Center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46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AEF53-C804-9050-9575-4EACC53E3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54457-DB4C-860B-9745-72034200A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001058-824D-76D3-DF6A-3F4E27D9C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B45D-02C4-F994-658E-5C0F7389F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87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6E0E-3E72-68DE-5935-9246EF0FA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652C7-175D-F7C8-1504-77217E33B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419E6-D4BB-2D1F-0261-A3B2B8DBA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Cooledge offers the most comprehensive portfolio of large format illumination products in the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The primary product lines are: Specialty Illumination Solutions (SIS);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FABRILum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, and TILE lighting systems</a:t>
            </a:r>
          </a:p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B98E8-2A30-2304-7C01-1E07EE429B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B9EE6-DF50-160C-9315-C69BBC443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A0D27-031F-97FE-202D-53C40294D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8AD60-A152-2DC0-3B43-9AA0E018C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Cooledge offers the most comprehensive portfolio of large format illumination products in the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The primary product lines are: Specialty Illumination Solutions (SIS);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FABRILum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, and TILE lighting systems</a:t>
            </a:r>
          </a:p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E5740-B785-3468-7BFE-DC152CCDE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98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1F31-387E-B747-B7C3-B97493BC74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94B4B-64E9-08AE-2D00-8C56DC32E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E5B87-24A4-DB1F-5FAE-4CE9199FB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55DBD-071A-201A-F74C-4E88EF5A4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5FB6A-1965-20CE-9415-CF46FB896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9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E8624-BEA8-6BBE-5D16-F0B9B286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25EFF-C1A8-8A61-DEFA-098E306E5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59E7B-F7D1-9CF0-C2D5-93C80ED30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A7E6F-C044-61D6-B101-DF61CBCDA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9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E8624-BEA8-6BBE-5D16-F0B9B286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25EFF-C1A8-8A61-DEFA-098E306E5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59E7B-F7D1-9CF0-C2D5-93C80ED30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A7E6F-C044-61D6-B101-DF61CBCDA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4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EE90-7FAA-C285-781B-FE0E00605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1DFC2-6CC6-C545-4054-B6DDC86C7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94AB4-A14E-C26F-D9C8-B75E2ABB2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1D4C0-8495-18FF-5ED9-743062A17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3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7B014-9686-4228-9EDB-F883CB848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9B3606-05FA-B13C-C877-D89A5F88F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8AF36-A00C-1B0F-ADFC-CCF0A11D4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467" rtl="0" eaLnBrk="1" fontAlgn="auto" latinLnBrk="0" hangingPunct="1"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Speaker Notes: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779CB-0E68-0316-AA89-C802FFC53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A1F31-387E-B747-B7C3-B97493BC7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1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254" y="199871"/>
            <a:ext cx="9144000" cy="23876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254" y="281614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5330535" y="3990604"/>
            <a:ext cx="6861463" cy="2877787"/>
          </a:xfrm>
          <a:prstGeom prst="rtTriangl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2" y="5143181"/>
            <a:ext cx="1097407" cy="12105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69854" y="6356350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99663F-752F-4965-9630-7A769A2D67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E97A4-038B-4393-93A3-EE4F88DE4EA5}"/>
              </a:ext>
            </a:extLst>
          </p:cNvPr>
          <p:cNvSpPr txBox="1"/>
          <p:nvPr userDrawn="1"/>
        </p:nvSpPr>
        <p:spPr>
          <a:xfrm>
            <a:off x="10080240" y="6395627"/>
            <a:ext cx="17552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Light as a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17935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8578" y="-7536"/>
            <a:ext cx="11632758" cy="6923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8578" y="587132"/>
            <a:ext cx="116327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78578" y="6494671"/>
            <a:ext cx="2743200" cy="20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fld id="{7C3F25FB-B36F-46C0-B69B-E6B366B81D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F519-2F0D-4F12-B5E4-3BD381AF4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655" y="5886472"/>
            <a:ext cx="1967345" cy="9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4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"/>
          <a:stretch/>
        </p:blipFill>
        <p:spPr>
          <a:xfrm>
            <a:off x="-19969" y="0"/>
            <a:ext cx="5953178" cy="6879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983" y="964734"/>
            <a:ext cx="4671328" cy="1786856"/>
          </a:xfrm>
        </p:spPr>
        <p:txBody>
          <a:bodyPr anchor="t">
            <a:normAutofit/>
          </a:bodyPr>
          <a:lstStyle>
            <a:lvl1pPr>
              <a:defRPr sz="3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78578" y="6494671"/>
            <a:ext cx="2743200" cy="20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fld id="{7C3F25FB-B36F-46C0-B69B-E6B366B81D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EB8E3-9E34-4DF0-B3BD-4C0DB18D0A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655" y="5886472"/>
            <a:ext cx="1967345" cy="9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076" y="1922533"/>
            <a:ext cx="2795123" cy="30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578" y="-7536"/>
            <a:ext cx="11632758" cy="6923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78" y="872835"/>
            <a:ext cx="11632758" cy="5552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78578" y="587132"/>
            <a:ext cx="116327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99" y="6538744"/>
            <a:ext cx="906791" cy="115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0927D-BE43-4E2C-9DA1-B2F7AE3A4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655" y="5886472"/>
            <a:ext cx="1967345" cy="9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578" y="210675"/>
            <a:ext cx="11632758" cy="692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578" y="1197621"/>
            <a:ext cx="11632758" cy="4980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327171" y="1392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857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9663F-752F-4965-9630-7A769A2D6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i="0" kern="1200" cap="all" baseline="0">
          <a:solidFill>
            <a:schemeClr val="tx1"/>
          </a:solidFill>
          <a:latin typeface="Monserrat"/>
          <a:ea typeface="Monserrat"/>
          <a:cs typeface="Monserra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0DC6CD-4E13-4F28-BC0C-83EFC0D6BFB2}"/>
              </a:ext>
            </a:extLst>
          </p:cNvPr>
          <p:cNvSpPr txBox="1">
            <a:spLocks/>
          </p:cNvSpPr>
          <p:nvPr/>
        </p:nvSpPr>
        <p:spPr>
          <a:xfrm>
            <a:off x="1765993" y="1866487"/>
            <a:ext cx="9063931" cy="689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Monserrat"/>
              </a:rPr>
              <a:t>Introduction to skyline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00B511A-C81C-4D0B-88E0-A5A6B0621A32}"/>
              </a:ext>
            </a:extLst>
          </p:cNvPr>
          <p:cNvSpPr txBox="1">
            <a:spLocks/>
          </p:cNvSpPr>
          <p:nvPr/>
        </p:nvSpPr>
        <p:spPr>
          <a:xfrm>
            <a:off x="1765993" y="2682169"/>
            <a:ext cx="3224563" cy="510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3432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BE8E1-9ECF-0F70-104C-B463FB8D7D7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DCA66-3059-6BA7-5F76-2B3FB59BD4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6675B-E851-E729-3715-2BD873498A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07CF1-F226-CF6E-9B10-D9D02DB2420A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4103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D1300-A344-F67F-CEF7-1356191DEE9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4C3C4-F3D2-6555-E288-D8A1BA28A9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AD996-976E-6820-72F1-CCCCDCF959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F3F6F-5D3B-B2D3-7C61-73E35E7DF9C7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18353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DEBA3F-D9CB-4564-C0FA-D0F2DEAD4A0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02EC7-61BA-87B2-4DA6-A52DEAF87A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FC2B4-3A15-24F5-4DBA-FCC42B8037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1B48F-4D9E-6CCF-B8F6-956C24EEB766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192110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2287F-2792-BF52-A03F-1C751D337D8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2036E-2611-DB22-DE9E-F1DAE374E4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993F-4238-58F2-B731-65F6C1E6B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4E674-4822-8284-168B-A87215D894C8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10455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64E5B-6E5A-5F8E-90AC-C3A5F2E47D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335FB-CD40-1836-C3D4-2817EAB7C3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BA8AF-1B7B-B59F-B381-001E97595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A6719-BB69-EC4C-46F6-A665F3034DD9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23622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93A98-DBA8-08F0-D873-556F2C524D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C923D-D258-1289-9EBB-95837D539E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2604F-C5CE-0FC2-8D0F-FDEE05D454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CEDE7-9946-2D33-5D1B-F9F5D0D99A32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10772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5CF86-D926-6871-C010-D4C34C44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THAT GLARE AND CLUTTER …</a:t>
            </a:r>
          </a:p>
        </p:txBody>
      </p:sp>
      <p:pic>
        <p:nvPicPr>
          <p:cNvPr id="1026" name="Picture 2" descr="LED Gallery Lighting | LED Museum Lighting | uSaveLED">
            <a:extLst>
              <a:ext uri="{FF2B5EF4-FFF2-40B4-BE49-F238E27FC236}">
                <a16:creationId xmlns:a16="http://schemas.microsoft.com/office/drawing/2014/main" id="{90D5CAD8-ACB4-A0FD-70CA-3F6F054C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78" y="684862"/>
            <a:ext cx="3404466" cy="25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 Lighting: Seeing Art in the Best Light [5-step Guide]">
            <a:extLst>
              <a:ext uri="{FF2B5EF4-FFF2-40B4-BE49-F238E27FC236}">
                <a16:creationId xmlns:a16="http://schemas.microsoft.com/office/drawing/2014/main" id="{17AF6E6B-93C6-5DDB-E12D-393F5C78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318" y="684861"/>
            <a:ext cx="3832387" cy="25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D lighting for stores – display your goods with the right lighting  solution - LITE A / S">
            <a:extLst>
              <a:ext uri="{FF2B5EF4-FFF2-40B4-BE49-F238E27FC236}">
                <a16:creationId xmlns:a16="http://schemas.microsoft.com/office/drawing/2014/main" id="{A557063B-47A8-6870-5EA5-2113FE0F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980" y="684861"/>
            <a:ext cx="3831206" cy="25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espoke luminous ceiling solution">
            <a:extLst>
              <a:ext uri="{FF2B5EF4-FFF2-40B4-BE49-F238E27FC236}">
                <a16:creationId xmlns:a16="http://schemas.microsoft.com/office/drawing/2014/main" id="{14BBACD6-9DCD-6FD2-35C0-4F180C502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78" y="3429000"/>
            <a:ext cx="5368115" cy="25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 Showroom Lighting — Imperial Stretch Ceilings">
            <a:extLst>
              <a:ext uri="{FF2B5EF4-FFF2-40B4-BE49-F238E27FC236}">
                <a16:creationId xmlns:a16="http://schemas.microsoft.com/office/drawing/2014/main" id="{36A962E8-7FE2-3298-4603-A9DDEBDC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511" y="3429000"/>
            <a:ext cx="3404465" cy="25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d Track and Wall Spot Lighting Indoor Retail Showroom Lighting Artify  Litex is headed by Manish Sachdeva carrying lighting industry experience of  17 years.">
            <a:extLst>
              <a:ext uri="{FF2B5EF4-FFF2-40B4-BE49-F238E27FC236}">
                <a16:creationId xmlns:a16="http://schemas.microsoft.com/office/drawing/2014/main" id="{25073E5F-CA16-3F72-2A87-40C5E216B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94794" y="3429000"/>
            <a:ext cx="2390392" cy="25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2D523-8E03-D5A9-A966-71845E2E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969B08-73D9-E1CA-883C-32B0BB3044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29967A76-943D-F6A1-86EF-5F712632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18" y="647144"/>
            <a:ext cx="1763162" cy="1950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B479DD-D05D-F89D-84AE-DF7D900D56F5}"/>
              </a:ext>
            </a:extLst>
          </p:cNvPr>
          <p:cNvSpPr txBox="1"/>
          <p:nvPr/>
        </p:nvSpPr>
        <p:spPr>
          <a:xfrm>
            <a:off x="4417867" y="2898755"/>
            <a:ext cx="33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6A581C-D57B-7E96-9E67-92DFBDE2A00F}"/>
              </a:ext>
            </a:extLst>
          </p:cNvPr>
          <p:cNvSpPr txBox="1"/>
          <p:nvPr/>
        </p:nvSpPr>
        <p:spPr>
          <a:xfrm>
            <a:off x="3124198" y="3607917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  <a:latin typeface="+mj-lt"/>
              </a:rPr>
              <a:t>SkyLine</a:t>
            </a:r>
            <a:endParaRPr lang="en-US" sz="9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6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2D523-8E03-D5A9-A966-71845E2E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2F0E-274B-DE90-6BFD-7D2309D5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The way it’s done now</a:t>
            </a:r>
            <a:endParaRPr lang="en-CA" dirty="0"/>
          </a:p>
        </p:txBody>
      </p:sp>
      <p:pic>
        <p:nvPicPr>
          <p:cNvPr id="3" name="Picture 2" descr="A close up of a shop&#10;&#10;Description automatically generated">
            <a:extLst>
              <a:ext uri="{FF2B5EF4-FFF2-40B4-BE49-F238E27FC236}">
                <a16:creationId xmlns:a16="http://schemas.microsoft.com/office/drawing/2014/main" id="{1EA21759-DC82-1FE9-A675-221AC643C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65" y="629702"/>
            <a:ext cx="3758407" cy="3095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F3FB3-A999-F9E6-50B6-5FE8D01949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3639" y="635720"/>
            <a:ext cx="3063230" cy="3093916"/>
          </a:xfrm>
          <a:prstGeom prst="rect">
            <a:avLst/>
          </a:prstGeom>
        </p:spPr>
      </p:pic>
      <p:pic>
        <p:nvPicPr>
          <p:cNvPr id="7" name="Picture 6" descr="A room with a large light fixture&#10;&#10;Description automatically generated with medium confidence">
            <a:extLst>
              <a:ext uri="{FF2B5EF4-FFF2-40B4-BE49-F238E27FC236}">
                <a16:creationId xmlns:a16="http://schemas.microsoft.com/office/drawing/2014/main" id="{FC81F577-CCCF-5386-9072-49A40C832B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722" y="629702"/>
            <a:ext cx="4653213" cy="4701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5611D-C250-56D6-DEE1-36042091B4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3788639"/>
            <a:ext cx="3758406" cy="3078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11A59-84BB-8074-60C5-C8DB05B37A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3638" y="3779957"/>
            <a:ext cx="3069917" cy="3078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4B4D0-5F26-279B-C3AB-CBA9CDB0B6B8}"/>
              </a:ext>
            </a:extLst>
          </p:cNvPr>
          <p:cNvSpPr txBox="1"/>
          <p:nvPr/>
        </p:nvSpPr>
        <p:spPr>
          <a:xfrm>
            <a:off x="7369470" y="5508684"/>
            <a:ext cx="3703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E7E6E6">
                    <a:lumMod val="25000"/>
                  </a:srgbClr>
                </a:solidFill>
                <a:latin typeface="Proxima Nova Light"/>
              </a:rPr>
              <a:t>Each elemental layer is a separate system that requires additional design and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E284B-50EA-4C9E-0092-0D22A9B1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4B55ECA-B6B7-BF59-DE10-E90ECE52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199" b="0" i="0" u="none" strike="noStrike" kern="1200" cap="all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onserrat"/>
              </a:rPr>
              <a:t>One system: infinite possibilities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E6F1F3-52AF-9248-7EB7-D3FB9938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8" y="684861"/>
            <a:ext cx="5459381" cy="52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3CE87-2EC0-33CD-5530-A808F2D2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955" y="684746"/>
            <a:ext cx="5459381" cy="5259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1F6EA7-8E39-3748-728B-FBB277A34D7A}"/>
              </a:ext>
            </a:extLst>
          </p:cNvPr>
          <p:cNvSpPr/>
          <p:nvPr/>
        </p:nvSpPr>
        <p:spPr>
          <a:xfrm>
            <a:off x="2450867" y="1778559"/>
            <a:ext cx="804799" cy="352561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Luminous Ceiling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4D0128-E0E3-3936-601B-5051D068C813}"/>
              </a:ext>
            </a:extLst>
          </p:cNvPr>
          <p:cNvSpPr/>
          <p:nvPr/>
        </p:nvSpPr>
        <p:spPr>
          <a:xfrm>
            <a:off x="1106764" y="1175656"/>
            <a:ext cx="652399" cy="262225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Speaker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2091E4-7869-41E8-C1D2-C344ECBEE01C}"/>
              </a:ext>
            </a:extLst>
          </p:cNvPr>
          <p:cNvSpPr/>
          <p:nvPr/>
        </p:nvSpPr>
        <p:spPr>
          <a:xfrm>
            <a:off x="1498000" y="1506939"/>
            <a:ext cx="804799" cy="352561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Smoke Detector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3FA899-B716-3B65-6ACB-50540D3BCE35}"/>
              </a:ext>
            </a:extLst>
          </p:cNvPr>
          <p:cNvSpPr/>
          <p:nvPr/>
        </p:nvSpPr>
        <p:spPr>
          <a:xfrm>
            <a:off x="1301507" y="2390487"/>
            <a:ext cx="765631" cy="25134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Sprinkler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6A6C3A-333E-8C23-51AC-20A71B473E18}"/>
              </a:ext>
            </a:extLst>
          </p:cNvPr>
          <p:cNvSpPr/>
          <p:nvPr/>
        </p:nvSpPr>
        <p:spPr>
          <a:xfrm>
            <a:off x="4771011" y="2516157"/>
            <a:ext cx="804799" cy="352561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Directional Lighting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7B07FB4-A008-DF0F-59BD-E30B96EE76C1}"/>
              </a:ext>
            </a:extLst>
          </p:cNvPr>
          <p:cNvSpPr/>
          <p:nvPr/>
        </p:nvSpPr>
        <p:spPr>
          <a:xfrm>
            <a:off x="5819033" y="2854428"/>
            <a:ext cx="551847" cy="352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A8D2D1-F777-1986-3BB8-23B64BB90B38}"/>
              </a:ext>
            </a:extLst>
          </p:cNvPr>
          <p:cNvSpPr/>
          <p:nvPr/>
        </p:nvSpPr>
        <p:spPr>
          <a:xfrm>
            <a:off x="8361409" y="2834996"/>
            <a:ext cx="2160395" cy="74398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ONE System</a:t>
            </a:r>
          </a:p>
        </p:txBody>
      </p:sp>
    </p:spTree>
    <p:extLst>
      <p:ext uri="{BB962C8B-B14F-4D97-AF65-F5344CB8AC3E}">
        <p14:creationId xmlns:p14="http://schemas.microsoft.com/office/powerpoint/2010/main" val="30201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AA0F-557E-1780-5681-44C0C7BB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5A1C50-CBA0-6B9C-16A7-E56DD754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light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28D5B-7EB0-DD06-4E6F-0BAC4E022977}"/>
              </a:ext>
            </a:extLst>
          </p:cNvPr>
          <p:cNvSpPr/>
          <p:nvPr/>
        </p:nvSpPr>
        <p:spPr>
          <a:xfrm>
            <a:off x="5349667" y="2455436"/>
            <a:ext cx="6469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Luminous Ceilings = Ambient Luminescence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The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comfortable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background lighting of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In its ideal form provides “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shadowless illumination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Suggests the “freedom of space” in the same way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nature’s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luminous surface, the sky, provides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“the uninterrupted light of a snowy morning in the open country."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16EA264-41F5-9130-1198-FEE2E16F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4" r="3363"/>
          <a:stretch/>
        </p:blipFill>
        <p:spPr bwMode="auto">
          <a:xfrm>
            <a:off x="556180" y="762220"/>
            <a:ext cx="4392891" cy="535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D2A01-7113-311A-2843-84D26A628977}"/>
              </a:ext>
            </a:extLst>
          </p:cNvPr>
          <p:cNvSpPr/>
          <p:nvPr/>
        </p:nvSpPr>
        <p:spPr>
          <a:xfrm>
            <a:off x="5349667" y="736727"/>
            <a:ext cx="591399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“Three elemental kinds of light effect”*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Focal Glow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Play of Brilliants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Ambient Luminescence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AC3C4-D4E7-FE30-589B-9719965E2C7A}"/>
              </a:ext>
            </a:extLst>
          </p:cNvPr>
          <p:cNvSpPr txBox="1"/>
          <p:nvPr/>
        </p:nvSpPr>
        <p:spPr>
          <a:xfrm>
            <a:off x="278578" y="6179980"/>
            <a:ext cx="481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Richard Kelly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8E2289-3B8B-32F7-7505-BC214965EB05}"/>
              </a:ext>
            </a:extLst>
          </p:cNvPr>
          <p:cNvSpPr/>
          <p:nvPr/>
        </p:nvSpPr>
        <p:spPr>
          <a:xfrm>
            <a:off x="5433493" y="5205196"/>
            <a:ext cx="6301513" cy="73155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*Presented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at </a:t>
            </a:r>
            <a:r>
              <a:rPr lang="en-US" sz="1600" dirty="0">
                <a:solidFill>
                  <a:srgbClr val="FFFFFF"/>
                </a:solidFill>
              </a:rPr>
              <a:t>a lecture titled “Lighting as an Integral Part of Architecture” (</a:t>
            </a:r>
            <a:r>
              <a:rPr lang="en-US" sz="1600" dirty="0" err="1">
                <a:solidFill>
                  <a:srgbClr val="FFFFFF"/>
                </a:solidFill>
              </a:rPr>
              <a:t>sorta</a:t>
            </a:r>
            <a:r>
              <a:rPr lang="en-US" sz="1600" dirty="0">
                <a:solidFill>
                  <a:srgbClr val="FFFFFF"/>
                </a:solidFill>
              </a:rPr>
              <a:t> sounds like using “light as a building material”)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95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A0C3-150B-3D52-2EC2-E5481DA79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B030E07-88F0-CEC1-9DB9-82D733C1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1: any effect – one system</a:t>
            </a:r>
          </a:p>
        </p:txBody>
      </p:sp>
      <p:pic>
        <p:nvPicPr>
          <p:cNvPr id="5" name="Picture 4" descr="A room with a large white table and chairs&#10;&#10;AI-generated content may be incorrect.">
            <a:extLst>
              <a:ext uri="{FF2B5EF4-FFF2-40B4-BE49-F238E27FC236}">
                <a16:creationId xmlns:a16="http://schemas.microsoft.com/office/drawing/2014/main" id="{156412BA-183C-3D43-94F8-075C480D3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" y="0"/>
            <a:ext cx="121870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A6AED-3258-58C7-0549-8C7FFD7B60A8}"/>
              </a:ext>
            </a:extLst>
          </p:cNvPr>
          <p:cNvSpPr txBox="1"/>
          <p:nvPr/>
        </p:nvSpPr>
        <p:spPr>
          <a:xfrm>
            <a:off x="1826024" y="5599119"/>
            <a:ext cx="2796218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Every elemental layer is included in ONE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F126F-1605-D9AC-BE75-6596EA085FC5}"/>
              </a:ext>
            </a:extLst>
          </p:cNvPr>
          <p:cNvSpPr txBox="1"/>
          <p:nvPr/>
        </p:nvSpPr>
        <p:spPr>
          <a:xfrm>
            <a:off x="8953082" y="1321548"/>
            <a:ext cx="185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Easier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DD2A2-B4CE-84CE-A167-1331507853CF}"/>
              </a:ext>
            </a:extLst>
          </p:cNvPr>
          <p:cNvSpPr txBox="1"/>
          <p:nvPr/>
        </p:nvSpPr>
        <p:spPr>
          <a:xfrm>
            <a:off x="8953082" y="2025063"/>
            <a:ext cx="185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54BBB-A3F8-6BA8-370A-DEE63F21E82F}"/>
              </a:ext>
            </a:extLst>
          </p:cNvPr>
          <p:cNvSpPr txBox="1"/>
          <p:nvPr/>
        </p:nvSpPr>
        <p:spPr>
          <a:xfrm>
            <a:off x="8953082" y="2728579"/>
            <a:ext cx="185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Better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BCB8C-CB00-A152-3CB2-993A05A6A390}"/>
              </a:ext>
            </a:extLst>
          </p:cNvPr>
          <p:cNvSpPr txBox="1"/>
          <p:nvPr/>
        </p:nvSpPr>
        <p:spPr>
          <a:xfrm>
            <a:off x="205842" y="1001019"/>
            <a:ext cx="3411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The New 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CCBBD-90A1-3C39-2E8F-94170A8B2D22}"/>
              </a:ext>
            </a:extLst>
          </p:cNvPr>
          <p:cNvSpPr txBox="1"/>
          <p:nvPr/>
        </p:nvSpPr>
        <p:spPr>
          <a:xfrm>
            <a:off x="3394899" y="2466968"/>
            <a:ext cx="4124469" cy="120032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+mj-lt"/>
              </a:rPr>
              <a:t>SkyLine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73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20D8A-ED93-1F7C-D195-549558B7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E08858-2D0B-E479-5D7F-59C8E680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universal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17AE-1B07-EE1D-94E8-1FB092C54F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28" y="860345"/>
            <a:ext cx="2331217" cy="207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7A4C2-4ECA-F0B4-B291-B7CB19356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" y="3714077"/>
            <a:ext cx="2467568" cy="2088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F3A6FD-30A3-8C0C-6E06-9E432F011D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588" y="906369"/>
            <a:ext cx="2691065" cy="2031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 descr="AR3D. ARTEMIS 3 RECESSED LED DOWNLIGHT - FLANGED. by SENSO, Luminii">
            <a:extLst>
              <a:ext uri="{FF2B5EF4-FFF2-40B4-BE49-F238E27FC236}">
                <a16:creationId xmlns:a16="http://schemas.microsoft.com/office/drawing/2014/main" id="{CCEF7AA4-40B8-58F9-00EB-3FC1DFCA7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7588" y="3749281"/>
            <a:ext cx="2691065" cy="20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BF642-FB91-2C96-6FDB-A41C6039FD90}"/>
              </a:ext>
            </a:extLst>
          </p:cNvPr>
          <p:cNvSpPr txBox="1"/>
          <p:nvPr/>
        </p:nvSpPr>
        <p:spPr>
          <a:xfrm>
            <a:off x="3512597" y="1362165"/>
            <a:ext cx="2174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Low Voltage Track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Enables smaller scale track luminaires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2FEF7-058F-222F-C78B-FBF3C3AD5C2A}"/>
              </a:ext>
            </a:extLst>
          </p:cNvPr>
          <p:cNvSpPr txBox="1"/>
          <p:nvPr/>
        </p:nvSpPr>
        <p:spPr>
          <a:xfrm>
            <a:off x="3512596" y="4266074"/>
            <a:ext cx="246756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Line Voltage Track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Enables a large selection of most popular track luminaires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C103D-175E-25DE-0706-9F01A1956D3E}"/>
              </a:ext>
            </a:extLst>
          </p:cNvPr>
          <p:cNvSpPr txBox="1"/>
          <p:nvPr/>
        </p:nvSpPr>
        <p:spPr>
          <a:xfrm>
            <a:off x="9126078" y="1362165"/>
            <a:ext cx="2174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Uplights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Addresses the “cave effect”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A158F-3EB5-DFDE-B66A-11121DD4B613}"/>
              </a:ext>
            </a:extLst>
          </p:cNvPr>
          <p:cNvSpPr txBox="1"/>
          <p:nvPr/>
        </p:nvSpPr>
        <p:spPr>
          <a:xfrm>
            <a:off x="9126078" y="4266073"/>
            <a:ext cx="217477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Downlights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Enables most common type of accent lighting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53BCBD-87EC-F0FA-A768-38E2AA8D585D}"/>
              </a:ext>
            </a:extLst>
          </p:cNvPr>
          <p:cNvSpPr txBox="1"/>
          <p:nvPr/>
        </p:nvSpPr>
        <p:spPr>
          <a:xfrm>
            <a:off x="2813318" y="2928095"/>
            <a:ext cx="4093549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Integrate Any or All of These into Your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SkyLine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3942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2BC72-5500-4137-1AC9-609B955B7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D70E32-C3B7-A357-0932-4DE17333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199" b="0" i="0" u="none" strike="noStrike" kern="1200" cap="all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onserrat"/>
              </a:rPr>
              <a:t>And it’s </a:t>
            </a:r>
            <a:r>
              <a:rPr lang="en-US" dirty="0"/>
              <a:t>not just lighting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30D02E-BD38-8E53-B7C8-9544157008BF}"/>
              </a:ext>
            </a:extLst>
          </p:cNvPr>
          <p:cNvGrpSpPr>
            <a:grpSpLocks noChangeAspect="1"/>
          </p:cNvGrpSpPr>
          <p:nvPr/>
        </p:nvGrpSpPr>
        <p:grpSpPr>
          <a:xfrm>
            <a:off x="1771188" y="688637"/>
            <a:ext cx="8063392" cy="3216141"/>
            <a:chOff x="1426395" y="892681"/>
            <a:chExt cx="8334375" cy="3324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BEE7E4-D2CA-2404-2AC9-5669A52F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6395" y="892681"/>
              <a:ext cx="8334375" cy="33242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A4BBCB-C1E4-E0DA-3B6E-7054AA910C48}"/>
                </a:ext>
              </a:extLst>
            </p:cNvPr>
            <p:cNvSpPr/>
            <p:nvPr/>
          </p:nvSpPr>
          <p:spPr>
            <a:xfrm>
              <a:off x="5683889" y="3879437"/>
              <a:ext cx="286764" cy="181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DF9F276-4222-B725-42B8-82288A8005CC}"/>
              </a:ext>
            </a:extLst>
          </p:cNvPr>
          <p:cNvSpPr txBox="1"/>
          <p:nvPr/>
        </p:nvSpPr>
        <p:spPr>
          <a:xfrm>
            <a:off x="5364660" y="3042260"/>
            <a:ext cx="1327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F3F3F"/>
                </a:solidFill>
                <a:latin typeface="Proxima Nova Light"/>
              </a:rPr>
              <a:t>OTC-W also acts as a “service channel”</a:t>
            </a:r>
            <a:endParaRPr lang="en-US" sz="12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0A0013-BE93-2FEF-5192-E3FD6FE16F80}"/>
              </a:ext>
            </a:extLst>
          </p:cNvPr>
          <p:cNvSpPr/>
          <p:nvPr/>
        </p:nvSpPr>
        <p:spPr>
          <a:xfrm rot="16200000">
            <a:off x="5845182" y="3939569"/>
            <a:ext cx="366112" cy="2195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F1DEF0-1BFF-90D1-537A-F741F8ACA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6716" y="5042414"/>
            <a:ext cx="994787" cy="10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EF08E5-C007-6A89-D980-68443F285C49}"/>
              </a:ext>
            </a:extLst>
          </p:cNvPr>
          <p:cNvSpPr txBox="1"/>
          <p:nvPr/>
        </p:nvSpPr>
        <p:spPr>
          <a:xfrm>
            <a:off x="1443479" y="6105507"/>
            <a:ext cx="128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Sensors</a:t>
            </a:r>
          </a:p>
        </p:txBody>
      </p:sp>
      <p:pic>
        <p:nvPicPr>
          <p:cNvPr id="1028" name="Picture 4" descr="CCTV security camera - Clipsal - dome ...">
            <a:extLst>
              <a:ext uri="{FF2B5EF4-FFF2-40B4-BE49-F238E27FC236}">
                <a16:creationId xmlns:a16="http://schemas.microsoft.com/office/drawing/2014/main" id="{19F8A0B1-72D5-A77D-FD17-F979DB84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5857" y="4918115"/>
            <a:ext cx="1121229" cy="11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A948C-C3BB-5C61-11D5-B0B72AA41A4B}"/>
              </a:ext>
            </a:extLst>
          </p:cNvPr>
          <p:cNvSpPr txBox="1"/>
          <p:nvPr/>
        </p:nvSpPr>
        <p:spPr>
          <a:xfrm>
            <a:off x="8899760" y="5938112"/>
            <a:ext cx="1281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Security Cameras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C1725-643F-964D-DF46-2EB6C49E05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248" y="4994036"/>
            <a:ext cx="1460705" cy="1061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85D597-6C19-2666-E8CF-DB1B5645A2BD}"/>
              </a:ext>
            </a:extLst>
          </p:cNvPr>
          <p:cNvSpPr txBox="1"/>
          <p:nvPr/>
        </p:nvSpPr>
        <p:spPr>
          <a:xfrm>
            <a:off x="3938601" y="6105507"/>
            <a:ext cx="128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3F3F3F"/>
                </a:solidFill>
                <a:latin typeface="Proxima Nova Light"/>
              </a:rPr>
              <a:t>Sprinklers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1030" name="Picture 6" descr="TOA Electronics (M) Sdn. Bhd. - PC-1869 Ceiling Mount Speaker">
            <a:extLst>
              <a:ext uri="{FF2B5EF4-FFF2-40B4-BE49-F238E27FC236}">
                <a16:creationId xmlns:a16="http://schemas.microsoft.com/office/drawing/2014/main" id="{3CC6A932-AB82-C011-2B82-8D650E83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970" y="5042414"/>
            <a:ext cx="2015319" cy="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2E7868-BC2D-D7A3-94AE-2D130419D72A}"/>
              </a:ext>
            </a:extLst>
          </p:cNvPr>
          <p:cNvSpPr txBox="1"/>
          <p:nvPr/>
        </p:nvSpPr>
        <p:spPr>
          <a:xfrm>
            <a:off x="6858048" y="6110892"/>
            <a:ext cx="128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3F3F3F"/>
                </a:solidFill>
                <a:latin typeface="Proxima Nova Light"/>
              </a:rPr>
              <a:t>Speakers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A5E7E6-8CC2-FCB4-9238-FC9942C615CB}"/>
              </a:ext>
            </a:extLst>
          </p:cNvPr>
          <p:cNvCxnSpPr>
            <a:cxnSpLocks/>
          </p:cNvCxnSpPr>
          <p:nvPr/>
        </p:nvCxnSpPr>
        <p:spPr>
          <a:xfrm>
            <a:off x="2065426" y="4642221"/>
            <a:ext cx="7474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ACF750-0D56-8562-15F2-BF004D003494}"/>
              </a:ext>
            </a:extLst>
          </p:cNvPr>
          <p:cNvCxnSpPr>
            <a:cxnSpLocks/>
          </p:cNvCxnSpPr>
          <p:nvPr/>
        </p:nvCxnSpPr>
        <p:spPr>
          <a:xfrm flipV="1">
            <a:off x="4560770" y="4642221"/>
            <a:ext cx="0" cy="351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521F30-E1E1-8A2D-7D4C-8ECB66E2533E}"/>
              </a:ext>
            </a:extLst>
          </p:cNvPr>
          <p:cNvCxnSpPr>
            <a:cxnSpLocks/>
          </p:cNvCxnSpPr>
          <p:nvPr/>
        </p:nvCxnSpPr>
        <p:spPr>
          <a:xfrm flipV="1">
            <a:off x="2080009" y="4636422"/>
            <a:ext cx="0" cy="351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EC26FE-DCC4-66BC-9910-4B4515D5CA2E}"/>
              </a:ext>
            </a:extLst>
          </p:cNvPr>
          <p:cNvCxnSpPr>
            <a:cxnSpLocks/>
          </p:cNvCxnSpPr>
          <p:nvPr/>
        </p:nvCxnSpPr>
        <p:spPr>
          <a:xfrm flipV="1">
            <a:off x="7490509" y="4642221"/>
            <a:ext cx="0" cy="351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AF4E3D-C25A-DF89-4134-5606F8D052E5}"/>
              </a:ext>
            </a:extLst>
          </p:cNvPr>
          <p:cNvCxnSpPr>
            <a:cxnSpLocks/>
          </p:cNvCxnSpPr>
          <p:nvPr/>
        </p:nvCxnSpPr>
        <p:spPr>
          <a:xfrm flipV="1">
            <a:off x="9535221" y="4636421"/>
            <a:ext cx="0" cy="351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985F50-A70D-788F-353A-32A0C632E460}"/>
              </a:ext>
            </a:extLst>
          </p:cNvPr>
          <p:cNvCxnSpPr>
            <a:cxnSpLocks/>
          </p:cNvCxnSpPr>
          <p:nvPr/>
        </p:nvCxnSpPr>
        <p:spPr>
          <a:xfrm flipV="1">
            <a:off x="6028238" y="4232414"/>
            <a:ext cx="0" cy="409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6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1B11E-6A79-262B-BEFE-D2CBB73A6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AF7C3C-3C44-73E3-4A3A-733F33CA0B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2949B900-8A95-63D7-0F6C-B6D95FB1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18" y="647144"/>
            <a:ext cx="1763162" cy="1950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3B2184-6454-DE87-9D13-1632CE24A64A}"/>
              </a:ext>
            </a:extLst>
          </p:cNvPr>
          <p:cNvSpPr txBox="1"/>
          <p:nvPr/>
        </p:nvSpPr>
        <p:spPr>
          <a:xfrm>
            <a:off x="3383972" y="3244935"/>
            <a:ext cx="5424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Proxima Nova Light"/>
              </a:rPr>
              <a:t>3 Ways to Achieve Immersive Illumination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33127E-889F-1E45-8F83-D4CB3C23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1218353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EC675-F3C1-9CD5-6DA3-4FBA67B7CE4F}"/>
              </a:ext>
            </a:extLst>
          </p:cNvPr>
          <p:cNvSpPr txBox="1"/>
          <p:nvPr/>
        </p:nvSpPr>
        <p:spPr>
          <a:xfrm>
            <a:off x="1570181" y="6188364"/>
            <a:ext cx="3223491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FABRILum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3A5D0BBA-128D-80CF-12C8-DE5B765B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" y="4763"/>
            <a:ext cx="1218804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C4292-D46B-8079-6F1F-6040D2C910B1}"/>
              </a:ext>
            </a:extLst>
          </p:cNvPr>
          <p:cNvSpPr txBox="1"/>
          <p:nvPr/>
        </p:nvSpPr>
        <p:spPr>
          <a:xfrm>
            <a:off x="1570181" y="6152573"/>
            <a:ext cx="3223491" cy="56938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SkySpan</a:t>
            </a:r>
            <a:endParaRPr lang="en-US" sz="2000" dirty="0">
              <a:solidFill>
                <a:schemeClr val="bg1"/>
              </a:solidFill>
              <a:latin typeface="Proxima Nov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(formerly Specialty Illumination Solutions)</a:t>
            </a:r>
          </a:p>
        </p:txBody>
      </p:sp>
    </p:spTree>
    <p:extLst>
      <p:ext uri="{BB962C8B-B14F-4D97-AF65-F5344CB8AC3E}">
        <p14:creationId xmlns:p14="http://schemas.microsoft.com/office/powerpoint/2010/main" val="36205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F5C851-D130-D170-1B33-F0565F40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" y="4762"/>
            <a:ext cx="1218353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96B9D-9BAF-0CD3-C459-3CF6246399F5}"/>
              </a:ext>
            </a:extLst>
          </p:cNvPr>
          <p:cNvSpPr txBox="1"/>
          <p:nvPr/>
        </p:nvSpPr>
        <p:spPr>
          <a:xfrm>
            <a:off x="1570181" y="6188364"/>
            <a:ext cx="3223491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SkyLine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C7B54D4-8C36-320F-16C7-5F2F44F7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075" y="674253"/>
            <a:ext cx="3977850" cy="530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6CD0BC5-0CE0-44E7-432B-58CAE0DC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4150" y="674252"/>
            <a:ext cx="3977850" cy="530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ECB11F-6890-7ED4-F6D0-0BBC5295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" y="674252"/>
            <a:ext cx="3977851" cy="530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DFF9C-7F30-A29E-9A6B-37D9E8B26986}"/>
              </a:ext>
            </a:extLst>
          </p:cNvPr>
          <p:cNvSpPr txBox="1"/>
          <p:nvPr/>
        </p:nvSpPr>
        <p:spPr>
          <a:xfrm>
            <a:off x="10412489" y="5144653"/>
            <a:ext cx="1366982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SkyLine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E4057-8EBC-C715-4AF4-008966F50D5D}"/>
              </a:ext>
            </a:extLst>
          </p:cNvPr>
          <p:cNvSpPr txBox="1"/>
          <p:nvPr/>
        </p:nvSpPr>
        <p:spPr>
          <a:xfrm>
            <a:off x="6241389" y="5144654"/>
            <a:ext cx="1366982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SkySpan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D2165-A742-2A3D-2D21-A7EB752345CD}"/>
              </a:ext>
            </a:extLst>
          </p:cNvPr>
          <p:cNvSpPr txBox="1"/>
          <p:nvPr/>
        </p:nvSpPr>
        <p:spPr>
          <a:xfrm>
            <a:off x="2356427" y="5150576"/>
            <a:ext cx="1366982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FABRILum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79BD3-E262-00B0-3378-A489642663F0}"/>
              </a:ext>
            </a:extLst>
          </p:cNvPr>
          <p:cNvSpPr txBox="1"/>
          <p:nvPr/>
        </p:nvSpPr>
        <p:spPr>
          <a:xfrm>
            <a:off x="334103" y="101603"/>
            <a:ext cx="619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onserrat"/>
                <a:ea typeface="+mn-ea"/>
                <a:cs typeface="+mn-cs"/>
              </a:rPr>
              <a:t>3 WAYS TO DELIVER IMMERSIVE ILLUMINATION</a:t>
            </a:r>
          </a:p>
        </p:txBody>
      </p:sp>
    </p:spTree>
    <p:extLst>
      <p:ext uri="{BB962C8B-B14F-4D97-AF65-F5344CB8AC3E}">
        <p14:creationId xmlns:p14="http://schemas.microsoft.com/office/powerpoint/2010/main" val="15636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EECF-80C2-27F1-D6C8-9ABBA913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73122E-C756-DEF6-DC70-4907B71F74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93DC6CB9-3E5D-91D1-6384-BCD713610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18" y="647144"/>
            <a:ext cx="1763162" cy="1950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B14133-4675-D6E9-B317-4E72F7E2424F}"/>
              </a:ext>
            </a:extLst>
          </p:cNvPr>
          <p:cNvSpPr txBox="1"/>
          <p:nvPr/>
        </p:nvSpPr>
        <p:spPr>
          <a:xfrm>
            <a:off x="2275609" y="3607917"/>
            <a:ext cx="806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SkyLine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+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Furtivo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3E9C-AD1F-5B34-10BE-BCF52EED1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93075F-5248-8E7B-C7F5-AB5B2699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3F3F"/>
                </a:solidFill>
              </a:rPr>
              <a:t>Eliminating the clutter</a:t>
            </a:r>
            <a:r>
              <a:rPr lang="en-US" dirty="0"/>
              <a:t>: perfectly planar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256A2-6845-332D-6161-1FCDAAB9379B}"/>
              </a:ext>
            </a:extLst>
          </p:cNvPr>
          <p:cNvSpPr txBox="1"/>
          <p:nvPr/>
        </p:nvSpPr>
        <p:spPr>
          <a:xfrm>
            <a:off x="278578" y="791363"/>
            <a:ext cx="1163275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Lighting designers’ ultimate desire is to have light magically appear to illuminate spaces with “hidden” sources that can’t be seen.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E7E6E6">
                    <a:lumMod val="25000"/>
                  </a:srgbClr>
                </a:solidFill>
                <a:latin typeface="Proxima Nova Light"/>
              </a:rPr>
              <a:t>SkyLine</a:t>
            </a: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Proxima Nova Light"/>
              </a:rPr>
              <a:t> with </a:t>
            </a:r>
            <a:r>
              <a:rPr lang="en-US" dirty="0" err="1">
                <a:solidFill>
                  <a:srgbClr val="E7E6E6">
                    <a:lumMod val="25000"/>
                  </a:srgbClr>
                </a:solidFill>
                <a:latin typeface="Proxima Nova Light"/>
              </a:rPr>
              <a:t>Furtivo</a:t>
            </a: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Proxima Nova Light"/>
              </a:rPr>
              <a:t> and other recessed luminaires enables “perfectly planar” aesthetics while maintaining the ability to aim the lighting exactly where it is needed.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E4940F-7FE3-8F07-8133-24DC5BC79193}"/>
              </a:ext>
            </a:extLst>
          </p:cNvPr>
          <p:cNvGrpSpPr>
            <a:grpSpLocks noChangeAspect="1"/>
          </p:cNvGrpSpPr>
          <p:nvPr/>
        </p:nvGrpSpPr>
        <p:grpSpPr>
          <a:xfrm>
            <a:off x="512466" y="2229241"/>
            <a:ext cx="6501283" cy="4439607"/>
            <a:chOff x="512466" y="1819296"/>
            <a:chExt cx="7158010" cy="48495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75074C-C778-5996-08C4-45A9269F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66" y="1819296"/>
              <a:ext cx="7158010" cy="4849552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726D4E-2374-9D05-85DE-1A02A03253C0}"/>
                </a:ext>
              </a:extLst>
            </p:cNvPr>
            <p:cNvSpPr/>
            <p:nvPr/>
          </p:nvSpPr>
          <p:spPr>
            <a:xfrm>
              <a:off x="5295481" y="1949380"/>
              <a:ext cx="713433" cy="57275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960C8A-C452-DBA9-6350-B0CA9AB12F94}"/>
                </a:ext>
              </a:extLst>
            </p:cNvPr>
            <p:cNvSpPr/>
            <p:nvPr/>
          </p:nvSpPr>
          <p:spPr>
            <a:xfrm>
              <a:off x="2114340" y="1930958"/>
              <a:ext cx="713433" cy="57275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823DA53-9E81-A733-1108-3F53D533900D}"/>
                </a:ext>
              </a:extLst>
            </p:cNvPr>
            <p:cNvSpPr/>
            <p:nvPr/>
          </p:nvSpPr>
          <p:spPr>
            <a:xfrm>
              <a:off x="512466" y="2719072"/>
              <a:ext cx="7158010" cy="496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F687C1-038B-C028-F0BC-54D47845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810" y="3052957"/>
            <a:ext cx="3198713" cy="22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Wvu</a:t>
            </a:r>
            <a:r>
              <a:rPr lang="en-US" dirty="0"/>
              <a:t> medicine children’s hospital (Morgantown, </a:t>
            </a:r>
            <a:r>
              <a:rPr lang="en-US" dirty="0" err="1"/>
              <a:t>wV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89EB0-22E6-6193-7692-F26C7AE3754D}"/>
              </a:ext>
            </a:extLst>
          </p:cNvPr>
          <p:cNvSpPr/>
          <p:nvPr/>
        </p:nvSpPr>
        <p:spPr>
          <a:xfrm>
            <a:off x="7915268" y="4388366"/>
            <a:ext cx="330099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IKM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LIGHTING DESIGN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Lam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Flush Mount Specialty Illumination Solutions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Approx. 1000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sqft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 (93m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FD349-4C2A-F7BC-5C46-0FAB7B29E915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A6B03-8037-24C2-DBA9-92A31794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7" y="629364"/>
            <a:ext cx="7416421" cy="6228635"/>
          </a:xfrm>
          <a:prstGeom prst="rect">
            <a:avLst/>
          </a:prstGeom>
        </p:spPr>
      </p:pic>
      <p:pic>
        <p:nvPicPr>
          <p:cNvPr id="9" name="Picture 8" descr="A large hall with a large glass door&#10;&#10;Description automatically generated with medium confidence">
            <a:extLst>
              <a:ext uri="{FF2B5EF4-FFF2-40B4-BE49-F238E27FC236}">
                <a16:creationId xmlns:a16="http://schemas.microsoft.com/office/drawing/2014/main" id="{BBFDFEF6-C3E7-D41F-D9D6-37DA6799B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652" y="629365"/>
            <a:ext cx="4190684" cy="35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8E62-90E9-4DF7-A883-821F05AD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89A2-0290-AFD0-894D-A43504E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Furtivo</a:t>
            </a:r>
            <a:r>
              <a:rPr lang="en-US" dirty="0"/>
              <a:t> = stealthy illumination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951B7-B8A1-BAAE-D710-E34AEA04ABCC}"/>
              </a:ext>
            </a:extLst>
          </p:cNvPr>
          <p:cNvSpPr txBox="1"/>
          <p:nvPr/>
        </p:nvSpPr>
        <p:spPr>
          <a:xfrm>
            <a:off x="2833554" y="724631"/>
            <a:ext cx="463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Perfectly Planar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11AD3E-D099-148D-5C70-05D5AB728C01}"/>
              </a:ext>
            </a:extLst>
          </p:cNvPr>
          <p:cNvGrpSpPr/>
          <p:nvPr/>
        </p:nvGrpSpPr>
        <p:grpSpPr>
          <a:xfrm>
            <a:off x="914289" y="1573776"/>
            <a:ext cx="10739873" cy="3369776"/>
            <a:chOff x="914289" y="1573776"/>
            <a:chExt cx="10739873" cy="33697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2AA7B2-6275-B327-3042-300BA0B53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0486" y="1573776"/>
              <a:ext cx="5980166" cy="33697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D8DC9-59A2-5E29-08A2-01F169D92509}"/>
                </a:ext>
              </a:extLst>
            </p:cNvPr>
            <p:cNvSpPr txBox="1"/>
            <p:nvPr/>
          </p:nvSpPr>
          <p:spPr>
            <a:xfrm>
              <a:off x="4724542" y="4191624"/>
              <a:ext cx="2891985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Low Glare (UGR &lt; 10)</a:t>
              </a:r>
              <a:endParaRPr lang="en-US" sz="1600" b="1" dirty="0">
                <a:solidFill>
                  <a:srgbClr val="3F3F3F"/>
                </a:solidFill>
                <a:latin typeface="Proxima Nova Light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= Visual Comfort at Every Angle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E0125A-7C64-5E10-9441-2090E0976C16}"/>
                </a:ext>
              </a:extLst>
            </p:cNvPr>
            <p:cNvSpPr txBox="1"/>
            <p:nvPr/>
          </p:nvSpPr>
          <p:spPr>
            <a:xfrm>
              <a:off x="2444352" y="1748875"/>
              <a:ext cx="3311237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Stays </a:t>
              </a:r>
              <a:r>
                <a:rPr lang="en-US" sz="1600" b="1" dirty="0">
                  <a:solidFill>
                    <a:srgbClr val="3F3F3F"/>
                  </a:solidFill>
                  <a:latin typeface="Proxima Nova Light"/>
                </a:rPr>
                <a:t>F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lush to the Surface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= a “</a:t>
              </a:r>
              <a:r>
                <a:rPr lang="en-US" sz="1600" dirty="0">
                  <a:solidFill>
                    <a:srgbClr val="3F3F3F"/>
                  </a:solidFill>
                  <a:latin typeface="Proxima Nova Light"/>
                </a:rPr>
                <a:t>P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erfectly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 </a:t>
              </a:r>
              <a:r>
                <a:rPr lang="en-US" sz="1600" dirty="0">
                  <a:solidFill>
                    <a:srgbClr val="3F3F3F"/>
                  </a:solidFill>
                  <a:latin typeface="Proxima Nova Light"/>
                </a:rPr>
                <a:t>P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lanar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” aesthetic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52DACB-EC90-D058-CDC3-D03417B57BDC}"/>
                </a:ext>
              </a:extLst>
            </p:cNvPr>
            <p:cNvSpPr txBox="1"/>
            <p:nvPr/>
          </p:nvSpPr>
          <p:spPr>
            <a:xfrm>
              <a:off x="8403233" y="1703757"/>
              <a:ext cx="325092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600" b="1" dirty="0">
                  <a:solidFill>
                    <a:srgbClr val="3F3F3F"/>
                  </a:solidFill>
                </a:rPr>
                <a:t>Fully Adjustable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400" dirty="0">
                  <a:solidFill>
                    <a:srgbClr val="3F3F3F"/>
                  </a:solidFill>
                </a:rPr>
                <a:t>±40</a:t>
              </a:r>
              <a:r>
                <a:rPr lang="en-US" sz="1400" dirty="0">
                  <a:solidFill>
                    <a:srgbClr val="3F3F3F"/>
                  </a:solidFill>
                  <a:cs typeface="Calibri" panose="020F0502020204030204" pitchFamily="34" charset="0"/>
                </a:rPr>
                <a:t>° Tilt for Floor to Ceiling Accents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360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° Pan (continuous)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C3B62E-FC5C-5FE8-CA7E-B78FE94D75F7}"/>
                </a:ext>
              </a:extLst>
            </p:cNvPr>
            <p:cNvSpPr txBox="1"/>
            <p:nvPr/>
          </p:nvSpPr>
          <p:spPr>
            <a:xfrm>
              <a:off x="914289" y="2678705"/>
              <a:ext cx="249239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Fully Integrated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400" dirty="0">
                  <a:solidFill>
                    <a:srgbClr val="3F3F3F"/>
                  </a:solidFill>
                  <a:latin typeface="Proxima Nova Light"/>
                </a:rPr>
                <a:t>Ships installed in </a:t>
              </a:r>
              <a:r>
                <a:rPr lang="en-US" sz="1400" dirty="0" err="1">
                  <a:solidFill>
                    <a:srgbClr val="3F3F3F"/>
                  </a:solidFill>
                  <a:latin typeface="Proxima Nova Light"/>
                </a:rPr>
                <a:t>SkyLine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5B33EE-9FFA-DB67-3564-9B4B0D050B95}"/>
                </a:ext>
              </a:extLst>
            </p:cNvPr>
            <p:cNvCxnSpPr/>
            <p:nvPr/>
          </p:nvCxnSpPr>
          <p:spPr>
            <a:xfrm flipH="1">
              <a:off x="7192998" y="1904746"/>
              <a:ext cx="1210235" cy="37407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31B99-1F98-5B14-0FC9-A2480D59B3E5}"/>
                </a:ext>
              </a:extLst>
            </p:cNvPr>
            <p:cNvSpPr txBox="1"/>
            <p:nvPr/>
          </p:nvSpPr>
          <p:spPr>
            <a:xfrm>
              <a:off x="7025746" y="3258664"/>
              <a:ext cx="249239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600" b="1" dirty="0">
                  <a:solidFill>
                    <a:srgbClr val="3F3F3F"/>
                  </a:solidFill>
                  <a:latin typeface="Proxima Nova Light"/>
                </a:rPr>
                <a:t>Uniform Beam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roxima Nova Light"/>
                  <a:ea typeface="+mn-ea"/>
                  <a:cs typeface="+mn-cs"/>
                </a:rPr>
                <a:t>All 10 sources act as one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4F8134-8976-5278-C8F5-5FD8B3EBDABC}"/>
              </a:ext>
            </a:extLst>
          </p:cNvPr>
          <p:cNvSpPr txBox="1"/>
          <p:nvPr/>
        </p:nvSpPr>
        <p:spPr>
          <a:xfrm>
            <a:off x="3321013" y="5206506"/>
            <a:ext cx="3659112" cy="110799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+mj-lt"/>
              </a:rPr>
              <a:t>Furtivo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+mj-lt"/>
              </a:rPr>
              <a:t>Stealthy Illumination</a:t>
            </a:r>
          </a:p>
        </p:txBody>
      </p:sp>
    </p:spTree>
    <p:extLst>
      <p:ext uri="{BB962C8B-B14F-4D97-AF65-F5344CB8AC3E}">
        <p14:creationId xmlns:p14="http://schemas.microsoft.com/office/powerpoint/2010/main" val="10094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B3B3-8295-6DD9-B670-14050898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8BEB-A329-211B-9534-A69150CB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STEALTHY lighting: the perfectly planar aesthetic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8F2BF6-57DC-FBC2-7558-A815BF22D2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65" y="684862"/>
            <a:ext cx="8843238" cy="5284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E1771-96A9-719D-4EAD-460485325C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65" y="684862"/>
            <a:ext cx="8843238" cy="52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80BC-490C-4055-B73A-7767B821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983" y="2152511"/>
            <a:ext cx="3869097" cy="1071456"/>
          </a:xfrm>
        </p:spPr>
        <p:txBody>
          <a:bodyPr>
            <a:normAutofit/>
          </a:bodyPr>
          <a:lstStyle/>
          <a:p>
            <a:r>
              <a:rPr lang="en-US" dirty="0"/>
              <a:t>Some product details</a:t>
            </a:r>
          </a:p>
        </p:txBody>
      </p:sp>
    </p:spTree>
    <p:extLst>
      <p:ext uri="{BB962C8B-B14F-4D97-AF65-F5344CB8AC3E}">
        <p14:creationId xmlns:p14="http://schemas.microsoft.com/office/powerpoint/2010/main" val="4294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E821D-40E3-D5FD-148B-5A6D58F2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0E134-E909-6DD9-94DF-49C5E903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overview: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AE420-7D61-0D74-8E44-A3646A95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7" y="677092"/>
            <a:ext cx="9809967" cy="6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942F3-53CD-FEA7-FECC-0B229D0EA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B779-4BBC-E1CA-1959-F4ED0884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overview: Channel Widths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DEFD3-894F-C9CB-8115-7010728CC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7" y="1167183"/>
            <a:ext cx="3188103" cy="393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C387B-CBD2-CF58-EF1B-B9891EC2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445" y="1708855"/>
            <a:ext cx="8186891" cy="27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ABE4-9EFC-5F2F-8DA9-D11F11FC0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87A9-9BD6-5B3A-D849-97CA6D24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overview: Channel Widths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373CD-F108-8902-1A38-A48D020A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" y="1426867"/>
            <a:ext cx="3997570" cy="3426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6930E-15A0-E43E-C7F0-68F8DA6BC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89" y="2236978"/>
            <a:ext cx="7535573" cy="1152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F03897-9935-0746-94E4-175031C8FD67}"/>
              </a:ext>
            </a:extLst>
          </p:cNvPr>
          <p:cNvSpPr txBox="1"/>
          <p:nvPr/>
        </p:nvSpPr>
        <p:spPr>
          <a:xfrm>
            <a:off x="5556739" y="2205002"/>
            <a:ext cx="1708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Calibri" panose="020F0502020204030204" pitchFamily="34" charset="0"/>
              </a:rPr>
              <a:t>(Service Channel)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387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0E60-E682-F342-77ED-53A0E239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BBA4-04BB-1680-E790-86634381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overview: system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EECD9-89D9-32BE-1A21-465D0803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95" y="684862"/>
            <a:ext cx="10103708" cy="5746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89B3A-0A79-702C-368F-D8564ADC3D74}"/>
              </a:ext>
            </a:extLst>
          </p:cNvPr>
          <p:cNvSpPr txBox="1"/>
          <p:nvPr/>
        </p:nvSpPr>
        <p:spPr>
          <a:xfrm>
            <a:off x="6987644" y="915595"/>
            <a:ext cx="4672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="1" noProof="0" dirty="0">
                <a:solidFill>
                  <a:srgbClr val="3F3F3F"/>
                </a:solidFill>
              </a:rPr>
              <a:t>2 Profile Types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3F3F3F"/>
                </a:solidFill>
              </a:rPr>
              <a:t>Perimeter:</a:t>
            </a:r>
            <a:r>
              <a:rPr lang="en-US" sz="1400" dirty="0">
                <a:solidFill>
                  <a:srgbClr val="3F3F3F"/>
                </a:solidFill>
              </a:rPr>
              <a:t> Flat outer surface (5.3”/135mm) height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rPr>
              <a:t>Internal: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rPr>
              <a:t>Details to accommodate</a:t>
            </a:r>
            <a:r>
              <a:rPr lang="en-US" sz="1400" dirty="0">
                <a:solidFill>
                  <a:srgbClr val="3F3F3F"/>
                </a:solidFill>
              </a:rPr>
              <a:t> system components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BB3A9-4C1B-9B2B-3906-91B84B19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254D-A2B9-6972-1BB0-87B0D145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overview: system details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98B54-4F34-B8CE-CF2D-24479B2D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84862"/>
            <a:ext cx="11370962" cy="52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C00E3-9DB4-9911-606E-E52DC857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93EC-74F3-07CA-DAA3-6F7AF8F3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Skyspan</a:t>
            </a:r>
            <a:r>
              <a:rPr lang="en-CA" dirty="0"/>
              <a:t> &gt; skyline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5899F-BD8D-11C6-07D2-A6E23445C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578" y="806290"/>
            <a:ext cx="400594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7603EC-516A-4814-5718-6FC7056F4789}"/>
              </a:ext>
            </a:extLst>
          </p:cNvPr>
          <p:cNvSpPr/>
          <p:nvPr/>
        </p:nvSpPr>
        <p:spPr>
          <a:xfrm>
            <a:off x="6096000" y="806290"/>
            <a:ext cx="5050971" cy="946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6EBFD-6DA0-1790-C310-32E0675901E7}"/>
              </a:ext>
            </a:extLst>
          </p:cNvPr>
          <p:cNvSpPr/>
          <p:nvPr/>
        </p:nvSpPr>
        <p:spPr>
          <a:xfrm>
            <a:off x="6094957" y="1874028"/>
            <a:ext cx="5050971" cy="946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F4A8EA-388A-77F1-98C7-311B2EEC0B92}"/>
              </a:ext>
            </a:extLst>
          </p:cNvPr>
          <p:cNvSpPr/>
          <p:nvPr/>
        </p:nvSpPr>
        <p:spPr>
          <a:xfrm>
            <a:off x="6094956" y="2941766"/>
            <a:ext cx="5050971" cy="946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10AE6-9E2A-915D-DA88-75B7EEB001ED}"/>
              </a:ext>
            </a:extLst>
          </p:cNvPr>
          <p:cNvSpPr/>
          <p:nvPr/>
        </p:nvSpPr>
        <p:spPr>
          <a:xfrm>
            <a:off x="6094956" y="4009504"/>
            <a:ext cx="5050971" cy="946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8326E-C28A-DE71-C465-3E3283CE02C7}"/>
              </a:ext>
            </a:extLst>
          </p:cNvPr>
          <p:cNvSpPr txBox="1"/>
          <p:nvPr/>
        </p:nvSpPr>
        <p:spPr>
          <a:xfrm>
            <a:off x="6094956" y="144398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SkySpan</a:t>
            </a:r>
            <a:r>
              <a:rPr lang="en-US" dirty="0"/>
              <a:t> 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729C6-88FC-555B-8A11-394BC125D863}"/>
              </a:ext>
            </a:extLst>
          </p:cNvPr>
          <p:cNvSpPr txBox="1"/>
          <p:nvPr/>
        </p:nvSpPr>
        <p:spPr>
          <a:xfrm>
            <a:off x="6094956" y="251172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SkySpan</a:t>
            </a:r>
            <a:r>
              <a:rPr lang="en-US" dirty="0"/>
              <a:t> 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6FB47-702C-F7F9-6340-AD5650150FF4}"/>
              </a:ext>
            </a:extLst>
          </p:cNvPr>
          <p:cNvSpPr txBox="1"/>
          <p:nvPr/>
        </p:nvSpPr>
        <p:spPr>
          <a:xfrm>
            <a:off x="6073227" y="355971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SkySpan</a:t>
            </a:r>
            <a:r>
              <a:rPr lang="en-US" dirty="0"/>
              <a:t> 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EF062-A3A2-B550-CC8E-2D3CDB5B5C49}"/>
              </a:ext>
            </a:extLst>
          </p:cNvPr>
          <p:cNvSpPr txBox="1"/>
          <p:nvPr/>
        </p:nvSpPr>
        <p:spPr>
          <a:xfrm>
            <a:off x="6067705" y="4627457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SkySpan</a:t>
            </a:r>
            <a:r>
              <a:rPr lang="en-US" dirty="0"/>
              <a:t> 04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97771A-D558-8F6C-E763-5E1E050EED4A}"/>
              </a:ext>
            </a:extLst>
          </p:cNvPr>
          <p:cNvCxnSpPr/>
          <p:nvPr/>
        </p:nvCxnSpPr>
        <p:spPr>
          <a:xfrm>
            <a:off x="4482548" y="1282148"/>
            <a:ext cx="14014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AD388B-BE7F-5564-AA64-F2731D1EAE5E}"/>
              </a:ext>
            </a:extLst>
          </p:cNvPr>
          <p:cNvCxnSpPr>
            <a:cxnSpLocks/>
          </p:cNvCxnSpPr>
          <p:nvPr/>
        </p:nvCxnSpPr>
        <p:spPr>
          <a:xfrm>
            <a:off x="4482548" y="1443982"/>
            <a:ext cx="1490869" cy="971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FBC641-5F49-D0DF-46F5-FB33F231E633}"/>
              </a:ext>
            </a:extLst>
          </p:cNvPr>
          <p:cNvCxnSpPr>
            <a:cxnSpLocks/>
          </p:cNvCxnSpPr>
          <p:nvPr/>
        </p:nvCxnSpPr>
        <p:spPr>
          <a:xfrm>
            <a:off x="4482548" y="1813314"/>
            <a:ext cx="1490869" cy="1615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110F18-C81F-0127-4F51-63CCA85F2224}"/>
              </a:ext>
            </a:extLst>
          </p:cNvPr>
          <p:cNvCxnSpPr>
            <a:cxnSpLocks/>
          </p:cNvCxnSpPr>
          <p:nvPr/>
        </p:nvCxnSpPr>
        <p:spPr>
          <a:xfrm>
            <a:off x="4471893" y="2257828"/>
            <a:ext cx="1501524" cy="2224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4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331EE-3EF5-C104-E49F-82D97DF87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122A-D2C7-09E0-B10D-6F08A49D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Skyspan</a:t>
            </a:r>
            <a:r>
              <a:rPr lang="en-CA" dirty="0"/>
              <a:t> &gt; skyline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A5CFD-C72C-E700-F385-E62D3B1F9DF2}"/>
              </a:ext>
            </a:extLst>
          </p:cNvPr>
          <p:cNvGrpSpPr/>
          <p:nvPr/>
        </p:nvGrpSpPr>
        <p:grpSpPr>
          <a:xfrm>
            <a:off x="278578" y="1034647"/>
            <a:ext cx="3178963" cy="2645472"/>
            <a:chOff x="6067705" y="806290"/>
            <a:chExt cx="5079266" cy="42268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29D859-AB1C-93FC-4DD9-9163F8C3B756}"/>
                </a:ext>
              </a:extLst>
            </p:cNvPr>
            <p:cNvSpPr/>
            <p:nvPr/>
          </p:nvSpPr>
          <p:spPr>
            <a:xfrm>
              <a:off x="6096000" y="806290"/>
              <a:ext cx="5050971" cy="9463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64CEA0-F095-854E-A72D-F91B0B912B25}"/>
                </a:ext>
              </a:extLst>
            </p:cNvPr>
            <p:cNvSpPr/>
            <p:nvPr/>
          </p:nvSpPr>
          <p:spPr>
            <a:xfrm>
              <a:off x="6094957" y="1874028"/>
              <a:ext cx="5050971" cy="9463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E6F73E-B96A-8D3F-95EC-1F8782FC3491}"/>
                </a:ext>
              </a:extLst>
            </p:cNvPr>
            <p:cNvSpPr/>
            <p:nvPr/>
          </p:nvSpPr>
          <p:spPr>
            <a:xfrm>
              <a:off x="6094956" y="2941766"/>
              <a:ext cx="5050971" cy="9463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64C0FF-E044-EB3A-176E-3070F671F870}"/>
                </a:ext>
              </a:extLst>
            </p:cNvPr>
            <p:cNvSpPr/>
            <p:nvPr/>
          </p:nvSpPr>
          <p:spPr>
            <a:xfrm>
              <a:off x="6094956" y="4009504"/>
              <a:ext cx="5050971" cy="9463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2130FD-B0AA-42FE-5C15-082B3B379FC7}"/>
                </a:ext>
              </a:extLst>
            </p:cNvPr>
            <p:cNvSpPr txBox="1"/>
            <p:nvPr/>
          </p:nvSpPr>
          <p:spPr>
            <a:xfrm>
              <a:off x="6094957" y="1443983"/>
              <a:ext cx="1411754" cy="417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SkySpan</a:t>
              </a:r>
              <a:r>
                <a:rPr lang="en-US" sz="1050" dirty="0"/>
                <a:t> 01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252AFE-1008-C0EA-FA0B-7565841A03E2}"/>
                </a:ext>
              </a:extLst>
            </p:cNvPr>
            <p:cNvSpPr txBox="1"/>
            <p:nvPr/>
          </p:nvSpPr>
          <p:spPr>
            <a:xfrm>
              <a:off x="6094957" y="2511719"/>
              <a:ext cx="1473223" cy="417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SkySpan</a:t>
              </a:r>
              <a:r>
                <a:rPr lang="en-US" sz="1050" dirty="0"/>
                <a:t> 02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C033AF-5EA0-4D3B-7049-ADE51BE3327A}"/>
                </a:ext>
              </a:extLst>
            </p:cNvPr>
            <p:cNvSpPr txBox="1"/>
            <p:nvPr/>
          </p:nvSpPr>
          <p:spPr>
            <a:xfrm>
              <a:off x="6073227" y="3559719"/>
              <a:ext cx="1465541" cy="417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SkySpan</a:t>
              </a:r>
              <a:r>
                <a:rPr lang="en-US" sz="1050" dirty="0"/>
                <a:t> 03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A4B7C4-697E-A038-FB28-0A06D0BEF188}"/>
                </a:ext>
              </a:extLst>
            </p:cNvPr>
            <p:cNvSpPr txBox="1"/>
            <p:nvPr/>
          </p:nvSpPr>
          <p:spPr>
            <a:xfrm>
              <a:off x="6067705" y="4627457"/>
              <a:ext cx="1409194" cy="40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SkySpan</a:t>
              </a:r>
              <a:r>
                <a:rPr lang="en-US" sz="1050" dirty="0"/>
                <a:t> 04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CFF9DF-D187-BA8D-BCA9-6BFCD256C437}"/>
              </a:ext>
            </a:extLst>
          </p:cNvPr>
          <p:cNvGrpSpPr/>
          <p:nvPr/>
        </p:nvGrpSpPr>
        <p:grpSpPr>
          <a:xfrm>
            <a:off x="3732757" y="922381"/>
            <a:ext cx="3363686" cy="2841171"/>
            <a:chOff x="5784714" y="925286"/>
            <a:chExt cx="3363686" cy="284117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4A2076-6AAF-2A0F-08E0-25C6CC7042AA}"/>
                </a:ext>
              </a:extLst>
            </p:cNvPr>
            <p:cNvSpPr/>
            <p:nvPr/>
          </p:nvSpPr>
          <p:spPr>
            <a:xfrm>
              <a:off x="5784714" y="925286"/>
              <a:ext cx="3363686" cy="28411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1408AC-F9EF-55A1-02F0-F3F0564230C4}"/>
                </a:ext>
              </a:extLst>
            </p:cNvPr>
            <p:cNvSpPr/>
            <p:nvPr/>
          </p:nvSpPr>
          <p:spPr>
            <a:xfrm>
              <a:off x="5885930" y="1034647"/>
              <a:ext cx="3161254" cy="5922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90C856-678E-CA59-1238-E00C39BF7AF9}"/>
                </a:ext>
              </a:extLst>
            </p:cNvPr>
            <p:cNvSpPr/>
            <p:nvPr/>
          </p:nvSpPr>
          <p:spPr>
            <a:xfrm>
              <a:off x="5885277" y="1702913"/>
              <a:ext cx="3161254" cy="5922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50B14C-136D-F775-BEBA-540452265751}"/>
                </a:ext>
              </a:extLst>
            </p:cNvPr>
            <p:cNvSpPr/>
            <p:nvPr/>
          </p:nvSpPr>
          <p:spPr>
            <a:xfrm>
              <a:off x="5885277" y="2371178"/>
              <a:ext cx="3161254" cy="5922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576124-ABDB-F0F3-B4E0-DB3331B30AF3}"/>
                </a:ext>
              </a:extLst>
            </p:cNvPr>
            <p:cNvSpPr/>
            <p:nvPr/>
          </p:nvSpPr>
          <p:spPr>
            <a:xfrm>
              <a:off x="5885277" y="3039444"/>
              <a:ext cx="3161254" cy="5922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262310-932D-E6D3-298D-3A70C7F0F08D}"/>
              </a:ext>
            </a:extLst>
          </p:cNvPr>
          <p:cNvGrpSpPr/>
          <p:nvPr/>
        </p:nvGrpSpPr>
        <p:grpSpPr>
          <a:xfrm>
            <a:off x="7630351" y="900045"/>
            <a:ext cx="4279616" cy="3624167"/>
            <a:chOff x="7630351" y="900045"/>
            <a:chExt cx="4279616" cy="3624167"/>
          </a:xfrm>
        </p:grpSpPr>
        <p:sp>
          <p:nvSpPr>
            <p:cNvPr id="32" name="L-Shape 31">
              <a:extLst>
                <a:ext uri="{FF2B5EF4-FFF2-40B4-BE49-F238E27FC236}">
                  <a16:creationId xmlns:a16="http://schemas.microsoft.com/office/drawing/2014/main" id="{41385670-8982-0EF8-8A22-B5B7B13CB361}"/>
                </a:ext>
              </a:extLst>
            </p:cNvPr>
            <p:cNvSpPr/>
            <p:nvPr/>
          </p:nvSpPr>
          <p:spPr>
            <a:xfrm>
              <a:off x="7645350" y="4232771"/>
              <a:ext cx="291441" cy="291441"/>
            </a:xfrm>
            <a:prstGeom prst="corner">
              <a:avLst>
                <a:gd name="adj1" fmla="val 35059"/>
                <a:gd name="adj2" fmla="val 3506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-Shape 32">
              <a:extLst>
                <a:ext uri="{FF2B5EF4-FFF2-40B4-BE49-F238E27FC236}">
                  <a16:creationId xmlns:a16="http://schemas.microsoft.com/office/drawing/2014/main" id="{8DB66D39-F092-4C29-3CE4-733BEAEC4DA0}"/>
                </a:ext>
              </a:extLst>
            </p:cNvPr>
            <p:cNvSpPr/>
            <p:nvPr/>
          </p:nvSpPr>
          <p:spPr>
            <a:xfrm rot="5400000">
              <a:off x="7645349" y="902446"/>
              <a:ext cx="291441" cy="291441"/>
            </a:xfrm>
            <a:prstGeom prst="corner">
              <a:avLst>
                <a:gd name="adj1" fmla="val 35059"/>
                <a:gd name="adj2" fmla="val 3506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0C27A37E-06A8-CDB2-B974-5E4AD94FCD27}"/>
                </a:ext>
              </a:extLst>
            </p:cNvPr>
            <p:cNvSpPr/>
            <p:nvPr/>
          </p:nvSpPr>
          <p:spPr>
            <a:xfrm rot="16200000">
              <a:off x="11618526" y="4230370"/>
              <a:ext cx="291441" cy="291441"/>
            </a:xfrm>
            <a:prstGeom prst="corner">
              <a:avLst>
                <a:gd name="adj1" fmla="val 35059"/>
                <a:gd name="adj2" fmla="val 3506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-Shape 34">
              <a:extLst>
                <a:ext uri="{FF2B5EF4-FFF2-40B4-BE49-F238E27FC236}">
                  <a16:creationId xmlns:a16="http://schemas.microsoft.com/office/drawing/2014/main" id="{87A827EA-C0F1-A343-2675-BABF50F2EC90}"/>
                </a:ext>
              </a:extLst>
            </p:cNvPr>
            <p:cNvSpPr/>
            <p:nvPr/>
          </p:nvSpPr>
          <p:spPr>
            <a:xfrm rot="10800000">
              <a:off x="11618525" y="900045"/>
              <a:ext cx="291441" cy="291441"/>
            </a:xfrm>
            <a:prstGeom prst="corner">
              <a:avLst>
                <a:gd name="adj1" fmla="val 35059"/>
                <a:gd name="adj2" fmla="val 3506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ross 28">
              <a:extLst>
                <a:ext uri="{FF2B5EF4-FFF2-40B4-BE49-F238E27FC236}">
                  <a16:creationId xmlns:a16="http://schemas.microsoft.com/office/drawing/2014/main" id="{F269D7D4-AE65-1F11-5276-B215E645EB6C}"/>
                </a:ext>
              </a:extLst>
            </p:cNvPr>
            <p:cNvSpPr/>
            <p:nvPr/>
          </p:nvSpPr>
          <p:spPr>
            <a:xfrm>
              <a:off x="7645349" y="3392016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ross 28">
              <a:extLst>
                <a:ext uri="{FF2B5EF4-FFF2-40B4-BE49-F238E27FC236}">
                  <a16:creationId xmlns:a16="http://schemas.microsoft.com/office/drawing/2014/main" id="{5F7013DB-A687-E4AF-62A7-45F5861DFAE0}"/>
                </a:ext>
              </a:extLst>
            </p:cNvPr>
            <p:cNvSpPr/>
            <p:nvPr/>
          </p:nvSpPr>
          <p:spPr>
            <a:xfrm>
              <a:off x="7630351" y="2546576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28">
              <a:extLst>
                <a:ext uri="{FF2B5EF4-FFF2-40B4-BE49-F238E27FC236}">
                  <a16:creationId xmlns:a16="http://schemas.microsoft.com/office/drawing/2014/main" id="{40A13142-3B51-DBE0-289C-7393D2426EE1}"/>
                </a:ext>
              </a:extLst>
            </p:cNvPr>
            <p:cNvSpPr/>
            <p:nvPr/>
          </p:nvSpPr>
          <p:spPr>
            <a:xfrm>
              <a:off x="7645349" y="1719824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ross 28">
              <a:extLst>
                <a:ext uri="{FF2B5EF4-FFF2-40B4-BE49-F238E27FC236}">
                  <a16:creationId xmlns:a16="http://schemas.microsoft.com/office/drawing/2014/main" id="{C5AF43F4-6DE1-3B39-7845-81F8624B099D}"/>
                </a:ext>
              </a:extLst>
            </p:cNvPr>
            <p:cNvSpPr/>
            <p:nvPr/>
          </p:nvSpPr>
          <p:spPr>
            <a:xfrm rot="10800000">
              <a:off x="11707460" y="3386738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ross 28">
              <a:extLst>
                <a:ext uri="{FF2B5EF4-FFF2-40B4-BE49-F238E27FC236}">
                  <a16:creationId xmlns:a16="http://schemas.microsoft.com/office/drawing/2014/main" id="{3D1C1687-A515-4C18-C287-876E3ECA950C}"/>
                </a:ext>
              </a:extLst>
            </p:cNvPr>
            <p:cNvSpPr/>
            <p:nvPr/>
          </p:nvSpPr>
          <p:spPr>
            <a:xfrm rot="10800000">
              <a:off x="11692462" y="2541298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ross 28">
              <a:extLst>
                <a:ext uri="{FF2B5EF4-FFF2-40B4-BE49-F238E27FC236}">
                  <a16:creationId xmlns:a16="http://schemas.microsoft.com/office/drawing/2014/main" id="{E1108B6F-062F-3058-1BD3-11FD822F3A5B}"/>
                </a:ext>
              </a:extLst>
            </p:cNvPr>
            <p:cNvSpPr/>
            <p:nvPr/>
          </p:nvSpPr>
          <p:spPr>
            <a:xfrm rot="10800000">
              <a:off x="11707460" y="1714546"/>
              <a:ext cx="188253" cy="308970"/>
            </a:xfrm>
            <a:custGeom>
              <a:avLst/>
              <a:gdLst>
                <a:gd name="connsiteX0" fmla="*/ 0 w 291441"/>
                <a:gd name="connsiteY0" fmla="*/ 103188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12" fmla="*/ 0 w 291441"/>
                <a:gd name="connsiteY12" fmla="*/ 103188 h 308970"/>
                <a:gd name="connsiteX0" fmla="*/ 0 w 291441"/>
                <a:gd name="connsiteY0" fmla="*/ 205782 h 308970"/>
                <a:gd name="connsiteX1" fmla="*/ 103188 w 291441"/>
                <a:gd name="connsiteY1" fmla="*/ 103188 h 308970"/>
                <a:gd name="connsiteX2" fmla="*/ 103188 w 291441"/>
                <a:gd name="connsiteY2" fmla="*/ 0 h 308970"/>
                <a:gd name="connsiteX3" fmla="*/ 188253 w 291441"/>
                <a:gd name="connsiteY3" fmla="*/ 0 h 308970"/>
                <a:gd name="connsiteX4" fmla="*/ 188253 w 291441"/>
                <a:gd name="connsiteY4" fmla="*/ 103188 h 308970"/>
                <a:gd name="connsiteX5" fmla="*/ 291441 w 291441"/>
                <a:gd name="connsiteY5" fmla="*/ 103188 h 308970"/>
                <a:gd name="connsiteX6" fmla="*/ 291441 w 291441"/>
                <a:gd name="connsiteY6" fmla="*/ 205782 h 308970"/>
                <a:gd name="connsiteX7" fmla="*/ 188253 w 291441"/>
                <a:gd name="connsiteY7" fmla="*/ 205782 h 308970"/>
                <a:gd name="connsiteX8" fmla="*/ 188253 w 291441"/>
                <a:gd name="connsiteY8" fmla="*/ 308970 h 308970"/>
                <a:gd name="connsiteX9" fmla="*/ 103188 w 291441"/>
                <a:gd name="connsiteY9" fmla="*/ 308970 h 308970"/>
                <a:gd name="connsiteX10" fmla="*/ 103188 w 291441"/>
                <a:gd name="connsiteY10" fmla="*/ 205782 h 308970"/>
                <a:gd name="connsiteX11" fmla="*/ 0 w 291441"/>
                <a:gd name="connsiteY11" fmla="*/ 205782 h 308970"/>
                <a:gd name="connsiteX0" fmla="*/ 0 w 188253"/>
                <a:gd name="connsiteY0" fmla="*/ 205782 h 308970"/>
                <a:gd name="connsiteX1" fmla="*/ 0 w 188253"/>
                <a:gd name="connsiteY1" fmla="*/ 103188 h 308970"/>
                <a:gd name="connsiteX2" fmla="*/ 0 w 188253"/>
                <a:gd name="connsiteY2" fmla="*/ 0 h 308970"/>
                <a:gd name="connsiteX3" fmla="*/ 85065 w 188253"/>
                <a:gd name="connsiteY3" fmla="*/ 0 h 308970"/>
                <a:gd name="connsiteX4" fmla="*/ 85065 w 188253"/>
                <a:gd name="connsiteY4" fmla="*/ 103188 h 308970"/>
                <a:gd name="connsiteX5" fmla="*/ 188253 w 188253"/>
                <a:gd name="connsiteY5" fmla="*/ 103188 h 308970"/>
                <a:gd name="connsiteX6" fmla="*/ 188253 w 188253"/>
                <a:gd name="connsiteY6" fmla="*/ 205782 h 308970"/>
                <a:gd name="connsiteX7" fmla="*/ 85065 w 188253"/>
                <a:gd name="connsiteY7" fmla="*/ 205782 h 308970"/>
                <a:gd name="connsiteX8" fmla="*/ 85065 w 188253"/>
                <a:gd name="connsiteY8" fmla="*/ 308970 h 308970"/>
                <a:gd name="connsiteX9" fmla="*/ 0 w 188253"/>
                <a:gd name="connsiteY9" fmla="*/ 308970 h 308970"/>
                <a:gd name="connsiteX10" fmla="*/ 0 w 188253"/>
                <a:gd name="connsiteY10" fmla="*/ 205782 h 3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253" h="308970">
                  <a:moveTo>
                    <a:pt x="0" y="205782"/>
                  </a:moveTo>
                  <a:lnTo>
                    <a:pt x="0" y="103188"/>
                  </a:lnTo>
                  <a:lnTo>
                    <a:pt x="0" y="0"/>
                  </a:lnTo>
                  <a:lnTo>
                    <a:pt x="85065" y="0"/>
                  </a:lnTo>
                  <a:lnTo>
                    <a:pt x="85065" y="103188"/>
                  </a:lnTo>
                  <a:lnTo>
                    <a:pt x="188253" y="103188"/>
                  </a:lnTo>
                  <a:lnTo>
                    <a:pt x="188253" y="205782"/>
                  </a:lnTo>
                  <a:lnTo>
                    <a:pt x="85065" y="205782"/>
                  </a:lnTo>
                  <a:lnTo>
                    <a:pt x="85065" y="308970"/>
                  </a:lnTo>
                  <a:lnTo>
                    <a:pt x="0" y="308970"/>
                  </a:lnTo>
                  <a:lnTo>
                    <a:pt x="0" y="20578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61FDC9E-FE9B-FE62-FA5E-1B4B607D6667}"/>
                </a:ext>
              </a:extLst>
            </p:cNvPr>
            <p:cNvSpPr/>
            <p:nvPr/>
          </p:nvSpPr>
          <p:spPr>
            <a:xfrm>
              <a:off x="8014533" y="911495"/>
              <a:ext cx="1736694" cy="774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E45A95-2FAE-F0BB-79CE-957F8C416D51}"/>
                </a:ext>
              </a:extLst>
            </p:cNvPr>
            <p:cNvSpPr/>
            <p:nvPr/>
          </p:nvSpPr>
          <p:spPr>
            <a:xfrm>
              <a:off x="9799281" y="4433451"/>
              <a:ext cx="1736694" cy="774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B8BEEB1-0875-3675-7508-FFB791A9CAF5}"/>
                </a:ext>
              </a:extLst>
            </p:cNvPr>
            <p:cNvSpPr/>
            <p:nvPr/>
          </p:nvSpPr>
          <p:spPr>
            <a:xfrm>
              <a:off x="7983360" y="4433451"/>
              <a:ext cx="1736694" cy="774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79DC27-16A2-D85D-9760-C2EB511D5255}"/>
                </a:ext>
              </a:extLst>
            </p:cNvPr>
            <p:cNvSpPr/>
            <p:nvPr/>
          </p:nvSpPr>
          <p:spPr>
            <a:xfrm>
              <a:off x="9827042" y="900045"/>
              <a:ext cx="1736694" cy="774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8A50D93-823D-F8F2-378D-09066E1B7A2A}"/>
                </a:ext>
              </a:extLst>
            </p:cNvPr>
            <p:cNvSpPr/>
            <p:nvPr/>
          </p:nvSpPr>
          <p:spPr>
            <a:xfrm rot="16200000">
              <a:off x="7550796" y="1418151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01C2E78-F9B8-E6C0-FADC-4E73D4A53E8E}"/>
                </a:ext>
              </a:extLst>
            </p:cNvPr>
            <p:cNvSpPr/>
            <p:nvPr/>
          </p:nvSpPr>
          <p:spPr>
            <a:xfrm rot="16200000">
              <a:off x="7531686" y="2237044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B8308C-D186-CC05-B12A-A8C2538366BF}"/>
                </a:ext>
              </a:extLst>
            </p:cNvPr>
            <p:cNvSpPr/>
            <p:nvPr/>
          </p:nvSpPr>
          <p:spPr>
            <a:xfrm rot="16200000">
              <a:off x="7531686" y="3089926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946E17-2CD3-0E29-8B42-B5588E566EC6}"/>
                </a:ext>
              </a:extLst>
            </p:cNvPr>
            <p:cNvSpPr/>
            <p:nvPr/>
          </p:nvSpPr>
          <p:spPr>
            <a:xfrm rot="16200000">
              <a:off x="7531686" y="3961849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2CCEA38-9BBD-FECF-E218-2E739D3CF0D0}"/>
                </a:ext>
              </a:extLst>
            </p:cNvPr>
            <p:cNvSpPr/>
            <p:nvPr/>
          </p:nvSpPr>
          <p:spPr>
            <a:xfrm rot="16200000">
              <a:off x="11710133" y="1418151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D72DB4B-79B3-6E85-51A7-D1F9608C8324}"/>
                </a:ext>
              </a:extLst>
            </p:cNvPr>
            <p:cNvSpPr/>
            <p:nvPr/>
          </p:nvSpPr>
          <p:spPr>
            <a:xfrm rot="16200000">
              <a:off x="11704148" y="2225010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CC8410D-EFEA-3A1E-8B9D-DA550AD3FB27}"/>
                </a:ext>
              </a:extLst>
            </p:cNvPr>
            <p:cNvSpPr/>
            <p:nvPr/>
          </p:nvSpPr>
          <p:spPr>
            <a:xfrm rot="16200000">
              <a:off x="11701479" y="3068008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FCE88BC-82B2-8712-CE64-DA688991F04E}"/>
                </a:ext>
              </a:extLst>
            </p:cNvPr>
            <p:cNvSpPr/>
            <p:nvPr/>
          </p:nvSpPr>
          <p:spPr>
            <a:xfrm rot="16200000">
              <a:off x="11707034" y="3922433"/>
              <a:ext cx="296146" cy="812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ABE820-0D2E-B61C-7A1C-7FA9852884FA}"/>
                </a:ext>
              </a:extLst>
            </p:cNvPr>
            <p:cNvSpPr/>
            <p:nvPr/>
          </p:nvSpPr>
          <p:spPr>
            <a:xfrm>
              <a:off x="7963271" y="1836690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B76259E-EB06-35B0-C6E7-8D3F34DBE734}"/>
                </a:ext>
              </a:extLst>
            </p:cNvPr>
            <p:cNvSpPr/>
            <p:nvPr/>
          </p:nvSpPr>
          <p:spPr>
            <a:xfrm>
              <a:off x="9851982" y="1825240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FF86785-480D-4D73-7E38-A5DA98C1347C}"/>
                </a:ext>
              </a:extLst>
            </p:cNvPr>
            <p:cNvSpPr/>
            <p:nvPr/>
          </p:nvSpPr>
          <p:spPr>
            <a:xfrm>
              <a:off x="7936790" y="2668867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1FCCC33-D634-5E3D-FF7B-3BA7B86C52E2}"/>
                </a:ext>
              </a:extLst>
            </p:cNvPr>
            <p:cNvSpPr/>
            <p:nvPr/>
          </p:nvSpPr>
          <p:spPr>
            <a:xfrm>
              <a:off x="9803729" y="2657417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6BD0D05-60BE-3C00-BFAB-032FAF806036}"/>
                </a:ext>
              </a:extLst>
            </p:cNvPr>
            <p:cNvSpPr/>
            <p:nvPr/>
          </p:nvSpPr>
          <p:spPr>
            <a:xfrm>
              <a:off x="7913297" y="3496806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FCE5B9D-36E5-5B28-726D-2FBB283BB7BD}"/>
                </a:ext>
              </a:extLst>
            </p:cNvPr>
            <p:cNvSpPr/>
            <p:nvPr/>
          </p:nvSpPr>
          <p:spPr>
            <a:xfrm>
              <a:off x="9845548" y="3485356"/>
              <a:ext cx="1736694" cy="77474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BECD1A-D607-BFB3-811C-C846BCEA99BB}"/>
              </a:ext>
            </a:extLst>
          </p:cNvPr>
          <p:cNvGrpSpPr/>
          <p:nvPr/>
        </p:nvGrpSpPr>
        <p:grpSpPr>
          <a:xfrm>
            <a:off x="8077349" y="3291888"/>
            <a:ext cx="2908432" cy="3117351"/>
            <a:chOff x="8077349" y="3291888"/>
            <a:chExt cx="2908432" cy="311735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BDA872-A554-6D17-9AA9-D674FB8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349" y="4911460"/>
              <a:ext cx="2908432" cy="1323598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8D7E651-D3C8-0490-470C-7AB45E905674}"/>
                </a:ext>
              </a:extLst>
            </p:cNvPr>
            <p:cNvSpPr/>
            <p:nvPr/>
          </p:nvSpPr>
          <p:spPr>
            <a:xfrm>
              <a:off x="8588829" y="3291888"/>
              <a:ext cx="435428" cy="4354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955CA9D-4CE4-ACB6-35C2-757B7EB850EF}"/>
                </a:ext>
              </a:extLst>
            </p:cNvPr>
            <p:cNvSpPr/>
            <p:nvPr/>
          </p:nvSpPr>
          <p:spPr>
            <a:xfrm>
              <a:off x="8770852" y="4893367"/>
              <a:ext cx="1515872" cy="1515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9C032A8-F458-58CB-74B9-160FF4CB7525}"/>
                </a:ext>
              </a:extLst>
            </p:cNvPr>
            <p:cNvCxnSpPr>
              <a:cxnSpLocks/>
            </p:cNvCxnSpPr>
            <p:nvPr/>
          </p:nvCxnSpPr>
          <p:spPr>
            <a:xfrm>
              <a:off x="8915783" y="3779198"/>
              <a:ext cx="337074" cy="11322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57814EE-BCA4-E899-290F-BC47D042F904}"/>
              </a:ext>
            </a:extLst>
          </p:cNvPr>
          <p:cNvGrpSpPr/>
          <p:nvPr/>
        </p:nvGrpSpPr>
        <p:grpSpPr>
          <a:xfrm>
            <a:off x="687796" y="710538"/>
            <a:ext cx="8118747" cy="5799948"/>
            <a:chOff x="687796" y="710538"/>
            <a:chExt cx="8118747" cy="579994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A539C2B-BC82-6D9A-F9F8-1F8EB136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856" y="4222554"/>
              <a:ext cx="4805431" cy="2057978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7535A04-AB69-0B76-E152-4911E5E69B56}"/>
                </a:ext>
              </a:extLst>
            </p:cNvPr>
            <p:cNvSpPr/>
            <p:nvPr/>
          </p:nvSpPr>
          <p:spPr>
            <a:xfrm>
              <a:off x="8371115" y="710538"/>
              <a:ext cx="435428" cy="4354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E91E82F-42B2-7FC1-409F-2C45D55B02FD}"/>
                </a:ext>
              </a:extLst>
            </p:cNvPr>
            <p:cNvSpPr/>
            <p:nvPr/>
          </p:nvSpPr>
          <p:spPr>
            <a:xfrm>
              <a:off x="687796" y="4270961"/>
              <a:ext cx="2239525" cy="22395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6F06753-C38B-CFE2-15CE-690954B9E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8772" y="1105689"/>
              <a:ext cx="5659792" cy="3416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42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Ysl</a:t>
            </a:r>
            <a:r>
              <a:rPr lang="en-CA" dirty="0"/>
              <a:t> </a:t>
            </a:r>
            <a:r>
              <a:rPr lang="en-CA" dirty="0" err="1"/>
              <a:t>oakbrook</a:t>
            </a:r>
            <a:r>
              <a:rPr lang="en-CA" dirty="0"/>
              <a:t> center (Chicago, il)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8D68E-65DC-4D56-8D83-BD9335315442}"/>
              </a:ext>
            </a:extLst>
          </p:cNvPr>
          <p:cNvSpPr txBox="1"/>
          <p:nvPr/>
        </p:nvSpPr>
        <p:spPr>
          <a:xfrm>
            <a:off x="9708140" y="46797"/>
            <a:ext cx="2228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Presentation Only – Not for 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F820B-76F3-9C12-3655-3DD2BD2F2A74}"/>
              </a:ext>
            </a:extLst>
          </p:cNvPr>
          <p:cNvSpPr/>
          <p:nvPr/>
        </p:nvSpPr>
        <p:spPr>
          <a:xfrm>
            <a:off x="8282612" y="3240156"/>
            <a:ext cx="375551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ARCHITECT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Atmosphere Design Group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SIZE/AREA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Specialty Illumination Solutions – Surface Mount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@ 14.6’ x 12.8’ (4.5m x 3.9m)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@ 19.0’ x 12.8’ (5.8m x 3.9m)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@ 20.0’ x 12.8’ (6.1m x 3.9m)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2 @ 17.8’ x 12.8’ (5.4m x 3.9m)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14.6’ x 4.9’ (4.5m x 1.5m)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19.0’ x 4.9’ (5.8m x 1.5m)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20.0’ x 4.9 (6.1m x 1.5m)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1 @ 17.8’ x 4.9’ (5.4m x 1.5m)</a:t>
            </a:r>
          </a:p>
        </p:txBody>
      </p:sp>
      <p:pic>
        <p:nvPicPr>
          <p:cNvPr id="12" name="Picture 11" descr="A shoe store with a marble table&#10;&#10;Description automatically generated">
            <a:extLst>
              <a:ext uri="{FF2B5EF4-FFF2-40B4-BE49-F238E27FC236}">
                <a16:creationId xmlns:a16="http://schemas.microsoft.com/office/drawing/2014/main" id="{0C5B6677-6677-46B7-8B9C-268BFCC8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9" y="644891"/>
            <a:ext cx="7859654" cy="5239769"/>
          </a:xfrm>
          <a:prstGeom prst="rect">
            <a:avLst/>
          </a:prstGeom>
        </p:spPr>
      </p:pic>
      <p:pic>
        <p:nvPicPr>
          <p:cNvPr id="15" name="Picture 14" descr="A store with black marble counter tops&#10;&#10;Description automatically generated">
            <a:extLst>
              <a:ext uri="{FF2B5EF4-FFF2-40B4-BE49-F238E27FC236}">
                <a16:creationId xmlns:a16="http://schemas.microsoft.com/office/drawing/2014/main" id="{BF15AE01-A845-CA45-E822-F68D87AB9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137" y="644892"/>
            <a:ext cx="3753853" cy="25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CD0BB-2CFA-94C5-ABED-CA78A09B5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9F93-1FC2-215D-567E-EA17CE48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B7DC6A-0087-84AB-5CCE-56BFE6FE8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755298"/>
              </p:ext>
            </p:extLst>
          </p:nvPr>
        </p:nvGraphicFramePr>
        <p:xfrm>
          <a:off x="278578" y="839460"/>
          <a:ext cx="8356375" cy="504286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160599">
                  <a:extLst>
                    <a:ext uri="{9D8B030D-6E8A-4147-A177-3AD203B41FA5}">
                      <a16:colId xmlns:a16="http://schemas.microsoft.com/office/drawing/2014/main" val="1616858155"/>
                    </a:ext>
                  </a:extLst>
                </a:gridCol>
                <a:gridCol w="5195776">
                  <a:extLst>
                    <a:ext uri="{9D8B030D-6E8A-4147-A177-3AD203B41FA5}">
                      <a16:colId xmlns:a16="http://schemas.microsoft.com/office/drawing/2014/main" val="4066560299"/>
                    </a:ext>
                  </a:extLst>
                </a:gridCol>
              </a:tblGrid>
              <a:tr h="30036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SkyLine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897201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Mounting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Suspended and surface 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95675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Suspension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Threaded rod or Aircraft cable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32185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Curved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NO, only straight pieces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140195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Lighting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SkySpan</a:t>
                      </a:r>
                      <a:r>
                        <a:rPr lang="en-US" sz="1400" dirty="0"/>
                        <a:t> offering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12993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Black is standard and White possible longer lead-time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16083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Channel widths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2½” / 64mm and 5 1/16” / 128mm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444805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Corner pieces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L-corner, T-Corner and X-corner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937308"/>
                  </a:ext>
                </a:extLst>
              </a:tr>
              <a:tr h="300369">
                <a:tc>
                  <a:txBody>
                    <a:bodyPr/>
                    <a:lstStyle/>
                    <a:p>
                      <a:r>
                        <a:rPr lang="en-US" sz="1400" dirty="0"/>
                        <a:t>Cover 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 cm / 11.8”, 60 cm / 23.6” and 120 cm / 47.2”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187777"/>
                  </a:ext>
                </a:extLst>
              </a:tr>
              <a:tr h="1101353">
                <a:tc>
                  <a:txBody>
                    <a:bodyPr/>
                    <a:lstStyle/>
                    <a:p>
                      <a:r>
                        <a:rPr lang="en-US" sz="1400" dirty="0"/>
                        <a:t>Pre-mounted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48V Track (Stucchi EVO line)               120cm / 47.2”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Mains Track (Stucchi One Track)         120cm / 47.2”</a:t>
                      </a:r>
                      <a:br>
                        <a:rPr lang="en-US" sz="1400" dirty="0"/>
                      </a:br>
                      <a:r>
                        <a:rPr lang="en-US" sz="1400" dirty="0" err="1"/>
                        <a:t>Furtivo</a:t>
                      </a:r>
                      <a:r>
                        <a:rPr lang="en-US" sz="1400" dirty="0"/>
                        <a:t> (Cooledge)                                 60cm / 23.6”</a:t>
                      </a:r>
                    </a:p>
                    <a:p>
                      <a:r>
                        <a:rPr lang="en-US" sz="1400" dirty="0"/>
                        <a:t>Sprinkler pass through                          30cm / 11.8”</a:t>
                      </a:r>
                    </a:p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296353"/>
                  </a:ext>
                </a:extLst>
              </a:tr>
              <a:tr h="700861">
                <a:tc>
                  <a:txBody>
                    <a:bodyPr/>
                    <a:lstStyle/>
                    <a:p>
                      <a:r>
                        <a:rPr lang="en-US" sz="1400" dirty="0"/>
                        <a:t>Channel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different heights and maximum length 2.4m/7.8ft/94.4”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Outside frame:  135mm/ 5 5/16”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Inside frame:  105mm / 4 1/8”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315431"/>
                  </a:ext>
                </a:extLst>
              </a:tr>
              <a:tr h="409906">
                <a:tc>
                  <a:txBody>
                    <a:bodyPr/>
                    <a:lstStyle/>
                    <a:p>
                      <a:r>
                        <a:rPr lang="en-US" sz="1400" dirty="0"/>
                        <a:t>Power &amp; Controls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Remote mounted or attached to 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4583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5720B9-4F10-7FF3-87E3-0711D246C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4889" y="905448"/>
            <a:ext cx="2715877" cy="463296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2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CE1BC-B08E-1740-D666-CE1CFF398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AA36-AFBA-E553-B390-0D45B6DB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04CB2-9331-2407-C22F-C8D0C82771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683" y="1815211"/>
            <a:ext cx="3015170" cy="9287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63ABAC2-71FD-D05E-9839-ED7AEB496B56}"/>
              </a:ext>
            </a:extLst>
          </p:cNvPr>
          <p:cNvGrpSpPr/>
          <p:nvPr/>
        </p:nvGrpSpPr>
        <p:grpSpPr>
          <a:xfrm>
            <a:off x="7041741" y="822960"/>
            <a:ext cx="3015170" cy="958704"/>
            <a:chOff x="7041741" y="822960"/>
            <a:chExt cx="3015170" cy="9587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E49132-DFAE-EC07-FA78-A15BDD02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1741" y="822960"/>
              <a:ext cx="3015170" cy="9587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104227-4871-5A2D-2450-B303386F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8"/>
            <a:stretch/>
          </p:blipFill>
          <p:spPr>
            <a:xfrm>
              <a:off x="7041741" y="1490803"/>
              <a:ext cx="3015170" cy="246221"/>
            </a:xfrm>
            <a:prstGeom prst="rect">
              <a:avLst/>
            </a:prstGeom>
          </p:spPr>
        </p:pic>
      </p:grpSp>
      <p:pic>
        <p:nvPicPr>
          <p:cNvPr id="9" name="Picture 8" descr="A close-up of several metal beams&#10;&#10;AI-generated content may be incorrect.">
            <a:extLst>
              <a:ext uri="{FF2B5EF4-FFF2-40B4-BE49-F238E27FC236}">
                <a16:creationId xmlns:a16="http://schemas.microsoft.com/office/drawing/2014/main" id="{C141B944-6C44-87E5-7D2D-FE5731F581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8" y="822960"/>
            <a:ext cx="4956048" cy="28712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4616A77-C313-4D04-3F7B-84CED9165301}"/>
              </a:ext>
            </a:extLst>
          </p:cNvPr>
          <p:cNvSpPr/>
          <p:nvPr/>
        </p:nvSpPr>
        <p:spPr>
          <a:xfrm>
            <a:off x="2523430" y="1344168"/>
            <a:ext cx="996696" cy="996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849333-C704-8F7E-F774-C28288448751}"/>
              </a:ext>
            </a:extLst>
          </p:cNvPr>
          <p:cNvSpPr/>
          <p:nvPr/>
        </p:nvSpPr>
        <p:spPr>
          <a:xfrm>
            <a:off x="984190" y="2258568"/>
            <a:ext cx="996696" cy="996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ABB0D4-B018-18BB-FE20-500A6AD6C6E5}"/>
              </a:ext>
            </a:extLst>
          </p:cNvPr>
          <p:cNvSpPr/>
          <p:nvPr/>
        </p:nvSpPr>
        <p:spPr>
          <a:xfrm>
            <a:off x="3991724" y="1781664"/>
            <a:ext cx="141891" cy="141891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6E3F95-64F5-C8D2-5D0F-8F64FF95575A}"/>
              </a:ext>
            </a:extLst>
          </p:cNvPr>
          <p:cNvSpPr/>
          <p:nvPr/>
        </p:nvSpPr>
        <p:spPr>
          <a:xfrm>
            <a:off x="2614711" y="1133228"/>
            <a:ext cx="141891" cy="141891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3F4F7-FC45-FDDB-FED3-599BFBB2FED9}"/>
              </a:ext>
            </a:extLst>
          </p:cNvPr>
          <p:cNvSpPr txBox="1"/>
          <p:nvPr/>
        </p:nvSpPr>
        <p:spPr>
          <a:xfrm>
            <a:off x="7826950" y="841248"/>
            <a:ext cx="16690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11.8” x 2.5” / 300 x 64mm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0B6A2-FF2E-EDE7-B809-4EDB11F1760E}"/>
              </a:ext>
            </a:extLst>
          </p:cNvPr>
          <p:cNvSpPr txBox="1"/>
          <p:nvPr/>
        </p:nvSpPr>
        <p:spPr>
          <a:xfrm>
            <a:off x="8543312" y="1155823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23.6” x 2.5” / 600 x 64mm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D7C0C-DBD3-46A4-2F02-C6856E5B4BCE}"/>
              </a:ext>
            </a:extLst>
          </p:cNvPr>
          <p:cNvSpPr txBox="1"/>
          <p:nvPr/>
        </p:nvSpPr>
        <p:spPr>
          <a:xfrm>
            <a:off x="9955432" y="1468651"/>
            <a:ext cx="1707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47.2” x 2.5” / 1200 x 64mm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23E81-3721-3AAF-D382-BBCEEE78701D}"/>
              </a:ext>
            </a:extLst>
          </p:cNvPr>
          <p:cNvSpPr txBox="1"/>
          <p:nvPr/>
        </p:nvSpPr>
        <p:spPr>
          <a:xfrm>
            <a:off x="7826950" y="1942390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11.8” x 5 1/16” / 300 x 128mm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0F97A-1E6D-BD12-5A9C-905FE5206826}"/>
              </a:ext>
            </a:extLst>
          </p:cNvPr>
          <p:cNvSpPr txBox="1"/>
          <p:nvPr/>
        </p:nvSpPr>
        <p:spPr>
          <a:xfrm>
            <a:off x="8543312" y="2404867"/>
            <a:ext cx="18469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23.6” x 5 1/16” / 600 x 128mm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5F0DC3-4C59-E63D-03B1-FDD5C25DD259}"/>
              </a:ext>
            </a:extLst>
          </p:cNvPr>
          <p:cNvSpPr txBox="1"/>
          <p:nvPr/>
        </p:nvSpPr>
        <p:spPr>
          <a:xfrm>
            <a:off x="9955432" y="2854938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47.2” x 5 1/16” / 1200 x 128mm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FA1855-0CFD-7BC3-2F09-02FBEB668B89}"/>
              </a:ext>
            </a:extLst>
          </p:cNvPr>
          <p:cNvSpPr/>
          <p:nvPr/>
        </p:nvSpPr>
        <p:spPr>
          <a:xfrm>
            <a:off x="6957376" y="682966"/>
            <a:ext cx="4906650" cy="26737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A25025-0208-E755-2856-AAD10B137E04}"/>
              </a:ext>
            </a:extLst>
          </p:cNvPr>
          <p:cNvCxnSpPr>
            <a:stCxn id="13" idx="6"/>
          </p:cNvCxnSpPr>
          <p:nvPr/>
        </p:nvCxnSpPr>
        <p:spPr>
          <a:xfrm flipV="1">
            <a:off x="2756602" y="1204173"/>
            <a:ext cx="4110542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D1D6CC-7A8C-D18D-2D8A-32AFCEEBEBF3}"/>
              </a:ext>
            </a:extLst>
          </p:cNvPr>
          <p:cNvCxnSpPr>
            <a:stCxn id="12" idx="6"/>
          </p:cNvCxnSpPr>
          <p:nvPr/>
        </p:nvCxnSpPr>
        <p:spPr>
          <a:xfrm flipV="1">
            <a:off x="4133615" y="1852609"/>
            <a:ext cx="2741457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6486A8-0107-C506-D035-93BBE34DC5BC}"/>
              </a:ext>
            </a:extLst>
          </p:cNvPr>
          <p:cNvSpPr/>
          <p:nvPr/>
        </p:nvSpPr>
        <p:spPr>
          <a:xfrm>
            <a:off x="1069848" y="4138666"/>
            <a:ext cx="2130552" cy="7350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F981F-D9F0-5263-EB1E-32D7BB152A49}"/>
              </a:ext>
            </a:extLst>
          </p:cNvPr>
          <p:cNvSpPr txBox="1"/>
          <p:nvPr/>
        </p:nvSpPr>
        <p:spPr>
          <a:xfrm>
            <a:off x="1096729" y="4248327"/>
            <a:ext cx="210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Corners pieces are pre-assembled and have fixed dimensions.</a:t>
            </a:r>
          </a:p>
          <a:p>
            <a:r>
              <a:rPr lang="en-US" sz="1000" dirty="0"/>
              <a:t>For both widths.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0D7C99-BEFA-0558-B610-597C131B07D4}"/>
              </a:ext>
            </a:extLst>
          </p:cNvPr>
          <p:cNvCxnSpPr>
            <a:stCxn id="11" idx="4"/>
          </p:cNvCxnSpPr>
          <p:nvPr/>
        </p:nvCxnSpPr>
        <p:spPr>
          <a:xfrm>
            <a:off x="1482538" y="3255264"/>
            <a:ext cx="7934" cy="820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93068A-675C-5DE5-4AFB-E61AB4C732EE}"/>
              </a:ext>
            </a:extLst>
          </p:cNvPr>
          <p:cNvCxnSpPr>
            <a:stCxn id="10" idx="4"/>
          </p:cNvCxnSpPr>
          <p:nvPr/>
        </p:nvCxnSpPr>
        <p:spPr>
          <a:xfrm>
            <a:off x="3021778" y="2340864"/>
            <a:ext cx="0" cy="1755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76BD4A9-65D8-DF5A-B073-5A7B22189B0E}"/>
              </a:ext>
            </a:extLst>
          </p:cNvPr>
          <p:cNvSpPr/>
          <p:nvPr/>
        </p:nvSpPr>
        <p:spPr>
          <a:xfrm>
            <a:off x="3981898" y="3210374"/>
            <a:ext cx="146304" cy="14630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0303F7-75D8-77E3-6F14-3486AF30E6E5}"/>
              </a:ext>
            </a:extLst>
          </p:cNvPr>
          <p:cNvSpPr txBox="1"/>
          <p:nvPr/>
        </p:nvSpPr>
        <p:spPr>
          <a:xfrm>
            <a:off x="3957390" y="4849729"/>
            <a:ext cx="299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Different configurations depending on configuration. Internal / Perimeter / Combined</a:t>
            </a:r>
            <a:br>
              <a:rPr lang="en-US" sz="1000" dirty="0"/>
            </a:br>
            <a:r>
              <a:rPr lang="en-US" sz="1000" dirty="0"/>
              <a:t>Outside and inside different heights.</a:t>
            </a:r>
            <a:br>
              <a:rPr lang="en-US" sz="1000" dirty="0"/>
            </a:br>
            <a:r>
              <a:rPr lang="en-US" sz="1000" dirty="0"/>
              <a:t>Max. length of channel = 94.4” / 7.8’ or 2400mm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C05854-66B7-2FBD-9DED-BAA43B79088D}"/>
              </a:ext>
            </a:extLst>
          </p:cNvPr>
          <p:cNvSpPr/>
          <p:nvPr/>
        </p:nvSpPr>
        <p:spPr>
          <a:xfrm>
            <a:off x="3966778" y="4857179"/>
            <a:ext cx="2985711" cy="7350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FE7B14-7A21-6A8A-13DF-E62180D15CD9}"/>
              </a:ext>
            </a:extLst>
          </p:cNvPr>
          <p:cNvCxnSpPr>
            <a:stCxn id="27" idx="4"/>
          </p:cNvCxnSpPr>
          <p:nvPr/>
        </p:nvCxnSpPr>
        <p:spPr>
          <a:xfrm>
            <a:off x="4055050" y="3356678"/>
            <a:ext cx="4886" cy="144564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ED82E7-6388-1A8B-FD90-891A9A371B86}"/>
              </a:ext>
            </a:extLst>
          </p:cNvPr>
          <p:cNvSpPr txBox="1"/>
          <p:nvPr/>
        </p:nvSpPr>
        <p:spPr>
          <a:xfrm>
            <a:off x="3882018" y="5640343"/>
            <a:ext cx="185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Channel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07911-BAF1-1A25-D0F6-5CA44E0E2F8D}"/>
              </a:ext>
            </a:extLst>
          </p:cNvPr>
          <p:cNvSpPr txBox="1"/>
          <p:nvPr/>
        </p:nvSpPr>
        <p:spPr>
          <a:xfrm>
            <a:off x="984190" y="4857179"/>
            <a:ext cx="185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Corners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1EAD97C-818B-DCEC-9A3D-EC3A95F8B8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683" y="2756925"/>
            <a:ext cx="3015170" cy="45782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4CB8C2-C5B5-30D3-93C4-A2E1405CF084}"/>
              </a:ext>
            </a:extLst>
          </p:cNvPr>
          <p:cNvSpPr txBox="1"/>
          <p:nvPr/>
        </p:nvSpPr>
        <p:spPr>
          <a:xfrm>
            <a:off x="7041741" y="3448108"/>
            <a:ext cx="2560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Cover Plates (see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10985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3DE92-905E-8747-93C6-01036E10D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FB1B-9B41-7620-65AE-9D1FCAF3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D6418-99B1-820E-342F-A8B11F313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7" y="797672"/>
            <a:ext cx="10338007" cy="50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CE30F-2D68-1BCD-1FB8-794A8029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D16B-4825-2288-6895-BAAD4333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tracks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19688-22EA-1A77-E84C-07DCB6F35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890587"/>
            <a:ext cx="101060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41DA2-9135-05C1-8BAB-74C25CE5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8FD70-747F-8826-EC2D-37F58A02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tracks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BE3F8-D5EC-93AB-86B2-DFFB966CF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90562"/>
            <a:ext cx="98679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05DE-CDEA-882E-C1A4-917DEDB38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FC11-9BF0-B8ED-680F-ADC312EF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 tracks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B7111-6BC6-DCC3-E835-FF749538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84862"/>
            <a:ext cx="100298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F2A-6A71-11AA-9C72-1D2BB515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FF9F-C4DC-56EC-9050-0398B99C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Skyline: </a:t>
            </a:r>
            <a:r>
              <a:rPr lang="en-CA" dirty="0" err="1"/>
              <a:t>Furtivo</a:t>
            </a:r>
            <a:r>
              <a:rPr lang="en-CA" dirty="0"/>
              <a:t> recessed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0699A-DE5F-6046-AC23-18A1BC2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40" y="3101474"/>
            <a:ext cx="3573818" cy="2893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D16093-384D-A9F2-8E72-7DD3734D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209" y="2254111"/>
            <a:ext cx="6494296" cy="279711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D7CCB21-0BAC-0716-63CE-9CFD9F0F89D5}"/>
              </a:ext>
            </a:extLst>
          </p:cNvPr>
          <p:cNvGrpSpPr/>
          <p:nvPr/>
        </p:nvGrpSpPr>
        <p:grpSpPr>
          <a:xfrm>
            <a:off x="5044165" y="880000"/>
            <a:ext cx="6625064" cy="1187235"/>
            <a:chOff x="5286273" y="1161518"/>
            <a:chExt cx="6625064" cy="11872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F70B1C7-67AA-1A27-74AF-E8BBFAD25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273" y="1161518"/>
              <a:ext cx="6625064" cy="118723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64D116-93D6-1012-551D-9B0FD275D7A7}"/>
                </a:ext>
              </a:extLst>
            </p:cNvPr>
            <p:cNvSpPr/>
            <p:nvPr/>
          </p:nvSpPr>
          <p:spPr>
            <a:xfrm>
              <a:off x="11555506" y="2178424"/>
              <a:ext cx="355830" cy="17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EE67CE3-D5D7-6E77-01DB-28BFCA671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28" y="915789"/>
            <a:ext cx="2946000" cy="695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25ACA3-114B-FBB3-955C-39D3E8897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36" y="863972"/>
            <a:ext cx="3569522" cy="201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57BFF-F035-6DE3-68EB-953501C76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3633" y="5243329"/>
            <a:ext cx="3100412" cy="75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4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378F-8304-53B3-E414-C1041DAC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15A2-2789-5115-2471-4E1D685A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More illumination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89216-C227-F8A1-497A-AB1976EF8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830193"/>
            <a:ext cx="6248400" cy="360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EBB46-3DC4-EF17-4222-7C041501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8" y="4886273"/>
            <a:ext cx="6248400" cy="13713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948BB4-0198-EB4A-EED5-7AF8B91FA27B}"/>
              </a:ext>
            </a:extLst>
          </p:cNvPr>
          <p:cNvCxnSpPr>
            <a:cxnSpLocks/>
          </p:cNvCxnSpPr>
          <p:nvPr/>
        </p:nvCxnSpPr>
        <p:spPr>
          <a:xfrm flipH="1" flipV="1">
            <a:off x="5476352" y="1497204"/>
            <a:ext cx="3074795" cy="1533340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DE5224-25C9-DCDE-B3CE-98972F36D454}"/>
              </a:ext>
            </a:extLst>
          </p:cNvPr>
          <p:cNvCxnSpPr>
            <a:cxnSpLocks/>
          </p:cNvCxnSpPr>
          <p:nvPr/>
        </p:nvCxnSpPr>
        <p:spPr>
          <a:xfrm flipH="1" flipV="1">
            <a:off x="5347398" y="2028562"/>
            <a:ext cx="3203749" cy="1001982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16A6FF-D2C2-8197-BAA6-FF5E932B33FD}"/>
              </a:ext>
            </a:extLst>
          </p:cNvPr>
          <p:cNvCxnSpPr>
            <a:cxnSpLocks/>
          </p:cNvCxnSpPr>
          <p:nvPr/>
        </p:nvCxnSpPr>
        <p:spPr>
          <a:xfrm flipH="1" flipV="1">
            <a:off x="4838855" y="2508865"/>
            <a:ext cx="3712292" cy="521679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99D201-39AD-DCF9-60FE-34F7E30793B4}"/>
              </a:ext>
            </a:extLst>
          </p:cNvPr>
          <p:cNvCxnSpPr>
            <a:cxnSpLocks/>
          </p:cNvCxnSpPr>
          <p:nvPr/>
        </p:nvCxnSpPr>
        <p:spPr>
          <a:xfrm flipH="1">
            <a:off x="5628752" y="3030544"/>
            <a:ext cx="2922395" cy="332039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462E0F-A057-1E2F-1448-98DCC38BCAC3}"/>
              </a:ext>
            </a:extLst>
          </p:cNvPr>
          <p:cNvCxnSpPr>
            <a:cxnSpLocks/>
          </p:cNvCxnSpPr>
          <p:nvPr/>
        </p:nvCxnSpPr>
        <p:spPr>
          <a:xfrm flipH="1">
            <a:off x="5548365" y="3030544"/>
            <a:ext cx="3002782" cy="863397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F5C0CA-D57D-8536-CAC3-54775E205983}"/>
              </a:ext>
            </a:extLst>
          </p:cNvPr>
          <p:cNvCxnSpPr>
            <a:cxnSpLocks/>
          </p:cNvCxnSpPr>
          <p:nvPr/>
        </p:nvCxnSpPr>
        <p:spPr>
          <a:xfrm flipH="1">
            <a:off x="4935416" y="3030544"/>
            <a:ext cx="3615731" cy="1309502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0ED1241-F5FF-2195-BAB0-FDCF3375BB2B}"/>
              </a:ext>
            </a:extLst>
          </p:cNvPr>
          <p:cNvSpPr txBox="1"/>
          <p:nvPr/>
        </p:nvSpPr>
        <p:spPr>
          <a:xfrm>
            <a:off x="8680101" y="2037964"/>
            <a:ext cx="305135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Additional light output options allow the designer to exactly match illuminance levels to energy code requirements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(3000K, 3500K, 4000K, and TNW 2700-5700K only)</a:t>
            </a:r>
            <a:endParaRPr lang="en-US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E4C60A-AEE4-9410-201D-2C98BC44D3B6}"/>
              </a:ext>
            </a:extLst>
          </p:cNvPr>
          <p:cNvCxnSpPr>
            <a:cxnSpLocks/>
          </p:cNvCxnSpPr>
          <p:nvPr/>
        </p:nvCxnSpPr>
        <p:spPr>
          <a:xfrm flipH="1">
            <a:off x="4384431" y="5486400"/>
            <a:ext cx="2981011" cy="311499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70BF3A-16AA-2BB9-5CBD-A274F0B67EA9}"/>
              </a:ext>
            </a:extLst>
          </p:cNvPr>
          <p:cNvSpPr txBox="1"/>
          <p:nvPr/>
        </p:nvSpPr>
        <p:spPr>
          <a:xfrm>
            <a:off x="7506118" y="5024735"/>
            <a:ext cx="3074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 warmer version of Tunable White for hospitality and related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6B942-8B5A-23C6-6F92-13799F92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3283-A310-BBCB-D2E4-9004C70B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983" y="2152511"/>
            <a:ext cx="3869097" cy="1071456"/>
          </a:xfrm>
        </p:spPr>
        <p:txBody>
          <a:bodyPr>
            <a:normAutofit/>
          </a:bodyPr>
          <a:lstStyle/>
          <a:p>
            <a:r>
              <a:rPr lang="en-US" dirty="0"/>
              <a:t>The new Cooledge product portfolio</a:t>
            </a:r>
          </a:p>
        </p:txBody>
      </p:sp>
    </p:spTree>
    <p:extLst>
      <p:ext uri="{BB962C8B-B14F-4D97-AF65-F5344CB8AC3E}">
        <p14:creationId xmlns:p14="http://schemas.microsoft.com/office/powerpoint/2010/main" val="3373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B9E0461-4750-010C-5770-264716BE9A45}"/>
              </a:ext>
            </a:extLst>
          </p:cNvPr>
          <p:cNvSpPr/>
          <p:nvPr/>
        </p:nvSpPr>
        <p:spPr>
          <a:xfrm>
            <a:off x="7950404" y="3837165"/>
            <a:ext cx="3416344" cy="19826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5EB884-C85E-4467-B71F-2D57036E3D7D}"/>
              </a:ext>
            </a:extLst>
          </p:cNvPr>
          <p:cNvSpPr/>
          <p:nvPr/>
        </p:nvSpPr>
        <p:spPr>
          <a:xfrm>
            <a:off x="3869063" y="3837166"/>
            <a:ext cx="3917359" cy="19826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E7519-BBD7-975C-00F3-0197B9618BD1}"/>
              </a:ext>
            </a:extLst>
          </p:cNvPr>
          <p:cNvSpPr/>
          <p:nvPr/>
        </p:nvSpPr>
        <p:spPr>
          <a:xfrm>
            <a:off x="283842" y="3837165"/>
            <a:ext cx="3416344" cy="19899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Cooledge has a solution for every ceiling and every budget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5D0F2-88DD-0E5B-6EE8-DDFB6B4C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06" y="1196333"/>
            <a:ext cx="3411080" cy="261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BACC9-7785-D0D8-09B5-6908ED3D3659}"/>
              </a:ext>
            </a:extLst>
          </p:cNvPr>
          <p:cNvSpPr txBox="1"/>
          <p:nvPr/>
        </p:nvSpPr>
        <p:spPr>
          <a:xfrm>
            <a:off x="870077" y="684862"/>
            <a:ext cx="223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Luminous Ceilings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A3850-1C36-C0B6-EAF0-EA0F3EB3DC69}"/>
              </a:ext>
            </a:extLst>
          </p:cNvPr>
          <p:cNvSpPr txBox="1"/>
          <p:nvPr/>
        </p:nvSpPr>
        <p:spPr>
          <a:xfrm>
            <a:off x="3864167" y="687332"/>
            <a:ext cx="391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Acoustic Luminaires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D4571-1CEE-2F45-4DCC-F1B3D53137F9}"/>
              </a:ext>
            </a:extLst>
          </p:cNvPr>
          <p:cNvSpPr txBox="1"/>
          <p:nvPr/>
        </p:nvSpPr>
        <p:spPr>
          <a:xfrm>
            <a:off x="8238609" y="684862"/>
            <a:ext cx="297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Lighting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CFAF5-8B87-311A-D873-B0ACB1BB2873}"/>
              </a:ext>
            </a:extLst>
          </p:cNvPr>
          <p:cNvSpPr txBox="1"/>
          <p:nvPr/>
        </p:nvSpPr>
        <p:spPr>
          <a:xfrm>
            <a:off x="413825" y="3907170"/>
            <a:ext cx="3133904" cy="16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Luminous ceilings bringing the feeling of the outdoors to interior spaces that include general lighting, supplemental lighting, stretch ceiling materials, and installation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68664-AA8C-296A-A258-6B836A6A735D}"/>
              </a:ext>
            </a:extLst>
          </p:cNvPr>
          <p:cNvSpPr txBox="1"/>
          <p:nvPr/>
        </p:nvSpPr>
        <p:spPr>
          <a:xfrm>
            <a:off x="4044412" y="3919405"/>
            <a:ext cx="3550706" cy="16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Large-scale luminaires that combine the value of immersive illumination and exceptional acoustic performance in out-of-the-box formats familiar to any customer, designer, or installer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0673E-7427-0557-1E76-615BB1ADA2BD}"/>
              </a:ext>
            </a:extLst>
          </p:cNvPr>
          <p:cNvSpPr txBox="1"/>
          <p:nvPr/>
        </p:nvSpPr>
        <p:spPr>
          <a:xfrm>
            <a:off x="8086431" y="3912989"/>
            <a:ext cx="3280317" cy="16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Complete illumination systems that provide superior quality backlighting for virtually any large area luminous surface incorporating materials such as glass, polymers, and translucent stone</a:t>
            </a:r>
          </a:p>
        </p:txBody>
      </p:sp>
      <p:pic>
        <p:nvPicPr>
          <p:cNvPr id="3" name="Picture 2" descr="A picture containing outdoor, furniture, set, colonnade&#10;&#10;Description automatically generated">
            <a:extLst>
              <a:ext uri="{FF2B5EF4-FFF2-40B4-BE49-F238E27FC236}">
                <a16:creationId xmlns:a16="http://schemas.microsoft.com/office/drawing/2014/main" id="{5473A993-66C4-B989-6E38-91E984F35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403" y="1196333"/>
            <a:ext cx="3421666" cy="2614182"/>
          </a:xfrm>
          <a:prstGeom prst="rect">
            <a:avLst/>
          </a:prstGeom>
        </p:spPr>
      </p:pic>
      <p:pic>
        <p:nvPicPr>
          <p:cNvPr id="5" name="Picture 4" descr="A picture containing building, stone, furniture&#10;&#10;Description automatically generated">
            <a:extLst>
              <a:ext uri="{FF2B5EF4-FFF2-40B4-BE49-F238E27FC236}">
                <a16:creationId xmlns:a16="http://schemas.microsoft.com/office/drawing/2014/main" id="{00A53695-9E64-3D9E-6AAB-1BD9EA7B96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063" y="1199596"/>
            <a:ext cx="3917359" cy="2610920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5E28BC1-BD09-2267-6683-FF276EC5BFC6}"/>
              </a:ext>
            </a:extLst>
          </p:cNvPr>
          <p:cNvSpPr txBox="1">
            <a:spLocks/>
          </p:cNvSpPr>
          <p:nvPr/>
        </p:nvSpPr>
        <p:spPr>
          <a:xfrm>
            <a:off x="913339" y="5909325"/>
            <a:ext cx="8831731" cy="767716"/>
          </a:xfrm>
          <a:prstGeom prst="rect">
            <a:avLst/>
          </a:prstGeom>
          <a:noFill/>
        </p:spPr>
        <p:txBody>
          <a:bodyPr lIns="72000" tIns="36000" rIns="72000" bIns="36000" anchor="ctr">
            <a:noAutofit/>
          </a:bodyPr>
          <a:lstStyle>
            <a:lvl1pPr marL="0" indent="0" algn="l" defTabSz="1143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b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57188" marR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62706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971675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Segoe UI Semibold" panose="020B0702040204020203" pitchFamily="34" charset="0"/>
              </a:rPr>
              <a:t>Cooledge combines “Immersive Illumination” with “True Acoustic Performance” = the best of two worlds</a:t>
            </a:r>
          </a:p>
          <a:p>
            <a:pPr marL="285750" marR="0" lvl="0" indent="-285750" algn="l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Segoe UI Semibold" panose="020B0702040204020203" pitchFamily="34" charset="0"/>
              </a:rPr>
              <a:t>Using light as a building material is a REVOLUTIONARY change from traditional points and lines added as an afterthought to integrated luminous surfaces that are integral to building design</a:t>
            </a:r>
          </a:p>
        </p:txBody>
      </p:sp>
    </p:spTree>
    <p:extLst>
      <p:ext uri="{BB962C8B-B14F-4D97-AF65-F5344CB8AC3E}">
        <p14:creationId xmlns:p14="http://schemas.microsoft.com/office/powerpoint/2010/main" val="308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F7465-367A-87FD-9A93-5E644364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4A348A9-ABC8-FFB3-F600-F1C2B395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light: what about the others?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4691916-01E0-B4BF-5438-03861750F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4" r="3363"/>
          <a:stretch/>
        </p:blipFill>
        <p:spPr bwMode="auto">
          <a:xfrm>
            <a:off x="556180" y="762220"/>
            <a:ext cx="4392891" cy="535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F88E5F-63DF-AF2E-0FF8-ABC06B1287CA}"/>
              </a:ext>
            </a:extLst>
          </p:cNvPr>
          <p:cNvSpPr/>
          <p:nvPr/>
        </p:nvSpPr>
        <p:spPr>
          <a:xfrm>
            <a:off x="5349667" y="736727"/>
            <a:ext cx="591399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Light"/>
                <a:ea typeface="+mn-ea"/>
                <a:cs typeface="+mn-cs"/>
              </a:rPr>
              <a:t>“Three elemental kinds of light effect”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Focal Glow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Play of Brilliants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Light"/>
                <a:ea typeface="+mn-ea"/>
                <a:cs typeface="+mn-cs"/>
              </a:rPr>
              <a:t>Ambient Luminescence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0EDBDA-759D-C63E-78BD-6ED07784A9E4}"/>
              </a:ext>
            </a:extLst>
          </p:cNvPr>
          <p:cNvSpPr txBox="1"/>
          <p:nvPr/>
        </p:nvSpPr>
        <p:spPr>
          <a:xfrm>
            <a:off x="278578" y="6179980"/>
            <a:ext cx="481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Richard Kelly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EDDE4-F9BA-88DC-004D-BBBE2366FBFA}"/>
              </a:ext>
            </a:extLst>
          </p:cNvPr>
          <p:cNvSpPr txBox="1"/>
          <p:nvPr/>
        </p:nvSpPr>
        <p:spPr>
          <a:xfrm>
            <a:off x="5391058" y="2322186"/>
            <a:ext cx="6260122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Directional (Accent) Lighting = Focal Glow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“Focal glow is the follow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spot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on the modern stage…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draws attention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pulls together diverse parts,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sells merchandise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separates the important from the unimportant, helps people see.”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0435D-4600-1C7B-49A0-C0419C46B97F}"/>
              </a:ext>
            </a:extLst>
          </p:cNvPr>
          <p:cNvSpPr txBox="1"/>
          <p:nvPr/>
        </p:nvSpPr>
        <p:spPr>
          <a:xfrm>
            <a:off x="5370362" y="3987101"/>
            <a:ext cx="62601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Dynamic Lighting = Play of Brilliants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“Play of brilliants excites the optic nerves, and in turn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stimulates the body and spirit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....”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our world this concept is now possible using dynamic lighting that can be tunable or incorporate color AND it also speaks to the ability to create lighting that is </a:t>
            </a:r>
            <a:r>
              <a:rPr lang="en-US" dirty="0">
                <a:solidFill>
                  <a:srgbClr val="0070C0"/>
                </a:solidFill>
              </a:rPr>
              <a:t>designed for well-being</a:t>
            </a:r>
          </a:p>
        </p:txBody>
      </p:sp>
    </p:spTree>
    <p:extLst>
      <p:ext uri="{BB962C8B-B14F-4D97-AF65-F5344CB8AC3E}">
        <p14:creationId xmlns:p14="http://schemas.microsoft.com/office/powerpoint/2010/main" val="36246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0640-0314-110D-29CF-C14A82F7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6AD6-1BC2-BDBC-E310-03EF3A8E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Products: luminous ceilings</a:t>
            </a: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1DD45-D8FE-6A5E-6600-E92D3159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684862"/>
            <a:ext cx="7775251" cy="5173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D8E9D2-8638-6E29-8CB5-15262AEB5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428" y="1919235"/>
            <a:ext cx="3805908" cy="3265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5BB7C-8A0E-C295-201B-0AD9C0595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28" y="918748"/>
            <a:ext cx="3565176" cy="8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8674-2BF7-5371-8FAE-07D9A620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AB2F-E12A-48D8-8D5A-6D516B4D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Cooledge’s</a:t>
            </a:r>
            <a:r>
              <a:rPr lang="en-US" dirty="0"/>
              <a:t> new adjustable (Stealthy) luminaire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0CA8E-B31C-B7F4-179D-6B6F955DC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89" y="772901"/>
            <a:ext cx="9109277" cy="748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A3102-65DF-0E77-E17D-7614CB93C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9" y="1582898"/>
            <a:ext cx="9337402" cy="49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2EAA-22D4-4668-65E8-736E31F4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349B-8E79-61F3-50D0-A8EC3068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Products: acoustic luminaires</a:t>
            </a: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327EB-A7C8-E51A-0D0D-71341D03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736907"/>
            <a:ext cx="5766138" cy="560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30D01-B50F-ECA0-AFA4-076A1AEAF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2" y="684862"/>
            <a:ext cx="4749668" cy="60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99EDE-8A87-39C0-3E7B-B73E453FF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3E78-C6A1-0F67-E198-7E68EA7C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Products: lighting systems</a:t>
            </a: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ED545-0579-07F2-F911-9BA122AB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725050"/>
            <a:ext cx="6993235" cy="354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95FC7A-633A-429A-EADC-39A78E120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62" y="725050"/>
            <a:ext cx="4630461" cy="35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7713" y="1143456"/>
            <a:ext cx="284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63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18969-6C98-EBC2-8D9D-F0D31386C1D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0F537-E57A-5D65-4E9D-BE357FB333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BA0A0-F78A-7DE6-82D9-1DAAD0C94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58819-6C3F-0D94-43C5-E06188CD0492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33747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538BE-8814-5489-3C6E-D4C65A6F094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E3FD8-E6AF-1983-FBC9-736408250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06B61-E87B-5237-2B25-CEB36C277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77A29-86C0-391C-E8CA-90498702EF1F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37152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317F2-87C1-0FA9-8CD8-92F906B61BE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310BF-1283-0D6F-9FD9-4CFD5AC60E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86C49-3959-7CA1-8F38-4D9763B6C4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DC1C-E0E2-93B0-F32A-876030A1AD52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23991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AA29E9-1E90-85DB-66EB-42448F5947F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38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t>Cooledge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1F018-0B34-C13C-73BA-95448D4865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73086-9803-7E47-947F-21DEA1A7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Proxima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3150E-8A22-87C9-2074-71AFE0885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C65A6-E93B-4AD1-488B-6F964A2B4C77}"/>
              </a:ext>
            </a:extLst>
          </p:cNvPr>
          <p:cNvSpPr txBox="1"/>
          <p:nvPr/>
        </p:nvSpPr>
        <p:spPr>
          <a:xfrm>
            <a:off x="0" y="0"/>
            <a:ext cx="3245618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Elemental Layers of Light are Created Today</a:t>
            </a:r>
          </a:p>
        </p:txBody>
      </p:sp>
    </p:spTree>
    <p:extLst>
      <p:ext uri="{BB962C8B-B14F-4D97-AF65-F5344CB8AC3E}">
        <p14:creationId xmlns:p14="http://schemas.microsoft.com/office/powerpoint/2010/main" val="18006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3F3F3F"/>
      </a:dk1>
      <a:lt1>
        <a:srgbClr val="FFFFFF"/>
      </a:lt1>
      <a:dk2>
        <a:srgbClr val="44546A"/>
      </a:dk2>
      <a:lt2>
        <a:srgbClr val="E7E6E6"/>
      </a:lt2>
      <a:accent1>
        <a:srgbClr val="898D8D"/>
      </a:accent1>
      <a:accent2>
        <a:srgbClr val="666666"/>
      </a:accent2>
      <a:accent3>
        <a:srgbClr val="7785B9"/>
      </a:accent3>
      <a:accent4>
        <a:srgbClr val="4F537E"/>
      </a:accent4>
      <a:accent5>
        <a:srgbClr val="FFB15E"/>
      </a:accent5>
      <a:accent6>
        <a:srgbClr val="FF6938"/>
      </a:accent6>
      <a:hlink>
        <a:srgbClr val="FF8048"/>
      </a:hlink>
      <a:folHlink>
        <a:srgbClr val="954F72"/>
      </a:folHlink>
    </a:clrScheme>
    <a:fontScheme name="Custom 1">
      <a:majorFont>
        <a:latin typeface="Montserrat Light"/>
        <a:ea typeface=""/>
        <a:cs typeface=""/>
      </a:majorFont>
      <a:minorFont>
        <a:latin typeface="Proxima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59001</TotalTime>
  <Words>1778</Words>
  <Application>Microsoft Macintosh PowerPoint</Application>
  <PresentationFormat>Widescreen</PresentationFormat>
  <Paragraphs>320</Paragraphs>
  <Slides>54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Helvetica</vt:lpstr>
      <vt:lpstr>Monserrat</vt:lpstr>
      <vt:lpstr>Montserrat Light</vt:lpstr>
      <vt:lpstr>Proxima Nova</vt:lpstr>
      <vt:lpstr>Proxima Nova Light</vt:lpstr>
      <vt:lpstr>Wingdings</vt:lpstr>
      <vt:lpstr>Office Theme</vt:lpstr>
      <vt:lpstr>PowerPoint Presentation</vt:lpstr>
      <vt:lpstr>The elements of light</vt:lpstr>
      <vt:lpstr>Wvu medicine children’s hospital (Morgantown, wV)</vt:lpstr>
      <vt:lpstr>Ysl oakbrook center (Chicago, il)</vt:lpstr>
      <vt:lpstr>The elements of light: what about the others?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THAT GLARE AND CLUTTER …</vt:lpstr>
      <vt:lpstr>PowerPoint Presentation</vt:lpstr>
      <vt:lpstr>recap: The way it’s done now</vt:lpstr>
      <vt:lpstr>One system: infinite possibilities</vt:lpstr>
      <vt:lpstr>Feature 1: any effect – one system</vt:lpstr>
      <vt:lpstr>it’s universal</vt:lpstr>
      <vt:lpstr>And it’s not just 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Eliminating the clutter: perfectly planar</vt:lpstr>
      <vt:lpstr>Furtivo = stealthy illumination</vt:lpstr>
      <vt:lpstr>STEALTHY lighting: the perfectly planar aesthetic</vt:lpstr>
      <vt:lpstr>Some product details</vt:lpstr>
      <vt:lpstr>Skyline overview: configurations</vt:lpstr>
      <vt:lpstr>Skyline overview: Channel Widths</vt:lpstr>
      <vt:lpstr>Skyline overview: Channel Widths</vt:lpstr>
      <vt:lpstr>Skyline overview: system details</vt:lpstr>
      <vt:lpstr>Skyline overview: system details </vt:lpstr>
      <vt:lpstr>Skyspan &gt; skyline</vt:lpstr>
      <vt:lpstr>Skyspan &gt; skyline</vt:lpstr>
      <vt:lpstr>Skyline overview</vt:lpstr>
      <vt:lpstr>Skyline overview</vt:lpstr>
      <vt:lpstr>Skyline overview</vt:lpstr>
      <vt:lpstr>Skyline tracks</vt:lpstr>
      <vt:lpstr>Skyline tracks</vt:lpstr>
      <vt:lpstr>Skyline tracks</vt:lpstr>
      <vt:lpstr>Skyline: Furtivo recessed</vt:lpstr>
      <vt:lpstr>More illumination options</vt:lpstr>
      <vt:lpstr>The new Cooledge product portfolio</vt:lpstr>
      <vt:lpstr>Cooledge has a solution for every ceiling and every budget</vt:lpstr>
      <vt:lpstr>Products: luminous ceilings</vt:lpstr>
      <vt:lpstr>Cooledge’s new adjustable (Stealthy) luminaire</vt:lpstr>
      <vt:lpstr>Products: acoustic luminaires</vt:lpstr>
      <vt:lpstr>Products: lighting systems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 Sandher</dc:creator>
  <cp:lastModifiedBy>Marketing</cp:lastModifiedBy>
  <cp:revision>1988</cp:revision>
  <cp:lastPrinted>2023-08-20T00:38:40Z</cp:lastPrinted>
  <dcterms:created xsi:type="dcterms:W3CDTF">2017-09-07T16:53:37Z</dcterms:created>
  <dcterms:modified xsi:type="dcterms:W3CDTF">2025-09-15T18:37:02Z</dcterms:modified>
</cp:coreProperties>
</file>